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0" r:id="rId4"/>
  </p:sldMasterIdLst>
  <p:notesMasterIdLst>
    <p:notesMasterId r:id="rId15"/>
  </p:notesMasterIdLst>
  <p:sldIdLst>
    <p:sldId id="262" r:id="rId5"/>
    <p:sldId id="259" r:id="rId6"/>
    <p:sldId id="263" r:id="rId7"/>
    <p:sldId id="264" r:id="rId8"/>
    <p:sldId id="260" r:id="rId9"/>
    <p:sldId id="265" r:id="rId10"/>
    <p:sldId id="267" r:id="rId11"/>
    <p:sldId id="270" r:id="rId12"/>
    <p:sldId id="271" r:id="rId13"/>
    <p:sldId id="268" r:id="rId14"/>
  </p:sldIdLst>
  <p:sldSz cx="9144000" cy="5143500" type="screen16x9"/>
  <p:notesSz cx="6797675" cy="9926638"/>
  <p:defaultTextStyle>
    <a:defPPr>
      <a:defRPr lang="en-US"/>
    </a:defPPr>
    <a:lvl1pPr marL="0" algn="l" defTabSz="45718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89" algn="l" defTabSz="45718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78" algn="l" defTabSz="45718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566" algn="l" defTabSz="45718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754" algn="l" defTabSz="45718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943" algn="l" defTabSz="45718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132" algn="l" defTabSz="45718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320" algn="l" defTabSz="45718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509" algn="l" defTabSz="45718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Михайлов Константин Владимирович" initials="МКВ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7C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8EC20E35-A176-4012-BC5E-935CFFF8708E}" styleName="Средний стиль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93D81CF-94F2-401A-BA57-92F5A7B2D0C5}" styleName="Средний стиль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10A1B5D5-9B99-4C35-A422-299274C87663}" styleName="Средний стиль 1 -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08FB837D-C827-4EFA-A057-4D05807E0F7C}" styleName="Стиль из темы 1 -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591" autoAdjust="0"/>
  </p:normalViewPr>
  <p:slideViewPr>
    <p:cSldViewPr snapToGrid="0" snapToObjects="1">
      <p:cViewPr varScale="1">
        <p:scale>
          <a:sx n="145" d="100"/>
          <a:sy n="145" d="100"/>
        </p:scale>
        <p:origin x="-654" y="-90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6_1">
  <dgm:title val=""/>
  <dgm:desc val=""/>
  <dgm:catLst>
    <dgm:cat type="accent6" pri="11100"/>
  </dgm:catLst>
  <dgm:styleLbl name="node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6">
        <a:alpha val="4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6_4">
  <dgm:title val=""/>
  <dgm:desc val=""/>
  <dgm:catLst>
    <dgm:cat type="accent6" pri="11400"/>
  </dgm:catLst>
  <dgm:styleLbl name="node0">
    <dgm:fillClrLst meth="cycle">
      <a:schemeClr val="accent6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6">
        <a:shade val="50000"/>
      </a:schemeClr>
      <a:schemeClr val="accent6">
        <a:tint val="55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/>
    <dgm:txEffectClrLst/>
  </dgm:styleLbl>
  <dgm:styleLbl name="node1">
    <dgm:fillClrLst meth="cycle">
      <a:schemeClr val="accent6">
        <a:shade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cycle">
      <a:schemeClr val="accent6">
        <a:shade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6">
        <a:shade val="80000"/>
        <a:alpha val="50000"/>
      </a:schemeClr>
      <a:schemeClr val="accent6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55000"/>
      </a:schemeClr>
    </dgm:fillClrLst>
    <dgm:linClrLst meth="repeat">
      <a:schemeClr val="accent6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55000"/>
      </a:schemeClr>
    </dgm:fillClrLst>
    <dgm:linClrLst meth="repeat">
      <a:schemeClr val="accent6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55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02D8A16-5D52-42A3-8E7E-411AD6AE637C}" type="doc">
      <dgm:prSet loTypeId="urn:microsoft.com/office/officeart/2005/8/layout/list1" loCatId="list" qsTypeId="urn:microsoft.com/office/officeart/2005/8/quickstyle/simple1" qsCatId="simple" csTypeId="urn:microsoft.com/office/officeart/2005/8/colors/accent6_1" csCatId="accent6" phldr="1"/>
      <dgm:spPr/>
      <dgm:t>
        <a:bodyPr/>
        <a:lstStyle/>
        <a:p>
          <a:endParaRPr lang="ru-RU"/>
        </a:p>
      </dgm:t>
    </dgm:pt>
    <dgm:pt modelId="{43DD5533-80D0-4B7C-9025-1C5C880C873A}">
      <dgm:prSet phldrT="[Текст]" custT="1"/>
      <dgm:spPr/>
      <dgm:t>
        <a:bodyPr/>
        <a:lstStyle/>
        <a:p>
          <a:r>
            <a:rPr lang="ru-RU" sz="1100" dirty="0" smtClean="0"/>
            <a:t>Хватит ли у Фонда ликвидных активов на выплату пенсий в момент </a:t>
          </a:r>
          <a:r>
            <a:rPr lang="en-US" sz="1100" dirty="0" smtClean="0"/>
            <a:t>t</a:t>
          </a:r>
          <a:r>
            <a:rPr lang="ru-RU" sz="1100" dirty="0" smtClean="0"/>
            <a:t> (каждый квартал прогнозируемого периода)</a:t>
          </a:r>
          <a:r>
            <a:rPr lang="en-US" sz="1100" dirty="0" smtClean="0"/>
            <a:t>?</a:t>
          </a:r>
          <a:endParaRPr lang="ru-RU" sz="1100" dirty="0"/>
        </a:p>
      </dgm:t>
    </dgm:pt>
    <dgm:pt modelId="{A058EFE7-B02D-4CAF-A72C-A7C17FBC5768}" type="parTrans" cxnId="{1F1BF86E-92D6-4E82-9793-DAEDD0157872}">
      <dgm:prSet/>
      <dgm:spPr/>
      <dgm:t>
        <a:bodyPr/>
        <a:lstStyle/>
        <a:p>
          <a:endParaRPr lang="ru-RU"/>
        </a:p>
      </dgm:t>
    </dgm:pt>
    <dgm:pt modelId="{DBB335A5-117E-464D-927D-DC2265EAC35F}" type="sibTrans" cxnId="{1F1BF86E-92D6-4E82-9793-DAEDD0157872}">
      <dgm:prSet/>
      <dgm:spPr/>
      <dgm:t>
        <a:bodyPr/>
        <a:lstStyle/>
        <a:p>
          <a:endParaRPr lang="ru-RU"/>
        </a:p>
      </dgm:t>
    </dgm:pt>
    <dgm:pt modelId="{45A4B3A1-2D96-4B51-BB8D-3A7EAD571541}">
      <dgm:prSet phldrT="[Текст]" custT="1"/>
      <dgm:spPr/>
      <dgm:t>
        <a:bodyPr/>
        <a:lstStyle/>
        <a:p>
          <a:r>
            <a:rPr lang="ru-RU" sz="1100" dirty="0" smtClean="0"/>
            <a:t>Хватит ли у Фонда ликвидных активов на передачу средств ПН/ПР в другие фонды, в случае реализации права застрахованного лица на переход в другой НПФ/ПФР, в случае перехода участника/вкладчика в другой НПФ</a:t>
          </a:r>
          <a:r>
            <a:rPr lang="en-US" sz="1100" dirty="0" smtClean="0"/>
            <a:t>?</a:t>
          </a:r>
          <a:endParaRPr lang="ru-RU" sz="1100" dirty="0"/>
        </a:p>
      </dgm:t>
    </dgm:pt>
    <dgm:pt modelId="{44F60BD5-2D4C-4D23-B9A9-14D0607FADB4}" type="parTrans" cxnId="{0B111F71-D084-43D5-AAE8-2301BBE5FB62}">
      <dgm:prSet/>
      <dgm:spPr/>
      <dgm:t>
        <a:bodyPr/>
        <a:lstStyle/>
        <a:p>
          <a:endParaRPr lang="ru-RU"/>
        </a:p>
      </dgm:t>
    </dgm:pt>
    <dgm:pt modelId="{DF9233C5-F772-482B-8E24-1B778D478DB6}" type="sibTrans" cxnId="{0B111F71-D084-43D5-AAE8-2301BBE5FB62}">
      <dgm:prSet/>
      <dgm:spPr/>
      <dgm:t>
        <a:bodyPr/>
        <a:lstStyle/>
        <a:p>
          <a:endParaRPr lang="ru-RU"/>
        </a:p>
      </dgm:t>
    </dgm:pt>
    <dgm:pt modelId="{8B6F8451-A4F1-4A64-8E52-E68BE5EF7190}">
      <dgm:prSet phldrT="[Текст]" custT="1"/>
      <dgm:spPr/>
      <dgm:t>
        <a:bodyPr/>
        <a:lstStyle/>
        <a:p>
          <a:r>
            <a:rPr lang="ru-RU" sz="1100" dirty="0" smtClean="0">
              <a:solidFill>
                <a:srgbClr val="FF0000"/>
              </a:solidFill>
            </a:rPr>
            <a:t>Хватит ли у Фонда средств РОПС и ликвидных собственных средств на покрытие убытков в моменты фиксации результатов инвестирования на пятилетнем горизонте инвестирования</a:t>
          </a:r>
          <a:r>
            <a:rPr lang="en-US" sz="1100" dirty="0" smtClean="0">
              <a:solidFill>
                <a:srgbClr val="FF0000"/>
              </a:solidFill>
            </a:rPr>
            <a:t>?</a:t>
          </a:r>
          <a:endParaRPr lang="ru-RU" sz="1100" dirty="0">
            <a:solidFill>
              <a:srgbClr val="FF0000"/>
            </a:solidFill>
          </a:endParaRPr>
        </a:p>
      </dgm:t>
    </dgm:pt>
    <dgm:pt modelId="{39C2A0F2-02B1-4359-A728-1CDEA9DB728B}" type="parTrans" cxnId="{CB130BC5-8FD4-438E-BACD-62181C6A8ADA}">
      <dgm:prSet/>
      <dgm:spPr/>
      <dgm:t>
        <a:bodyPr/>
        <a:lstStyle/>
        <a:p>
          <a:endParaRPr lang="ru-RU"/>
        </a:p>
      </dgm:t>
    </dgm:pt>
    <dgm:pt modelId="{58D0808D-904D-4404-9021-47F6B445CB4C}" type="sibTrans" cxnId="{CB130BC5-8FD4-438E-BACD-62181C6A8ADA}">
      <dgm:prSet/>
      <dgm:spPr/>
      <dgm:t>
        <a:bodyPr/>
        <a:lstStyle/>
        <a:p>
          <a:endParaRPr lang="ru-RU"/>
        </a:p>
      </dgm:t>
    </dgm:pt>
    <dgm:pt modelId="{65B85EEB-E572-4795-9B7C-957B09C9F564}" type="pres">
      <dgm:prSet presAssocID="{602D8A16-5D52-42A3-8E7E-411AD6AE637C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52EC6BC-864E-4829-BB90-F2EA24DEAC0B}" type="pres">
      <dgm:prSet presAssocID="{43DD5533-80D0-4B7C-9025-1C5C880C873A}" presName="parentLin" presStyleCnt="0"/>
      <dgm:spPr/>
    </dgm:pt>
    <dgm:pt modelId="{6FD71040-E37C-45A2-9327-2FDD2B3AF43D}" type="pres">
      <dgm:prSet presAssocID="{43DD5533-80D0-4B7C-9025-1C5C880C873A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AB41BE19-EF67-44C9-BC3B-A905E25E7EF4}" type="pres">
      <dgm:prSet presAssocID="{43DD5533-80D0-4B7C-9025-1C5C880C873A}" presName="parentText" presStyleLbl="node1" presStyleIdx="0" presStyleCnt="3" custScaleX="12238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2BAE038-1B63-4C23-A067-98A5717097C2}" type="pres">
      <dgm:prSet presAssocID="{43DD5533-80D0-4B7C-9025-1C5C880C873A}" presName="negativeSpace" presStyleCnt="0"/>
      <dgm:spPr/>
    </dgm:pt>
    <dgm:pt modelId="{0963A441-85EB-498F-B92C-158372CE7049}" type="pres">
      <dgm:prSet presAssocID="{43DD5533-80D0-4B7C-9025-1C5C880C873A}" presName="childText" presStyleLbl="conFgAcc1" presStyleIdx="0" presStyleCnt="3">
        <dgm:presLayoutVars>
          <dgm:bulletEnabled val="1"/>
        </dgm:presLayoutVars>
      </dgm:prSet>
      <dgm:spPr/>
    </dgm:pt>
    <dgm:pt modelId="{60F50C9A-AD8E-42A2-B6CE-84B21CFE7BED}" type="pres">
      <dgm:prSet presAssocID="{DBB335A5-117E-464D-927D-DC2265EAC35F}" presName="spaceBetweenRectangles" presStyleCnt="0"/>
      <dgm:spPr/>
    </dgm:pt>
    <dgm:pt modelId="{92C1F9EF-A3B2-4876-9A80-0FF26CC3647E}" type="pres">
      <dgm:prSet presAssocID="{45A4B3A1-2D96-4B51-BB8D-3A7EAD571541}" presName="parentLin" presStyleCnt="0"/>
      <dgm:spPr/>
    </dgm:pt>
    <dgm:pt modelId="{B41C3301-F8E0-490B-A09E-45565CF2DEA8}" type="pres">
      <dgm:prSet presAssocID="{45A4B3A1-2D96-4B51-BB8D-3A7EAD571541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AC63EAFF-A194-4581-9123-FED38AA0692B}" type="pres">
      <dgm:prSet presAssocID="{45A4B3A1-2D96-4B51-BB8D-3A7EAD571541}" presName="parentText" presStyleLbl="node1" presStyleIdx="1" presStyleCnt="3" custScaleX="12238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8E289FC-8A6C-45E5-ABE5-12350089EAE6}" type="pres">
      <dgm:prSet presAssocID="{45A4B3A1-2D96-4B51-BB8D-3A7EAD571541}" presName="negativeSpace" presStyleCnt="0"/>
      <dgm:spPr/>
    </dgm:pt>
    <dgm:pt modelId="{3F730FDD-CDA0-4EF9-8DC2-C8370DF29442}" type="pres">
      <dgm:prSet presAssocID="{45A4B3A1-2D96-4B51-BB8D-3A7EAD571541}" presName="childText" presStyleLbl="conFgAcc1" presStyleIdx="1" presStyleCnt="3">
        <dgm:presLayoutVars>
          <dgm:bulletEnabled val="1"/>
        </dgm:presLayoutVars>
      </dgm:prSet>
      <dgm:spPr/>
    </dgm:pt>
    <dgm:pt modelId="{E5D79E62-0565-4CC2-B45A-C5665A872ED6}" type="pres">
      <dgm:prSet presAssocID="{DF9233C5-F772-482B-8E24-1B778D478DB6}" presName="spaceBetweenRectangles" presStyleCnt="0"/>
      <dgm:spPr/>
    </dgm:pt>
    <dgm:pt modelId="{87C7A248-40B9-478C-A566-4ADCE582478C}" type="pres">
      <dgm:prSet presAssocID="{8B6F8451-A4F1-4A64-8E52-E68BE5EF7190}" presName="parentLin" presStyleCnt="0"/>
      <dgm:spPr/>
    </dgm:pt>
    <dgm:pt modelId="{0693516B-89F3-4F3B-A31E-B4FF623D03FE}" type="pres">
      <dgm:prSet presAssocID="{8B6F8451-A4F1-4A64-8E52-E68BE5EF7190}" presName="parentLeftMargin" presStyleLbl="node1" presStyleIdx="1" presStyleCnt="3"/>
      <dgm:spPr/>
      <dgm:t>
        <a:bodyPr/>
        <a:lstStyle/>
        <a:p>
          <a:endParaRPr lang="ru-RU"/>
        </a:p>
      </dgm:t>
    </dgm:pt>
    <dgm:pt modelId="{BB18EDF5-55FF-4010-ADB7-5D0F23EFABCB}" type="pres">
      <dgm:prSet presAssocID="{8B6F8451-A4F1-4A64-8E52-E68BE5EF7190}" presName="parentText" presStyleLbl="node1" presStyleIdx="2" presStyleCnt="3" custScaleX="12238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65C69C6-2A1B-439F-88FA-4D3E90190236}" type="pres">
      <dgm:prSet presAssocID="{8B6F8451-A4F1-4A64-8E52-E68BE5EF7190}" presName="negativeSpace" presStyleCnt="0"/>
      <dgm:spPr/>
    </dgm:pt>
    <dgm:pt modelId="{827F77D9-2CE6-424A-A798-8410FCA92AA1}" type="pres">
      <dgm:prSet presAssocID="{8B6F8451-A4F1-4A64-8E52-E68BE5EF7190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6FC055A4-8104-4005-A1C1-EDB7A8219F67}" type="presOf" srcId="{43DD5533-80D0-4B7C-9025-1C5C880C873A}" destId="{AB41BE19-EF67-44C9-BC3B-A905E25E7EF4}" srcOrd="1" destOrd="0" presId="urn:microsoft.com/office/officeart/2005/8/layout/list1"/>
    <dgm:cxn modelId="{CB130BC5-8FD4-438E-BACD-62181C6A8ADA}" srcId="{602D8A16-5D52-42A3-8E7E-411AD6AE637C}" destId="{8B6F8451-A4F1-4A64-8E52-E68BE5EF7190}" srcOrd="2" destOrd="0" parTransId="{39C2A0F2-02B1-4359-A728-1CDEA9DB728B}" sibTransId="{58D0808D-904D-4404-9021-47F6B445CB4C}"/>
    <dgm:cxn modelId="{F3275199-9035-421B-9CEC-DC4940206355}" type="presOf" srcId="{8B6F8451-A4F1-4A64-8E52-E68BE5EF7190}" destId="{0693516B-89F3-4F3B-A31E-B4FF623D03FE}" srcOrd="0" destOrd="0" presId="urn:microsoft.com/office/officeart/2005/8/layout/list1"/>
    <dgm:cxn modelId="{62C1C144-2A50-4E2C-A34F-48ED2BA5C2BD}" type="presOf" srcId="{45A4B3A1-2D96-4B51-BB8D-3A7EAD571541}" destId="{B41C3301-F8E0-490B-A09E-45565CF2DEA8}" srcOrd="0" destOrd="0" presId="urn:microsoft.com/office/officeart/2005/8/layout/list1"/>
    <dgm:cxn modelId="{47251DC6-7B62-4086-9E3B-2F0C5D566BF8}" type="presOf" srcId="{8B6F8451-A4F1-4A64-8E52-E68BE5EF7190}" destId="{BB18EDF5-55FF-4010-ADB7-5D0F23EFABCB}" srcOrd="1" destOrd="0" presId="urn:microsoft.com/office/officeart/2005/8/layout/list1"/>
    <dgm:cxn modelId="{A6C71073-3124-4C1D-B218-5FEE4F9CB58F}" type="presOf" srcId="{43DD5533-80D0-4B7C-9025-1C5C880C873A}" destId="{6FD71040-E37C-45A2-9327-2FDD2B3AF43D}" srcOrd="0" destOrd="0" presId="urn:microsoft.com/office/officeart/2005/8/layout/list1"/>
    <dgm:cxn modelId="{46CF115F-F118-4440-B146-341A5488205A}" type="presOf" srcId="{602D8A16-5D52-42A3-8E7E-411AD6AE637C}" destId="{65B85EEB-E572-4795-9B7C-957B09C9F564}" srcOrd="0" destOrd="0" presId="urn:microsoft.com/office/officeart/2005/8/layout/list1"/>
    <dgm:cxn modelId="{2A52B4E2-B875-4CA9-A6F4-9D855C2AF571}" type="presOf" srcId="{45A4B3A1-2D96-4B51-BB8D-3A7EAD571541}" destId="{AC63EAFF-A194-4581-9123-FED38AA0692B}" srcOrd="1" destOrd="0" presId="urn:microsoft.com/office/officeart/2005/8/layout/list1"/>
    <dgm:cxn modelId="{0B111F71-D084-43D5-AAE8-2301BBE5FB62}" srcId="{602D8A16-5D52-42A3-8E7E-411AD6AE637C}" destId="{45A4B3A1-2D96-4B51-BB8D-3A7EAD571541}" srcOrd="1" destOrd="0" parTransId="{44F60BD5-2D4C-4D23-B9A9-14D0607FADB4}" sibTransId="{DF9233C5-F772-482B-8E24-1B778D478DB6}"/>
    <dgm:cxn modelId="{1F1BF86E-92D6-4E82-9793-DAEDD0157872}" srcId="{602D8A16-5D52-42A3-8E7E-411AD6AE637C}" destId="{43DD5533-80D0-4B7C-9025-1C5C880C873A}" srcOrd="0" destOrd="0" parTransId="{A058EFE7-B02D-4CAF-A72C-A7C17FBC5768}" sibTransId="{DBB335A5-117E-464D-927D-DC2265EAC35F}"/>
    <dgm:cxn modelId="{219876AA-A23E-43A2-B5CD-016D3E366822}" type="presParOf" srcId="{65B85EEB-E572-4795-9B7C-957B09C9F564}" destId="{252EC6BC-864E-4829-BB90-F2EA24DEAC0B}" srcOrd="0" destOrd="0" presId="urn:microsoft.com/office/officeart/2005/8/layout/list1"/>
    <dgm:cxn modelId="{40C002F9-BD02-4DB0-824B-53BA79C19BA8}" type="presParOf" srcId="{252EC6BC-864E-4829-BB90-F2EA24DEAC0B}" destId="{6FD71040-E37C-45A2-9327-2FDD2B3AF43D}" srcOrd="0" destOrd="0" presId="urn:microsoft.com/office/officeart/2005/8/layout/list1"/>
    <dgm:cxn modelId="{C2DB164C-FD85-4F46-955C-FAE3929219C7}" type="presParOf" srcId="{252EC6BC-864E-4829-BB90-F2EA24DEAC0B}" destId="{AB41BE19-EF67-44C9-BC3B-A905E25E7EF4}" srcOrd="1" destOrd="0" presId="urn:microsoft.com/office/officeart/2005/8/layout/list1"/>
    <dgm:cxn modelId="{DD9DA8DF-C5CF-4179-BA40-A06B28FF6B27}" type="presParOf" srcId="{65B85EEB-E572-4795-9B7C-957B09C9F564}" destId="{32BAE038-1B63-4C23-A067-98A5717097C2}" srcOrd="1" destOrd="0" presId="urn:microsoft.com/office/officeart/2005/8/layout/list1"/>
    <dgm:cxn modelId="{39401C3A-2B3F-4EBB-85C3-CFF5CD81F774}" type="presParOf" srcId="{65B85EEB-E572-4795-9B7C-957B09C9F564}" destId="{0963A441-85EB-498F-B92C-158372CE7049}" srcOrd="2" destOrd="0" presId="urn:microsoft.com/office/officeart/2005/8/layout/list1"/>
    <dgm:cxn modelId="{37B71807-7FEF-411C-A200-E29186606BD7}" type="presParOf" srcId="{65B85EEB-E572-4795-9B7C-957B09C9F564}" destId="{60F50C9A-AD8E-42A2-B6CE-84B21CFE7BED}" srcOrd="3" destOrd="0" presId="urn:microsoft.com/office/officeart/2005/8/layout/list1"/>
    <dgm:cxn modelId="{4D24BC5F-64DC-4C20-8C23-692FF0D883C8}" type="presParOf" srcId="{65B85EEB-E572-4795-9B7C-957B09C9F564}" destId="{92C1F9EF-A3B2-4876-9A80-0FF26CC3647E}" srcOrd="4" destOrd="0" presId="urn:microsoft.com/office/officeart/2005/8/layout/list1"/>
    <dgm:cxn modelId="{E66493DC-4720-4507-B4A3-E41EDA959FF9}" type="presParOf" srcId="{92C1F9EF-A3B2-4876-9A80-0FF26CC3647E}" destId="{B41C3301-F8E0-490B-A09E-45565CF2DEA8}" srcOrd="0" destOrd="0" presId="urn:microsoft.com/office/officeart/2005/8/layout/list1"/>
    <dgm:cxn modelId="{E6159F7A-871A-4AAF-8D77-4E22F93D80FD}" type="presParOf" srcId="{92C1F9EF-A3B2-4876-9A80-0FF26CC3647E}" destId="{AC63EAFF-A194-4581-9123-FED38AA0692B}" srcOrd="1" destOrd="0" presId="urn:microsoft.com/office/officeart/2005/8/layout/list1"/>
    <dgm:cxn modelId="{58FA803D-223E-442C-B69F-C3960890650F}" type="presParOf" srcId="{65B85EEB-E572-4795-9B7C-957B09C9F564}" destId="{68E289FC-8A6C-45E5-ABE5-12350089EAE6}" srcOrd="5" destOrd="0" presId="urn:microsoft.com/office/officeart/2005/8/layout/list1"/>
    <dgm:cxn modelId="{80A37102-3DA9-4E8B-A4FC-7C877E17786E}" type="presParOf" srcId="{65B85EEB-E572-4795-9B7C-957B09C9F564}" destId="{3F730FDD-CDA0-4EF9-8DC2-C8370DF29442}" srcOrd="6" destOrd="0" presId="urn:microsoft.com/office/officeart/2005/8/layout/list1"/>
    <dgm:cxn modelId="{89EEED60-68CA-4116-B062-C2DD57C353E4}" type="presParOf" srcId="{65B85EEB-E572-4795-9B7C-957B09C9F564}" destId="{E5D79E62-0565-4CC2-B45A-C5665A872ED6}" srcOrd="7" destOrd="0" presId="urn:microsoft.com/office/officeart/2005/8/layout/list1"/>
    <dgm:cxn modelId="{E70CB851-C0F2-44E6-91FB-7922483714D6}" type="presParOf" srcId="{65B85EEB-E572-4795-9B7C-957B09C9F564}" destId="{87C7A248-40B9-478C-A566-4ADCE582478C}" srcOrd="8" destOrd="0" presId="urn:microsoft.com/office/officeart/2005/8/layout/list1"/>
    <dgm:cxn modelId="{E94D949D-8BEE-4FA0-9732-5EE6F25547DD}" type="presParOf" srcId="{87C7A248-40B9-478C-A566-4ADCE582478C}" destId="{0693516B-89F3-4F3B-A31E-B4FF623D03FE}" srcOrd="0" destOrd="0" presId="urn:microsoft.com/office/officeart/2005/8/layout/list1"/>
    <dgm:cxn modelId="{8420F210-F6AD-42AF-8063-D14012585579}" type="presParOf" srcId="{87C7A248-40B9-478C-A566-4ADCE582478C}" destId="{BB18EDF5-55FF-4010-ADB7-5D0F23EFABCB}" srcOrd="1" destOrd="0" presId="urn:microsoft.com/office/officeart/2005/8/layout/list1"/>
    <dgm:cxn modelId="{BEB14917-0C3E-4AD3-B52A-28C29C9C6952}" type="presParOf" srcId="{65B85EEB-E572-4795-9B7C-957B09C9F564}" destId="{365C69C6-2A1B-439F-88FA-4D3E90190236}" srcOrd="9" destOrd="0" presId="urn:microsoft.com/office/officeart/2005/8/layout/list1"/>
    <dgm:cxn modelId="{D3178C34-2DC3-4F26-B622-37E347F2EC6B}" type="presParOf" srcId="{65B85EEB-E572-4795-9B7C-957B09C9F564}" destId="{827F77D9-2CE6-424A-A798-8410FCA92AA1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4F8328C-0141-4816-B894-70492318C33E}" type="doc">
      <dgm:prSet loTypeId="urn:microsoft.com/office/officeart/2005/8/layout/chevron2" loCatId="process" qsTypeId="urn:microsoft.com/office/officeart/2005/8/quickstyle/simple1" qsCatId="simple" csTypeId="urn:microsoft.com/office/officeart/2005/8/colors/accent6_4" csCatId="accent6" phldr="1"/>
      <dgm:spPr/>
      <dgm:t>
        <a:bodyPr/>
        <a:lstStyle/>
        <a:p>
          <a:endParaRPr lang="ru-RU"/>
        </a:p>
      </dgm:t>
    </dgm:pt>
    <dgm:pt modelId="{714C5BE2-E5DD-4934-9020-D724527A71DC}">
      <dgm:prSet phldrT="[Текст]" custT="1"/>
      <dgm:spPr/>
      <dgm:t>
        <a:bodyPr/>
        <a:lstStyle/>
        <a:p>
          <a:r>
            <a:rPr lang="ru-RU" sz="1100" dirty="0" smtClean="0"/>
            <a:t>1</a:t>
          </a:r>
          <a:endParaRPr lang="ru-RU" sz="1100" dirty="0"/>
        </a:p>
      </dgm:t>
    </dgm:pt>
    <dgm:pt modelId="{BFC4757C-089F-49FA-B533-040EDC204C75}" type="parTrans" cxnId="{D6463007-E8EA-4760-BE3F-F3686641D47A}">
      <dgm:prSet/>
      <dgm:spPr/>
      <dgm:t>
        <a:bodyPr/>
        <a:lstStyle/>
        <a:p>
          <a:endParaRPr lang="ru-RU"/>
        </a:p>
      </dgm:t>
    </dgm:pt>
    <dgm:pt modelId="{8C573611-41F8-44EC-9706-FE8FDBB79BA4}" type="sibTrans" cxnId="{D6463007-E8EA-4760-BE3F-F3686641D47A}">
      <dgm:prSet/>
      <dgm:spPr/>
      <dgm:t>
        <a:bodyPr/>
        <a:lstStyle/>
        <a:p>
          <a:endParaRPr lang="ru-RU"/>
        </a:p>
      </dgm:t>
    </dgm:pt>
    <dgm:pt modelId="{68A3B71A-14CA-4E5E-AC38-83F010C438A9}">
      <dgm:prSet phldrT="[Текст]" custT="1"/>
      <dgm:spPr/>
      <dgm:t>
        <a:bodyPr/>
        <a:lstStyle/>
        <a:p>
          <a:r>
            <a:rPr lang="ru-RU" sz="1100" dirty="0" smtClean="0"/>
            <a:t>Прогнозы денежных потоков строятся в разбивке по классам активов (поступления от погашения облигаций, купонов, процентов</a:t>
          </a:r>
          <a:r>
            <a:rPr lang="en-US" sz="1100" dirty="0" smtClean="0"/>
            <a:t>, </a:t>
          </a:r>
          <a:r>
            <a:rPr lang="ru-RU" sz="1100" dirty="0" smtClean="0"/>
            <a:t>погашение по оферте, выплаты дивидендов) отдельно по НПО, ОПС и собственным средствам (СС) на 3 года (ежеквартально). РОПС и страховой резерв фонда рассматриваются как отдельная часть ПН/ПР соответственно, т.е. портфели ПН и ПР рассматриваются без этих резервов;</a:t>
          </a:r>
          <a:endParaRPr lang="ru-RU" sz="1100" dirty="0"/>
        </a:p>
      </dgm:t>
    </dgm:pt>
    <dgm:pt modelId="{A80546E3-AC37-46EE-BA07-43AAA7C5E3B5}" type="parTrans" cxnId="{B58A654E-6F59-43D1-AE84-4460172E282F}">
      <dgm:prSet/>
      <dgm:spPr/>
      <dgm:t>
        <a:bodyPr/>
        <a:lstStyle/>
        <a:p>
          <a:endParaRPr lang="ru-RU"/>
        </a:p>
      </dgm:t>
    </dgm:pt>
    <dgm:pt modelId="{D380B175-AAB1-4FEE-97F9-BF28F96A86F0}" type="sibTrans" cxnId="{B58A654E-6F59-43D1-AE84-4460172E282F}">
      <dgm:prSet/>
      <dgm:spPr/>
      <dgm:t>
        <a:bodyPr/>
        <a:lstStyle/>
        <a:p>
          <a:endParaRPr lang="ru-RU"/>
        </a:p>
      </dgm:t>
    </dgm:pt>
    <dgm:pt modelId="{547E3C46-C846-40FB-A6BB-A1CFB5B948D6}">
      <dgm:prSet phldrT="[Текст]" custT="1"/>
      <dgm:spPr/>
      <dgm:t>
        <a:bodyPr/>
        <a:lstStyle/>
        <a:p>
          <a:r>
            <a:rPr lang="ru-RU" sz="1100" dirty="0" smtClean="0"/>
            <a:t>Прогноз денежных потоков по обязательствам строится в разбивке по видам обязательств отдельно по НПО, ОПС, СС на 3 года (ежеквартально)</a:t>
          </a:r>
          <a:r>
            <a:rPr lang="en-US" sz="1100" dirty="0" smtClean="0"/>
            <a:t>;</a:t>
          </a:r>
          <a:endParaRPr lang="ru-RU" sz="1100" dirty="0"/>
        </a:p>
      </dgm:t>
    </dgm:pt>
    <dgm:pt modelId="{7958C423-0553-4EB7-82D4-A621C7723838}" type="parTrans" cxnId="{B1BEBB91-1D73-4B48-B09C-C6DEA761DFE7}">
      <dgm:prSet/>
      <dgm:spPr/>
      <dgm:t>
        <a:bodyPr/>
        <a:lstStyle/>
        <a:p>
          <a:endParaRPr lang="ru-RU"/>
        </a:p>
      </dgm:t>
    </dgm:pt>
    <dgm:pt modelId="{10644DD1-9FE6-4FC7-A952-CCCE1235062E}" type="sibTrans" cxnId="{B1BEBB91-1D73-4B48-B09C-C6DEA761DFE7}">
      <dgm:prSet/>
      <dgm:spPr/>
      <dgm:t>
        <a:bodyPr/>
        <a:lstStyle/>
        <a:p>
          <a:endParaRPr lang="ru-RU"/>
        </a:p>
      </dgm:t>
    </dgm:pt>
    <dgm:pt modelId="{3AE32396-AD74-407A-B947-D98806C8BFCF}">
      <dgm:prSet phldrT="[Текст]" custT="1"/>
      <dgm:spPr/>
      <dgm:t>
        <a:bodyPr/>
        <a:lstStyle/>
        <a:p>
          <a:r>
            <a:rPr lang="ru-RU" sz="1100" dirty="0" smtClean="0"/>
            <a:t>2</a:t>
          </a:r>
          <a:endParaRPr lang="ru-RU" sz="1100" dirty="0"/>
        </a:p>
      </dgm:t>
    </dgm:pt>
    <dgm:pt modelId="{EAEECD92-A9EB-4BBF-93ED-82F34BD7DE9D}" type="parTrans" cxnId="{8F571CC5-132D-4733-937C-53A3EE2719CA}">
      <dgm:prSet/>
      <dgm:spPr/>
      <dgm:t>
        <a:bodyPr/>
        <a:lstStyle/>
        <a:p>
          <a:endParaRPr lang="ru-RU"/>
        </a:p>
      </dgm:t>
    </dgm:pt>
    <dgm:pt modelId="{7C0ED806-406A-480E-8BEA-62F586A9669B}" type="sibTrans" cxnId="{8F571CC5-132D-4733-937C-53A3EE2719CA}">
      <dgm:prSet/>
      <dgm:spPr/>
      <dgm:t>
        <a:bodyPr/>
        <a:lstStyle/>
        <a:p>
          <a:endParaRPr lang="ru-RU"/>
        </a:p>
      </dgm:t>
    </dgm:pt>
    <dgm:pt modelId="{41FCB20C-DAEB-44DC-979A-F3BA5DC7291F}">
      <dgm:prSet phldrT="[Текст]" custT="1"/>
      <dgm:spPr/>
      <dgm:t>
        <a:bodyPr/>
        <a:lstStyle/>
        <a:p>
          <a:r>
            <a:rPr lang="ru-RU" sz="1100" dirty="0" smtClean="0"/>
            <a:t>Стресс-тестирование собственных средств (капитала</a:t>
          </a:r>
          <a:r>
            <a:rPr lang="en-US" sz="1100" dirty="0" smtClean="0"/>
            <a:t>).</a:t>
          </a:r>
          <a:endParaRPr lang="ru-RU" sz="1100" dirty="0"/>
        </a:p>
      </dgm:t>
    </dgm:pt>
    <dgm:pt modelId="{0B5A13DD-FDC5-4481-9F41-CDB4D103797C}" type="parTrans" cxnId="{76242F58-1BBD-4E26-885B-35B6F6B35451}">
      <dgm:prSet/>
      <dgm:spPr/>
      <dgm:t>
        <a:bodyPr/>
        <a:lstStyle/>
        <a:p>
          <a:endParaRPr lang="ru-RU"/>
        </a:p>
      </dgm:t>
    </dgm:pt>
    <dgm:pt modelId="{4D5BBDBC-BECA-438B-9998-0D6A2F8747F2}" type="sibTrans" cxnId="{76242F58-1BBD-4E26-885B-35B6F6B35451}">
      <dgm:prSet/>
      <dgm:spPr/>
      <dgm:t>
        <a:bodyPr/>
        <a:lstStyle/>
        <a:p>
          <a:endParaRPr lang="ru-RU"/>
        </a:p>
      </dgm:t>
    </dgm:pt>
    <dgm:pt modelId="{4F391CB2-D7AD-479B-B0E8-597FA6509593}">
      <dgm:prSet phldrT="[Текст]" custT="1"/>
      <dgm:spPr/>
      <dgm:t>
        <a:bodyPr/>
        <a:lstStyle/>
        <a:p>
          <a:r>
            <a:rPr lang="ru-RU" sz="1100" dirty="0" smtClean="0"/>
            <a:t>3</a:t>
          </a:r>
          <a:endParaRPr lang="ru-RU" sz="1100" dirty="0"/>
        </a:p>
      </dgm:t>
    </dgm:pt>
    <dgm:pt modelId="{EB6D290C-B2A3-4D91-8C32-1B959BDDFBF8}" type="parTrans" cxnId="{DEB6CB76-4848-48BE-86E9-F1A910384BAA}">
      <dgm:prSet/>
      <dgm:spPr/>
      <dgm:t>
        <a:bodyPr/>
        <a:lstStyle/>
        <a:p>
          <a:endParaRPr lang="ru-RU"/>
        </a:p>
      </dgm:t>
    </dgm:pt>
    <dgm:pt modelId="{F47B77C4-3139-4B06-8B38-0CCC4A4FF804}" type="sibTrans" cxnId="{DEB6CB76-4848-48BE-86E9-F1A910384BAA}">
      <dgm:prSet/>
      <dgm:spPr/>
      <dgm:t>
        <a:bodyPr/>
        <a:lstStyle/>
        <a:p>
          <a:endParaRPr lang="ru-RU"/>
        </a:p>
      </dgm:t>
    </dgm:pt>
    <dgm:pt modelId="{32263869-AD52-4CF0-AB58-C1B0F81235ED}">
      <dgm:prSet phldrT="[Текст]" custT="1"/>
      <dgm:spPr/>
      <dgm:t>
        <a:bodyPr/>
        <a:lstStyle/>
        <a:p>
          <a:r>
            <a:rPr lang="ru-RU" sz="1100" dirty="0" smtClean="0"/>
            <a:t>После группировки активов и пассивов по срочности необходимо получить ежеквартальную переоценку баланса с учетом макроэкономического сценария, а также остаточную стоимость ликвидных активов, необходимых на покрытие обязательств в момент </a:t>
          </a:r>
          <a:r>
            <a:rPr lang="en-US" sz="1100" dirty="0" smtClean="0"/>
            <a:t>t (</a:t>
          </a:r>
          <a:r>
            <a:rPr lang="ru-RU" sz="1100" dirty="0" smtClean="0"/>
            <a:t>квартал).</a:t>
          </a:r>
          <a:endParaRPr lang="ru-RU" sz="1100" dirty="0"/>
        </a:p>
      </dgm:t>
    </dgm:pt>
    <dgm:pt modelId="{7F9FE8C1-DFB8-43E3-8C2C-106B2D597F5C}" type="parTrans" cxnId="{AC5CA84A-E404-40D1-A0DA-D062346C42B9}">
      <dgm:prSet/>
      <dgm:spPr/>
      <dgm:t>
        <a:bodyPr/>
        <a:lstStyle/>
        <a:p>
          <a:endParaRPr lang="ru-RU"/>
        </a:p>
      </dgm:t>
    </dgm:pt>
    <dgm:pt modelId="{5B56FB85-F563-4246-9F01-210768C91577}" type="sibTrans" cxnId="{AC5CA84A-E404-40D1-A0DA-D062346C42B9}">
      <dgm:prSet/>
      <dgm:spPr/>
      <dgm:t>
        <a:bodyPr/>
        <a:lstStyle/>
        <a:p>
          <a:endParaRPr lang="ru-RU"/>
        </a:p>
      </dgm:t>
    </dgm:pt>
    <dgm:pt modelId="{BDB6FEB3-4207-4A2B-B71A-220FF30B67C4}" type="pres">
      <dgm:prSet presAssocID="{D4F8328C-0141-4816-B894-70492318C33E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4782FF5-A1F8-442E-A4B3-733BDBA59A39}" type="pres">
      <dgm:prSet presAssocID="{714C5BE2-E5DD-4934-9020-D724527A71DC}" presName="composite" presStyleCnt="0"/>
      <dgm:spPr/>
    </dgm:pt>
    <dgm:pt modelId="{2C4B888D-972F-4F39-A5E4-6F12146AD5C4}" type="pres">
      <dgm:prSet presAssocID="{714C5BE2-E5DD-4934-9020-D724527A71DC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8FAA51B-9FB4-453B-A8B3-D22FE506487F}" type="pres">
      <dgm:prSet presAssocID="{714C5BE2-E5DD-4934-9020-D724527A71DC}" presName="descendantText" presStyleLbl="alignAcc1" presStyleIdx="0" presStyleCnt="3" custScaleY="131280" custLinFactNeighborX="0" custLinFactNeighborY="540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E60AF2C-6B0C-4709-8B11-3EB13D5D3505}" type="pres">
      <dgm:prSet presAssocID="{8C573611-41F8-44EC-9706-FE8FDBB79BA4}" presName="sp" presStyleCnt="0"/>
      <dgm:spPr/>
    </dgm:pt>
    <dgm:pt modelId="{0A7D14EC-9F17-4CE0-AD79-B0FE41C78710}" type="pres">
      <dgm:prSet presAssocID="{3AE32396-AD74-407A-B947-D98806C8BFCF}" presName="composite" presStyleCnt="0"/>
      <dgm:spPr/>
    </dgm:pt>
    <dgm:pt modelId="{BB176500-449D-4178-A83F-18652668C0CA}" type="pres">
      <dgm:prSet presAssocID="{3AE32396-AD74-407A-B947-D98806C8BFCF}" presName="parentText" presStyleLbl="alignNode1" presStyleIdx="1" presStyleCnt="3" custLinFactNeighborX="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C134333-0226-4848-97FC-03E61BC5FBDD}" type="pres">
      <dgm:prSet presAssocID="{3AE32396-AD74-407A-B947-D98806C8BFCF}" presName="descendantText" presStyleLbl="alignAcc1" presStyleIdx="1" presStyleCnt="3" custScaleY="7209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ACFDF84-4B70-4DA2-957A-F5725D8739EC}" type="pres">
      <dgm:prSet presAssocID="{7C0ED806-406A-480E-8BEA-62F586A9669B}" presName="sp" presStyleCnt="0"/>
      <dgm:spPr/>
    </dgm:pt>
    <dgm:pt modelId="{BE35768E-C4A4-4285-A0B5-E317618D6567}" type="pres">
      <dgm:prSet presAssocID="{4F391CB2-D7AD-479B-B0E8-597FA6509593}" presName="composite" presStyleCnt="0"/>
      <dgm:spPr/>
    </dgm:pt>
    <dgm:pt modelId="{CAE1C32A-470C-4BBB-A82A-DEF79F8D17A0}" type="pres">
      <dgm:prSet presAssocID="{4F391CB2-D7AD-479B-B0E8-597FA6509593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EC46D97-B2F5-4BEB-8FCF-8022C085EEF5}" type="pres">
      <dgm:prSet presAssocID="{4F391CB2-D7AD-479B-B0E8-597FA6509593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F571CC5-132D-4733-937C-53A3EE2719CA}" srcId="{D4F8328C-0141-4816-B894-70492318C33E}" destId="{3AE32396-AD74-407A-B947-D98806C8BFCF}" srcOrd="1" destOrd="0" parTransId="{EAEECD92-A9EB-4BBF-93ED-82F34BD7DE9D}" sibTransId="{7C0ED806-406A-480E-8BEA-62F586A9669B}"/>
    <dgm:cxn modelId="{27C6AB73-3463-4C55-B615-BEB22E5967AA}" type="presOf" srcId="{68A3B71A-14CA-4E5E-AC38-83F010C438A9}" destId="{C8FAA51B-9FB4-453B-A8B3-D22FE506487F}" srcOrd="0" destOrd="0" presId="urn:microsoft.com/office/officeart/2005/8/layout/chevron2"/>
    <dgm:cxn modelId="{DEB6CB76-4848-48BE-86E9-F1A910384BAA}" srcId="{D4F8328C-0141-4816-B894-70492318C33E}" destId="{4F391CB2-D7AD-479B-B0E8-597FA6509593}" srcOrd="2" destOrd="0" parTransId="{EB6D290C-B2A3-4D91-8C32-1B959BDDFBF8}" sibTransId="{F47B77C4-3139-4B06-8B38-0CCC4A4FF804}"/>
    <dgm:cxn modelId="{066966FB-23AF-4EAB-8717-4D01D7C9EE05}" type="presOf" srcId="{D4F8328C-0141-4816-B894-70492318C33E}" destId="{BDB6FEB3-4207-4A2B-B71A-220FF30B67C4}" srcOrd="0" destOrd="0" presId="urn:microsoft.com/office/officeart/2005/8/layout/chevron2"/>
    <dgm:cxn modelId="{BF7CA359-EC28-41FB-8755-2BCFF105E1A9}" type="presOf" srcId="{547E3C46-C846-40FB-A6BB-A1CFB5B948D6}" destId="{C8FAA51B-9FB4-453B-A8B3-D22FE506487F}" srcOrd="0" destOrd="1" presId="urn:microsoft.com/office/officeart/2005/8/layout/chevron2"/>
    <dgm:cxn modelId="{D6463007-E8EA-4760-BE3F-F3686641D47A}" srcId="{D4F8328C-0141-4816-B894-70492318C33E}" destId="{714C5BE2-E5DD-4934-9020-D724527A71DC}" srcOrd="0" destOrd="0" parTransId="{BFC4757C-089F-49FA-B533-040EDC204C75}" sibTransId="{8C573611-41F8-44EC-9706-FE8FDBB79BA4}"/>
    <dgm:cxn modelId="{99409517-B76F-4015-95FA-A88D38A99892}" type="presOf" srcId="{41FCB20C-DAEB-44DC-979A-F3BA5DC7291F}" destId="{DC134333-0226-4848-97FC-03E61BC5FBDD}" srcOrd="0" destOrd="0" presId="urn:microsoft.com/office/officeart/2005/8/layout/chevron2"/>
    <dgm:cxn modelId="{584E2C73-0C53-4B29-818E-99C8A71E71EC}" type="presOf" srcId="{4F391CB2-D7AD-479B-B0E8-597FA6509593}" destId="{CAE1C32A-470C-4BBB-A82A-DEF79F8D17A0}" srcOrd="0" destOrd="0" presId="urn:microsoft.com/office/officeart/2005/8/layout/chevron2"/>
    <dgm:cxn modelId="{B58A654E-6F59-43D1-AE84-4460172E282F}" srcId="{714C5BE2-E5DD-4934-9020-D724527A71DC}" destId="{68A3B71A-14CA-4E5E-AC38-83F010C438A9}" srcOrd="0" destOrd="0" parTransId="{A80546E3-AC37-46EE-BA07-43AAA7C5E3B5}" sibTransId="{D380B175-AAB1-4FEE-97F9-BF28F96A86F0}"/>
    <dgm:cxn modelId="{76242F58-1BBD-4E26-885B-35B6F6B35451}" srcId="{3AE32396-AD74-407A-B947-D98806C8BFCF}" destId="{41FCB20C-DAEB-44DC-979A-F3BA5DC7291F}" srcOrd="0" destOrd="0" parTransId="{0B5A13DD-FDC5-4481-9F41-CDB4D103797C}" sibTransId="{4D5BBDBC-BECA-438B-9998-0D6A2F8747F2}"/>
    <dgm:cxn modelId="{AC5CA84A-E404-40D1-A0DA-D062346C42B9}" srcId="{4F391CB2-D7AD-479B-B0E8-597FA6509593}" destId="{32263869-AD52-4CF0-AB58-C1B0F81235ED}" srcOrd="0" destOrd="0" parTransId="{7F9FE8C1-DFB8-43E3-8C2C-106B2D597F5C}" sibTransId="{5B56FB85-F563-4246-9F01-210768C91577}"/>
    <dgm:cxn modelId="{0FE007CF-3B56-49C2-BAE0-58DEED71142C}" type="presOf" srcId="{3AE32396-AD74-407A-B947-D98806C8BFCF}" destId="{BB176500-449D-4178-A83F-18652668C0CA}" srcOrd="0" destOrd="0" presId="urn:microsoft.com/office/officeart/2005/8/layout/chevron2"/>
    <dgm:cxn modelId="{B1BEBB91-1D73-4B48-B09C-C6DEA761DFE7}" srcId="{714C5BE2-E5DD-4934-9020-D724527A71DC}" destId="{547E3C46-C846-40FB-A6BB-A1CFB5B948D6}" srcOrd="1" destOrd="0" parTransId="{7958C423-0553-4EB7-82D4-A621C7723838}" sibTransId="{10644DD1-9FE6-4FC7-A952-CCCE1235062E}"/>
    <dgm:cxn modelId="{9E21D812-8F4E-4AE9-B2B3-0BD56EF23D16}" type="presOf" srcId="{32263869-AD52-4CF0-AB58-C1B0F81235ED}" destId="{DEC46D97-B2F5-4BEB-8FCF-8022C085EEF5}" srcOrd="0" destOrd="0" presId="urn:microsoft.com/office/officeart/2005/8/layout/chevron2"/>
    <dgm:cxn modelId="{5FE413B0-A0EA-471F-AE0D-D71184FA3BDD}" type="presOf" srcId="{714C5BE2-E5DD-4934-9020-D724527A71DC}" destId="{2C4B888D-972F-4F39-A5E4-6F12146AD5C4}" srcOrd="0" destOrd="0" presId="urn:microsoft.com/office/officeart/2005/8/layout/chevron2"/>
    <dgm:cxn modelId="{4FB47513-71CF-4A8A-B4CC-FFDBFDCCB73B}" type="presParOf" srcId="{BDB6FEB3-4207-4A2B-B71A-220FF30B67C4}" destId="{64782FF5-A1F8-442E-A4B3-733BDBA59A39}" srcOrd="0" destOrd="0" presId="urn:microsoft.com/office/officeart/2005/8/layout/chevron2"/>
    <dgm:cxn modelId="{7A8ED556-CD89-433B-A60B-CA933A2D51E1}" type="presParOf" srcId="{64782FF5-A1F8-442E-A4B3-733BDBA59A39}" destId="{2C4B888D-972F-4F39-A5E4-6F12146AD5C4}" srcOrd="0" destOrd="0" presId="urn:microsoft.com/office/officeart/2005/8/layout/chevron2"/>
    <dgm:cxn modelId="{80084C5B-3AB8-4558-9E3D-E7DBAD522064}" type="presParOf" srcId="{64782FF5-A1F8-442E-A4B3-733BDBA59A39}" destId="{C8FAA51B-9FB4-453B-A8B3-D22FE506487F}" srcOrd="1" destOrd="0" presId="urn:microsoft.com/office/officeart/2005/8/layout/chevron2"/>
    <dgm:cxn modelId="{2C3379B1-2D9F-4402-9D53-28215D5F9A92}" type="presParOf" srcId="{BDB6FEB3-4207-4A2B-B71A-220FF30B67C4}" destId="{6E60AF2C-6B0C-4709-8B11-3EB13D5D3505}" srcOrd="1" destOrd="0" presId="urn:microsoft.com/office/officeart/2005/8/layout/chevron2"/>
    <dgm:cxn modelId="{60E3E6CB-BE39-4680-A637-AC4EFBB7D4E2}" type="presParOf" srcId="{BDB6FEB3-4207-4A2B-B71A-220FF30B67C4}" destId="{0A7D14EC-9F17-4CE0-AD79-B0FE41C78710}" srcOrd="2" destOrd="0" presId="urn:microsoft.com/office/officeart/2005/8/layout/chevron2"/>
    <dgm:cxn modelId="{7066CD13-9D5B-4E87-BF54-735710BD9486}" type="presParOf" srcId="{0A7D14EC-9F17-4CE0-AD79-B0FE41C78710}" destId="{BB176500-449D-4178-A83F-18652668C0CA}" srcOrd="0" destOrd="0" presId="urn:microsoft.com/office/officeart/2005/8/layout/chevron2"/>
    <dgm:cxn modelId="{596ACC7B-4577-4710-A3C8-0132DF463DC0}" type="presParOf" srcId="{0A7D14EC-9F17-4CE0-AD79-B0FE41C78710}" destId="{DC134333-0226-4848-97FC-03E61BC5FBDD}" srcOrd="1" destOrd="0" presId="urn:microsoft.com/office/officeart/2005/8/layout/chevron2"/>
    <dgm:cxn modelId="{6C83AA03-725C-40D5-BBB6-6DF08C5BD569}" type="presParOf" srcId="{BDB6FEB3-4207-4A2B-B71A-220FF30B67C4}" destId="{9ACFDF84-4B70-4DA2-957A-F5725D8739EC}" srcOrd="3" destOrd="0" presId="urn:microsoft.com/office/officeart/2005/8/layout/chevron2"/>
    <dgm:cxn modelId="{A08FC178-743A-4676-BEBD-C7C588CADFCF}" type="presParOf" srcId="{BDB6FEB3-4207-4A2B-B71A-220FF30B67C4}" destId="{BE35768E-C4A4-4285-A0B5-E317618D6567}" srcOrd="4" destOrd="0" presId="urn:microsoft.com/office/officeart/2005/8/layout/chevron2"/>
    <dgm:cxn modelId="{69C20B90-8F67-45D3-A025-0A2855FBFCEC}" type="presParOf" srcId="{BE35768E-C4A4-4285-A0B5-E317618D6567}" destId="{CAE1C32A-470C-4BBB-A82A-DEF79F8D17A0}" srcOrd="0" destOrd="0" presId="urn:microsoft.com/office/officeart/2005/8/layout/chevron2"/>
    <dgm:cxn modelId="{F72BA212-8EAF-45FF-A88B-BD183717E476}" type="presParOf" srcId="{BE35768E-C4A4-4285-A0B5-E317618D6567}" destId="{DEC46D97-B2F5-4BEB-8FCF-8022C085EEF5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963A441-85EB-498F-B92C-158372CE7049}">
      <dsp:nvSpPr>
        <dsp:cNvPr id="0" name=""/>
        <dsp:cNvSpPr/>
      </dsp:nvSpPr>
      <dsp:spPr>
        <a:xfrm>
          <a:off x="0" y="330095"/>
          <a:ext cx="7229096" cy="453600"/>
        </a:xfrm>
        <a:prstGeom prst="rect">
          <a:avLst/>
        </a:prstGeom>
        <a:solidFill>
          <a:schemeClr val="accent6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B41BE19-EF67-44C9-BC3B-A905E25E7EF4}">
      <dsp:nvSpPr>
        <dsp:cNvPr id="0" name=""/>
        <dsp:cNvSpPr/>
      </dsp:nvSpPr>
      <dsp:spPr>
        <a:xfrm>
          <a:off x="361454" y="64415"/>
          <a:ext cx="6193029" cy="53136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1270" tIns="0" rIns="191270" bIns="0" numCol="1" spcCol="1270" anchor="ctr" anchorCtr="0">
          <a:noAutofit/>
        </a:bodyPr>
        <a:lstStyle/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 dirty="0" smtClean="0"/>
            <a:t>Хватит ли у Фонда ликвидных активов на выплату пенсий в момент </a:t>
          </a:r>
          <a:r>
            <a:rPr lang="en-US" sz="1100" kern="1200" dirty="0" smtClean="0"/>
            <a:t>t</a:t>
          </a:r>
          <a:r>
            <a:rPr lang="ru-RU" sz="1100" kern="1200" dirty="0" smtClean="0"/>
            <a:t> (каждый квартал прогнозируемого периода)</a:t>
          </a:r>
          <a:r>
            <a:rPr lang="en-US" sz="1100" kern="1200" dirty="0" smtClean="0"/>
            <a:t>?</a:t>
          </a:r>
          <a:endParaRPr lang="ru-RU" sz="1100" kern="1200" dirty="0"/>
        </a:p>
      </dsp:txBody>
      <dsp:txXfrm>
        <a:off x="387393" y="90354"/>
        <a:ext cx="6141151" cy="479482"/>
      </dsp:txXfrm>
    </dsp:sp>
    <dsp:sp modelId="{3F730FDD-CDA0-4EF9-8DC2-C8370DF29442}">
      <dsp:nvSpPr>
        <dsp:cNvPr id="0" name=""/>
        <dsp:cNvSpPr/>
      </dsp:nvSpPr>
      <dsp:spPr>
        <a:xfrm>
          <a:off x="0" y="1146576"/>
          <a:ext cx="7229096" cy="453600"/>
        </a:xfrm>
        <a:prstGeom prst="rect">
          <a:avLst/>
        </a:prstGeom>
        <a:solidFill>
          <a:schemeClr val="accent6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C63EAFF-A194-4581-9123-FED38AA0692B}">
      <dsp:nvSpPr>
        <dsp:cNvPr id="0" name=""/>
        <dsp:cNvSpPr/>
      </dsp:nvSpPr>
      <dsp:spPr>
        <a:xfrm>
          <a:off x="361454" y="880896"/>
          <a:ext cx="6193029" cy="53136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1270" tIns="0" rIns="191270" bIns="0" numCol="1" spcCol="1270" anchor="ctr" anchorCtr="0">
          <a:noAutofit/>
        </a:bodyPr>
        <a:lstStyle/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 dirty="0" smtClean="0"/>
            <a:t>Хватит ли у Фонда ликвидных активов на передачу средств ПН/ПР в другие фонды, в случае реализации права застрахованного лица на переход в другой НПФ/ПФР, в случае перехода участника/вкладчика в другой НПФ</a:t>
          </a:r>
          <a:r>
            <a:rPr lang="en-US" sz="1100" kern="1200" dirty="0" smtClean="0"/>
            <a:t>?</a:t>
          </a:r>
          <a:endParaRPr lang="ru-RU" sz="1100" kern="1200" dirty="0"/>
        </a:p>
      </dsp:txBody>
      <dsp:txXfrm>
        <a:off x="387393" y="906835"/>
        <a:ext cx="6141151" cy="479482"/>
      </dsp:txXfrm>
    </dsp:sp>
    <dsp:sp modelId="{827F77D9-2CE6-424A-A798-8410FCA92AA1}">
      <dsp:nvSpPr>
        <dsp:cNvPr id="0" name=""/>
        <dsp:cNvSpPr/>
      </dsp:nvSpPr>
      <dsp:spPr>
        <a:xfrm>
          <a:off x="0" y="1963056"/>
          <a:ext cx="7229096" cy="453600"/>
        </a:xfrm>
        <a:prstGeom prst="rect">
          <a:avLst/>
        </a:prstGeom>
        <a:solidFill>
          <a:schemeClr val="accent6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B18EDF5-55FF-4010-ADB7-5D0F23EFABCB}">
      <dsp:nvSpPr>
        <dsp:cNvPr id="0" name=""/>
        <dsp:cNvSpPr/>
      </dsp:nvSpPr>
      <dsp:spPr>
        <a:xfrm>
          <a:off x="361454" y="1697376"/>
          <a:ext cx="6193029" cy="53136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1270" tIns="0" rIns="191270" bIns="0" numCol="1" spcCol="1270" anchor="ctr" anchorCtr="0">
          <a:noAutofit/>
        </a:bodyPr>
        <a:lstStyle/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 dirty="0" smtClean="0">
              <a:solidFill>
                <a:srgbClr val="FF0000"/>
              </a:solidFill>
            </a:rPr>
            <a:t>Хватит ли у Фонда средств РОПС и ликвидных собственных средств на покрытие убытков в моменты фиксации результатов инвестирования на пятилетнем горизонте инвестирования</a:t>
          </a:r>
          <a:r>
            <a:rPr lang="en-US" sz="1100" kern="1200" dirty="0" smtClean="0">
              <a:solidFill>
                <a:srgbClr val="FF0000"/>
              </a:solidFill>
            </a:rPr>
            <a:t>?</a:t>
          </a:r>
          <a:endParaRPr lang="ru-RU" sz="1100" kern="1200" dirty="0">
            <a:solidFill>
              <a:srgbClr val="FF0000"/>
            </a:solidFill>
          </a:endParaRPr>
        </a:p>
      </dsp:txBody>
      <dsp:txXfrm>
        <a:off x="387393" y="1723315"/>
        <a:ext cx="6141151" cy="47948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4B888D-972F-4F39-A5E4-6F12146AD5C4}">
      <dsp:nvSpPr>
        <dsp:cNvPr id="0" name=""/>
        <dsp:cNvSpPr/>
      </dsp:nvSpPr>
      <dsp:spPr>
        <a:xfrm rot="5400000">
          <a:off x="-214144" y="363241"/>
          <a:ext cx="1427631" cy="999342"/>
        </a:xfrm>
        <a:prstGeom prst="chevron">
          <a:avLst/>
        </a:prstGeom>
        <a:solidFill>
          <a:schemeClr val="accent6">
            <a:shade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shade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 dirty="0" smtClean="0"/>
            <a:t>1</a:t>
          </a:r>
          <a:endParaRPr lang="ru-RU" sz="1100" kern="1200" dirty="0"/>
        </a:p>
      </dsp:txBody>
      <dsp:txXfrm rot="-5400000">
        <a:off x="1" y="648767"/>
        <a:ext cx="999342" cy="428289"/>
      </dsp:txXfrm>
    </dsp:sp>
    <dsp:sp modelId="{C8FAA51B-9FB4-453B-A8B3-D22FE506487F}">
      <dsp:nvSpPr>
        <dsp:cNvPr id="0" name=""/>
        <dsp:cNvSpPr/>
      </dsp:nvSpPr>
      <dsp:spPr>
        <a:xfrm rot="5400000">
          <a:off x="3996213" y="-2942714"/>
          <a:ext cx="1218226" cy="721196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shade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6985" rIns="6985" bIns="6985" numCol="1" spcCol="1270" anchor="ctr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100" kern="1200" dirty="0" smtClean="0"/>
            <a:t>Прогнозы денежных потоков строятся в разбивке по классам активов (поступления от погашения облигаций, купонов, процентов</a:t>
          </a:r>
          <a:r>
            <a:rPr lang="en-US" sz="1100" kern="1200" dirty="0" smtClean="0"/>
            <a:t>, </a:t>
          </a:r>
          <a:r>
            <a:rPr lang="ru-RU" sz="1100" kern="1200" dirty="0" smtClean="0"/>
            <a:t>погашение по оферте, выплаты дивидендов) отдельно по НПО, ОПС и собственным средствам (СС) на 3 года (ежеквартально). РОПС и страховой резерв фонда рассматриваются как отдельная часть ПН/ПР соответственно, т.е. портфели ПН и ПР рассматриваются без этих резервов;</a:t>
          </a:r>
          <a:endParaRPr lang="ru-RU" sz="1100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100" kern="1200" dirty="0" smtClean="0"/>
            <a:t>Прогноз денежных потоков по обязательствам строится в разбивке по видам обязательств отдельно по НПО, ОПС, СС на 3 года (ежеквартально)</a:t>
          </a:r>
          <a:r>
            <a:rPr lang="en-US" sz="1100" kern="1200" dirty="0" smtClean="0"/>
            <a:t>;</a:t>
          </a:r>
          <a:endParaRPr lang="ru-RU" sz="1100" kern="1200" dirty="0"/>
        </a:p>
      </dsp:txBody>
      <dsp:txXfrm rot="-5400000">
        <a:off x="999342" y="113626"/>
        <a:ext cx="7152500" cy="1099288"/>
      </dsp:txXfrm>
    </dsp:sp>
    <dsp:sp modelId="{BB176500-449D-4178-A83F-18652668C0CA}">
      <dsp:nvSpPr>
        <dsp:cNvPr id="0" name=""/>
        <dsp:cNvSpPr/>
      </dsp:nvSpPr>
      <dsp:spPr>
        <a:xfrm rot="5400000">
          <a:off x="-214144" y="1602470"/>
          <a:ext cx="1427631" cy="999342"/>
        </a:xfrm>
        <a:prstGeom prst="chevron">
          <a:avLst/>
        </a:prstGeom>
        <a:solidFill>
          <a:schemeClr val="accent6">
            <a:shade val="50000"/>
            <a:hueOff val="9728"/>
            <a:satOff val="-7635"/>
            <a:lumOff val="28579"/>
            <a:alphaOff val="0"/>
          </a:schemeClr>
        </a:solidFill>
        <a:ln w="12700" cap="flat" cmpd="sng" algn="ctr">
          <a:solidFill>
            <a:schemeClr val="accent6">
              <a:shade val="50000"/>
              <a:hueOff val="9728"/>
              <a:satOff val="-7635"/>
              <a:lumOff val="2857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 dirty="0" smtClean="0"/>
            <a:t>2</a:t>
          </a:r>
          <a:endParaRPr lang="ru-RU" sz="1100" kern="1200" dirty="0"/>
        </a:p>
      </dsp:txBody>
      <dsp:txXfrm rot="-5400000">
        <a:off x="1" y="1887996"/>
        <a:ext cx="999342" cy="428289"/>
      </dsp:txXfrm>
    </dsp:sp>
    <dsp:sp modelId="{DC134333-0226-4848-97FC-03E61BC5FBDD}">
      <dsp:nvSpPr>
        <dsp:cNvPr id="0" name=""/>
        <dsp:cNvSpPr/>
      </dsp:nvSpPr>
      <dsp:spPr>
        <a:xfrm rot="5400000">
          <a:off x="4270839" y="-1753678"/>
          <a:ext cx="668976" cy="721196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shade val="50000"/>
              <a:hueOff val="9728"/>
              <a:satOff val="-7635"/>
              <a:lumOff val="2857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6985" rIns="6985" bIns="6985" numCol="1" spcCol="1270" anchor="ctr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100" kern="1200" dirty="0" smtClean="0"/>
            <a:t>Стресс-тестирование собственных средств (капитала</a:t>
          </a:r>
          <a:r>
            <a:rPr lang="en-US" sz="1100" kern="1200" dirty="0" smtClean="0"/>
            <a:t>).</a:t>
          </a:r>
          <a:endParaRPr lang="ru-RU" sz="1100" kern="1200" dirty="0"/>
        </a:p>
      </dsp:txBody>
      <dsp:txXfrm rot="-5400000">
        <a:off x="999343" y="1550475"/>
        <a:ext cx="7179312" cy="603662"/>
      </dsp:txXfrm>
    </dsp:sp>
    <dsp:sp modelId="{CAE1C32A-470C-4BBB-A82A-DEF79F8D17A0}">
      <dsp:nvSpPr>
        <dsp:cNvPr id="0" name=""/>
        <dsp:cNvSpPr/>
      </dsp:nvSpPr>
      <dsp:spPr>
        <a:xfrm rot="5400000">
          <a:off x="-214144" y="2841700"/>
          <a:ext cx="1427631" cy="999342"/>
        </a:xfrm>
        <a:prstGeom prst="chevron">
          <a:avLst/>
        </a:prstGeom>
        <a:solidFill>
          <a:schemeClr val="accent6">
            <a:shade val="50000"/>
            <a:hueOff val="9728"/>
            <a:satOff val="-7635"/>
            <a:lumOff val="28579"/>
            <a:alphaOff val="0"/>
          </a:schemeClr>
        </a:solidFill>
        <a:ln w="12700" cap="flat" cmpd="sng" algn="ctr">
          <a:solidFill>
            <a:schemeClr val="accent6">
              <a:shade val="50000"/>
              <a:hueOff val="9728"/>
              <a:satOff val="-7635"/>
              <a:lumOff val="2857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 dirty="0" smtClean="0"/>
            <a:t>3</a:t>
          </a:r>
          <a:endParaRPr lang="ru-RU" sz="1100" kern="1200" dirty="0"/>
        </a:p>
      </dsp:txBody>
      <dsp:txXfrm rot="-5400000">
        <a:off x="1" y="3127226"/>
        <a:ext cx="999342" cy="428289"/>
      </dsp:txXfrm>
    </dsp:sp>
    <dsp:sp modelId="{DEC46D97-B2F5-4BEB-8FCF-8022C085EEF5}">
      <dsp:nvSpPr>
        <dsp:cNvPr id="0" name=""/>
        <dsp:cNvSpPr/>
      </dsp:nvSpPr>
      <dsp:spPr>
        <a:xfrm rot="5400000">
          <a:off x="4141346" y="-514449"/>
          <a:ext cx="927960" cy="721196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shade val="50000"/>
              <a:hueOff val="9728"/>
              <a:satOff val="-7635"/>
              <a:lumOff val="2857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6985" rIns="6985" bIns="6985" numCol="1" spcCol="1270" anchor="ctr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100" kern="1200" dirty="0" smtClean="0"/>
            <a:t>После группировки активов и пассивов по срочности необходимо получить ежеквартальную переоценку баланса с учетом макроэкономического сценария, а также остаточную стоимость ликвидных активов, необходимых на покрытие обязательств в момент </a:t>
          </a:r>
          <a:r>
            <a:rPr lang="en-US" sz="1100" kern="1200" dirty="0" smtClean="0"/>
            <a:t>t (</a:t>
          </a:r>
          <a:r>
            <a:rPr lang="ru-RU" sz="1100" kern="1200" dirty="0" smtClean="0"/>
            <a:t>квартал).</a:t>
          </a:r>
          <a:endParaRPr lang="ru-RU" sz="1100" kern="1200" dirty="0"/>
        </a:p>
      </dsp:txBody>
      <dsp:txXfrm rot="-5400000">
        <a:off x="999342" y="2672854"/>
        <a:ext cx="7166670" cy="83736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FEEB918-7508-4244-8927-DE2DADFADCDE}" type="datetimeFigureOut">
              <a:rPr lang="ru-RU" smtClean="0"/>
              <a:t>20.07.2016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4024FC-C3A2-4212-BCFB-94F20627EE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928986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24FC-C3A2-4212-BCFB-94F20627EE15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65204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b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Оценка минимального размера средств пенсионных накоплений, подлежащих отражению на пенсионных счетах накопительной пенсии той части застрахованных лиц Фонда, у которых по состоянию на 31 декабря 2016, 2017 и 2018 годов истекает пятилетний срок с года вступления в силу договора об обязательном пенсионном страховании с Фондом или с года начала нового пятилетнего периода инвестирования (далее - размер фиксинга).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sz="1200" b="1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24FC-C3A2-4212-BCFB-94F20627EE15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42946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24FC-C3A2-4212-BCFB-94F20627EE15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656037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24FC-C3A2-4212-BCFB-94F20627EE15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652045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24FC-C3A2-4212-BCFB-94F20627EE15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652045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24FC-C3A2-4212-BCFB-94F20627EE15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652045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24FC-C3A2-4212-BCFB-94F20627EE15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652045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24FC-C3A2-4212-BCFB-94F20627EE15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65204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BRF_titul-1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025611"/>
            <a:ext cx="9144000" cy="2057400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>
            <a:off x="0" y="3078893"/>
            <a:ext cx="9144000" cy="2064609"/>
          </a:xfrm>
          <a:prstGeom prst="rect">
            <a:avLst/>
          </a:prstGeom>
          <a:solidFill>
            <a:schemeClr val="accent6"/>
          </a:solidFill>
          <a:ln>
            <a:solidFill>
              <a:srgbClr val="AB525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68577" tIns="34289" rIns="68577" bIns="34289"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 userDrawn="1"/>
        </p:nvSpPr>
        <p:spPr>
          <a:xfrm>
            <a:off x="0" y="-1"/>
            <a:ext cx="9144000" cy="1026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68577" tIns="34289" rIns="68577" bIns="34289" rtlCol="0" anchor="ctr"/>
          <a:lstStyle/>
          <a:p>
            <a:pPr algn="ctr"/>
            <a:endParaRPr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551408" y="4196149"/>
            <a:ext cx="4324864" cy="494270"/>
          </a:xfrm>
        </p:spPr>
        <p:txBody>
          <a:bodyPr>
            <a:normAutofit/>
          </a:bodyPr>
          <a:lstStyle>
            <a:lvl1pPr marL="0" indent="0" algn="l">
              <a:buNone/>
              <a:defRPr sz="1500">
                <a:solidFill>
                  <a:schemeClr val="bg1"/>
                </a:solidFill>
              </a:defRPr>
            </a:lvl1pPr>
            <a:lvl2pPr marL="342884" indent="0" algn="ctr">
              <a:buNone/>
              <a:defRPr sz="1500"/>
            </a:lvl2pPr>
            <a:lvl3pPr marL="685766" indent="0" algn="ctr">
              <a:buNone/>
              <a:defRPr sz="1400"/>
            </a:lvl3pPr>
            <a:lvl4pPr marL="1028649" indent="0" algn="ctr">
              <a:buNone/>
              <a:defRPr sz="1200"/>
            </a:lvl4pPr>
            <a:lvl5pPr marL="1371532" indent="0" algn="ctr">
              <a:buNone/>
              <a:defRPr sz="1200"/>
            </a:lvl5pPr>
            <a:lvl6pPr marL="1714415" indent="0" algn="ctr">
              <a:buNone/>
              <a:defRPr sz="1200"/>
            </a:lvl6pPr>
            <a:lvl7pPr marL="2057297" indent="0" algn="ctr">
              <a:buNone/>
              <a:defRPr sz="1200"/>
            </a:lvl7pPr>
            <a:lvl8pPr marL="2400180" indent="0" algn="ctr">
              <a:buNone/>
              <a:defRPr sz="1200"/>
            </a:lvl8pPr>
            <a:lvl9pPr marL="2743064" indent="0" algn="ctr">
              <a:buNone/>
              <a:defRPr sz="1200"/>
            </a:lvl9pPr>
          </a:lstStyle>
          <a:p>
            <a:r>
              <a:rPr lang="ru-RU" dirty="0" smtClean="0"/>
              <a:t>Образец подзаголовка</a:t>
            </a:r>
            <a:endParaRPr lang="ru-RU" dirty="0"/>
          </a:p>
        </p:txBody>
      </p:sp>
      <p:sp>
        <p:nvSpPr>
          <p:cNvPr id="15" name="Title 14"/>
          <p:cNvSpPr>
            <a:spLocks noGrp="1"/>
          </p:cNvSpPr>
          <p:nvPr>
            <p:ph type="title"/>
          </p:nvPr>
        </p:nvSpPr>
        <p:spPr>
          <a:xfrm>
            <a:off x="4551408" y="3089189"/>
            <a:ext cx="4324865" cy="1019433"/>
          </a:xfrm>
        </p:spPr>
        <p:txBody>
          <a:bodyPr anchor="b">
            <a:normAutofit/>
          </a:bodyPr>
          <a:lstStyle>
            <a:lvl1pPr>
              <a:defRPr sz="1500">
                <a:solidFill>
                  <a:srgbClr val="FFFFFF"/>
                </a:solidFill>
              </a:defRPr>
            </a:lvl1pPr>
          </a:lstStyle>
          <a:p>
            <a:r>
              <a:rPr lang="ru-RU" dirty="0" err="1" smtClean="0"/>
              <a:t>Click</a:t>
            </a:r>
            <a:r>
              <a:rPr lang="ru-RU" dirty="0" smtClean="0"/>
              <a:t> </a:t>
            </a:r>
            <a:r>
              <a:rPr lang="ru-RU" dirty="0" err="1" smtClean="0"/>
              <a:t>to</a:t>
            </a:r>
            <a:r>
              <a:rPr lang="ru-RU" dirty="0" smtClean="0"/>
              <a:t> </a:t>
            </a:r>
            <a:r>
              <a:rPr lang="ru-RU" dirty="0" err="1" smtClean="0"/>
              <a:t>edit</a:t>
            </a:r>
            <a:r>
              <a:rPr lang="ru-RU" dirty="0" smtClean="0"/>
              <a:t> </a:t>
            </a:r>
            <a:r>
              <a:rPr lang="ru-RU" dirty="0" err="1" smtClean="0"/>
              <a:t>Master</a:t>
            </a:r>
            <a:r>
              <a:rPr lang="ru-RU" dirty="0" smtClean="0"/>
              <a:t> </a:t>
            </a:r>
            <a:r>
              <a:rPr lang="ru-RU" dirty="0" err="1" smtClean="0"/>
              <a:t>title</a:t>
            </a:r>
            <a:r>
              <a:rPr lang="ru-RU" dirty="0" smtClean="0"/>
              <a:t> </a:t>
            </a:r>
            <a:r>
              <a:rPr lang="ru-RU" dirty="0" err="1" smtClean="0"/>
              <a:t>style</a:t>
            </a:r>
            <a:endParaRPr lang="en-US" dirty="0"/>
          </a:p>
        </p:txBody>
      </p:sp>
      <p:sp>
        <p:nvSpPr>
          <p:cNvPr id="16" name="Date Placeholder 26"/>
          <p:cNvSpPr>
            <a:spLocks noGrp="1"/>
          </p:cNvSpPr>
          <p:nvPr>
            <p:ph type="dt" sz="half" idx="2"/>
          </p:nvPr>
        </p:nvSpPr>
        <p:spPr>
          <a:xfrm>
            <a:off x="4576119" y="4736373"/>
            <a:ext cx="2133600" cy="273844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0" hasCustomPrompt="1"/>
          </p:nvPr>
        </p:nvSpPr>
        <p:spPr>
          <a:xfrm>
            <a:off x="411892" y="4196148"/>
            <a:ext cx="4058226" cy="499420"/>
          </a:xfrm>
        </p:spPr>
        <p:txBody>
          <a:bodyPr>
            <a:noAutofit/>
          </a:bodyPr>
          <a:lstStyle>
            <a:lvl1pPr marL="0" indent="0" algn="r">
              <a:buNone/>
              <a:defRPr sz="1500" baseline="0">
                <a:solidFill>
                  <a:schemeClr val="bg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ru-RU" dirty="0" smtClean="0"/>
              <a:t>Введите имя автора презентации</a:t>
            </a:r>
            <a:endParaRPr lang="ru-RU" dirty="0"/>
          </a:p>
        </p:txBody>
      </p:sp>
      <p:pic>
        <p:nvPicPr>
          <p:cNvPr id="12" name="Picture 11" descr="alllogo-02.pn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06233" y="-231687"/>
            <a:ext cx="2737532" cy="15120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85455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C4EB27-9ADE-42C2-9A98-47F5822B2EE7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2528437" y="252283"/>
            <a:ext cx="2676525" cy="391298"/>
          </a:xfrm>
        </p:spPr>
        <p:txBody>
          <a:bodyPr anchor="ctr">
            <a:normAutofit/>
          </a:bodyPr>
          <a:lstStyle>
            <a:lvl1pPr marL="0" indent="0">
              <a:buNone/>
              <a:defRPr sz="600" cap="all" baseline="0"/>
            </a:lvl1pPr>
          </a:lstStyle>
          <a:p>
            <a:pPr lvl="0"/>
            <a:r>
              <a:rPr lang="ru-RU" dirty="0" smtClean="0"/>
              <a:t>Название раздела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56445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3078893"/>
            <a:ext cx="9144000" cy="2064609"/>
          </a:xfrm>
          <a:prstGeom prst="rect">
            <a:avLst/>
          </a:prstGeom>
          <a:solidFill>
            <a:srgbClr val="AB5253"/>
          </a:solidFill>
          <a:ln>
            <a:solidFill>
              <a:srgbClr val="AB525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68577" tIns="34289" rIns="68577" bIns="34289"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 userDrawn="1"/>
        </p:nvSpPr>
        <p:spPr>
          <a:xfrm>
            <a:off x="0" y="-1"/>
            <a:ext cx="9144000" cy="1026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68577" tIns="34289" rIns="68577" bIns="34289" rtlCol="0" anchor="ctr"/>
          <a:lstStyle/>
          <a:p>
            <a:pPr algn="ctr"/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1" y="3089190"/>
            <a:ext cx="3938588" cy="556054"/>
          </a:xfrm>
        </p:spPr>
        <p:txBody>
          <a:bodyPr anchor="b"/>
          <a:lstStyle>
            <a:lvl1pPr>
              <a:defRPr sz="1500">
                <a:solidFill>
                  <a:schemeClr val="bg1"/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1" y="3707029"/>
            <a:ext cx="3938588" cy="860210"/>
          </a:xfrm>
        </p:spPr>
        <p:txBody>
          <a:bodyPr>
            <a:normAutofit/>
          </a:bodyPr>
          <a:lstStyle>
            <a:lvl1pPr marL="0" indent="0">
              <a:buNone/>
              <a:defRPr sz="1500">
                <a:solidFill>
                  <a:srgbClr val="E7E6E6"/>
                </a:solidFill>
              </a:defRPr>
            </a:lvl1pPr>
            <a:lvl2pPr marL="34288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7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 marL="1028649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532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41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297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18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064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dirty="0" smtClean="0"/>
              <a:t>Образец текста</a:t>
            </a:r>
          </a:p>
        </p:txBody>
      </p:sp>
      <p:pic>
        <p:nvPicPr>
          <p:cNvPr id="12" name="Picture 11" descr="CBRF-Razdelitel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029730"/>
            <a:ext cx="9144000" cy="2055600"/>
          </a:xfrm>
          <a:prstGeom prst="rect">
            <a:avLst/>
          </a:prstGeom>
        </p:spPr>
      </p:pic>
      <p:pic>
        <p:nvPicPr>
          <p:cNvPr id="11" name="Picture 10" descr="alllogo-02.pn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06233" y="-231687"/>
            <a:ext cx="2737532" cy="15120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5446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29151" y="1369219"/>
            <a:ext cx="4149296" cy="326350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C4EB27-9ADE-42C2-9A98-47F5822B2EE7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2528437" y="252283"/>
            <a:ext cx="2676525" cy="391298"/>
          </a:xfrm>
        </p:spPr>
        <p:txBody>
          <a:bodyPr anchor="ctr">
            <a:normAutofit/>
          </a:bodyPr>
          <a:lstStyle>
            <a:lvl1pPr marL="0" indent="0">
              <a:buNone/>
              <a:defRPr sz="600" cap="all" baseline="0"/>
            </a:lvl1pPr>
          </a:lstStyle>
          <a:p>
            <a:pPr lvl="0"/>
            <a:r>
              <a:rPr lang="ru-RU" dirty="0" smtClean="0"/>
              <a:t>Название раздела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70926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C4EB27-9ADE-42C2-9A98-47F5822B2EE7}" type="slidenum">
              <a:rPr lang="ru-RU" smtClean="0"/>
              <a:t>‹#›</a:t>
            </a:fld>
            <a:endParaRPr lang="ru-RU"/>
          </a:p>
        </p:txBody>
      </p:sp>
      <p:sp>
        <p:nvSpPr>
          <p:cNvPr id="6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2528437" y="252283"/>
            <a:ext cx="2676525" cy="391298"/>
          </a:xfrm>
        </p:spPr>
        <p:txBody>
          <a:bodyPr anchor="ctr">
            <a:normAutofit/>
          </a:bodyPr>
          <a:lstStyle>
            <a:lvl1pPr marL="0" indent="0">
              <a:buNone/>
              <a:defRPr sz="600" cap="all" baseline="0"/>
            </a:lvl1pPr>
          </a:lstStyle>
          <a:p>
            <a:pPr lvl="0"/>
            <a:r>
              <a:rPr lang="ru-RU" dirty="0" smtClean="0"/>
              <a:t>Название раздела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14743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C4EB27-9ADE-42C2-9A98-47F5822B2EE7}" type="slidenum">
              <a:rPr lang="ru-RU" smtClean="0"/>
              <a:t>‹#›</a:t>
            </a:fld>
            <a:endParaRPr lang="ru-RU"/>
          </a:p>
        </p:txBody>
      </p:sp>
      <p:sp>
        <p:nvSpPr>
          <p:cNvPr id="5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2528437" y="252283"/>
            <a:ext cx="2676525" cy="391298"/>
          </a:xfrm>
        </p:spPr>
        <p:txBody>
          <a:bodyPr anchor="ctr">
            <a:normAutofit/>
          </a:bodyPr>
          <a:lstStyle>
            <a:lvl1pPr marL="0" indent="0">
              <a:buNone/>
              <a:defRPr sz="600" cap="all" baseline="0"/>
            </a:lvl1pPr>
          </a:lstStyle>
          <a:p>
            <a:pPr lvl="0"/>
            <a:r>
              <a:rPr lang="ru-RU" dirty="0" smtClean="0"/>
              <a:t>Название раздела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1525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30595" y="906163"/>
            <a:ext cx="4947852" cy="535460"/>
          </a:xfrm>
        </p:spPr>
        <p:txBody>
          <a:bodyPr anchor="t">
            <a:normAutofit/>
          </a:bodyPr>
          <a:lstStyle>
            <a:lvl1pPr>
              <a:defRPr sz="1500"/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607703" y="906163"/>
            <a:ext cx="3016947" cy="3777950"/>
          </a:xfrm>
        </p:spPr>
        <p:txBody>
          <a:bodyPr/>
          <a:lstStyle>
            <a:lvl1pPr marL="0" indent="0">
              <a:buNone/>
              <a:defRPr sz="2400"/>
            </a:lvl1pPr>
            <a:lvl2pPr marL="342884" indent="0">
              <a:buNone/>
              <a:defRPr sz="2100"/>
            </a:lvl2pPr>
            <a:lvl3pPr marL="685766" indent="0">
              <a:buNone/>
              <a:defRPr sz="1800"/>
            </a:lvl3pPr>
            <a:lvl4pPr marL="1028649" indent="0">
              <a:buNone/>
              <a:defRPr sz="1500"/>
            </a:lvl4pPr>
            <a:lvl5pPr marL="1371532" indent="0">
              <a:buNone/>
              <a:defRPr sz="1500"/>
            </a:lvl5pPr>
            <a:lvl6pPr marL="1714415" indent="0">
              <a:buNone/>
              <a:defRPr sz="1500"/>
            </a:lvl6pPr>
            <a:lvl7pPr marL="2057297" indent="0">
              <a:buNone/>
              <a:defRPr sz="1500"/>
            </a:lvl7pPr>
            <a:lvl8pPr marL="2400180" indent="0">
              <a:buNone/>
              <a:defRPr sz="1500"/>
            </a:lvl8pPr>
            <a:lvl9pPr marL="2743064" indent="0">
              <a:buNone/>
              <a:defRPr sz="15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830595" y="1585786"/>
            <a:ext cx="4947852" cy="3104282"/>
          </a:xfrm>
        </p:spPr>
        <p:txBody>
          <a:bodyPr>
            <a:normAutofit/>
          </a:bodyPr>
          <a:lstStyle>
            <a:lvl1pPr marL="0" indent="0">
              <a:buNone/>
              <a:defRPr sz="1100"/>
            </a:lvl1pPr>
            <a:lvl2pPr marL="342884" indent="0">
              <a:buNone/>
              <a:defRPr sz="1100"/>
            </a:lvl2pPr>
            <a:lvl3pPr marL="685766" indent="0">
              <a:buNone/>
              <a:defRPr sz="900"/>
            </a:lvl3pPr>
            <a:lvl4pPr marL="1028649" indent="0">
              <a:buNone/>
              <a:defRPr sz="800"/>
            </a:lvl4pPr>
            <a:lvl5pPr marL="1371532" indent="0">
              <a:buNone/>
              <a:defRPr sz="800"/>
            </a:lvl5pPr>
            <a:lvl6pPr marL="1714415" indent="0">
              <a:buNone/>
              <a:defRPr sz="800"/>
            </a:lvl6pPr>
            <a:lvl7pPr marL="2057297" indent="0">
              <a:buNone/>
              <a:defRPr sz="800"/>
            </a:lvl7pPr>
            <a:lvl8pPr marL="2400180" indent="0">
              <a:buNone/>
              <a:defRPr sz="800"/>
            </a:lvl8pPr>
            <a:lvl9pPr marL="2743064" indent="0">
              <a:buNone/>
              <a:defRPr sz="800"/>
            </a:lvl9pPr>
          </a:lstStyle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C4EB27-9ADE-42C2-9A98-47F5822B2EE7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2528437" y="252283"/>
            <a:ext cx="2676525" cy="391298"/>
          </a:xfrm>
        </p:spPr>
        <p:txBody>
          <a:bodyPr anchor="ctr">
            <a:normAutofit/>
          </a:bodyPr>
          <a:lstStyle>
            <a:lvl1pPr marL="0" indent="0">
              <a:buNone/>
              <a:defRPr sz="600" cap="all" baseline="0"/>
            </a:lvl1pPr>
          </a:lstStyle>
          <a:p>
            <a:pPr lvl="0"/>
            <a:r>
              <a:rPr lang="ru-RU" dirty="0" smtClean="0"/>
              <a:t>Название раздела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50448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1" y="638561"/>
            <a:ext cx="8149796" cy="664176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8651" y="1302736"/>
            <a:ext cx="8149796" cy="3536994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247137" y="299834"/>
            <a:ext cx="360178" cy="273844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600">
                <a:solidFill>
                  <a:schemeClr val="tx1"/>
                </a:solidFill>
              </a:defRPr>
            </a:lvl1pPr>
          </a:lstStyle>
          <a:p>
            <a:fld id="{2EC4EB27-9ADE-42C2-9A98-47F5822B2EE7}" type="slidenum">
              <a:rPr lang="ru-RU" smtClean="0"/>
              <a:pPr/>
              <a:t>‹#›</a:t>
            </a:fld>
            <a:endParaRPr lang="ru-RU" dirty="0"/>
          </a:p>
        </p:txBody>
      </p:sp>
      <p:cxnSp>
        <p:nvCxnSpPr>
          <p:cNvPr id="9" name="Straight Connector 8"/>
          <p:cNvCxnSpPr/>
          <p:nvPr userDrawn="1"/>
        </p:nvCxnSpPr>
        <p:spPr>
          <a:xfrm flipH="1">
            <a:off x="247136" y="628521"/>
            <a:ext cx="360405" cy="0"/>
          </a:xfrm>
          <a:prstGeom prst="line">
            <a:avLst/>
          </a:prstGeom>
          <a:ln w="3175" cmpd="sng">
            <a:solidFill>
              <a:schemeClr val="accent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 userDrawn="1"/>
        </p:nvCxnSpPr>
        <p:spPr>
          <a:xfrm flipH="1">
            <a:off x="607541" y="635665"/>
            <a:ext cx="1838067" cy="0"/>
          </a:xfrm>
          <a:prstGeom prst="line">
            <a:avLst/>
          </a:prstGeom>
          <a:ln w="28575" cmpd="sng">
            <a:solidFill>
              <a:srgbClr val="AB525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 userDrawn="1"/>
        </p:nvCxnSpPr>
        <p:spPr>
          <a:xfrm flipH="1">
            <a:off x="2433638" y="628521"/>
            <a:ext cx="6344808" cy="0"/>
          </a:xfrm>
          <a:prstGeom prst="line">
            <a:avLst/>
          </a:prstGeom>
          <a:ln w="3175" cmpd="sng">
            <a:solidFill>
              <a:srgbClr val="AB525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 flipV="1">
            <a:off x="609600" y="230982"/>
            <a:ext cx="0" cy="404813"/>
          </a:xfrm>
          <a:prstGeom prst="line">
            <a:avLst/>
          </a:prstGeom>
          <a:ln w="3175" cmpd="sng">
            <a:solidFill>
              <a:srgbClr val="AB525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 userDrawn="1"/>
        </p:nvCxnSpPr>
        <p:spPr>
          <a:xfrm flipV="1">
            <a:off x="2443163" y="230982"/>
            <a:ext cx="0" cy="404813"/>
          </a:xfrm>
          <a:prstGeom prst="line">
            <a:avLst/>
          </a:prstGeom>
          <a:ln w="3175" cmpd="sng">
            <a:solidFill>
              <a:srgbClr val="AB525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 userDrawn="1"/>
        </p:nvSpPr>
        <p:spPr>
          <a:xfrm>
            <a:off x="697707" y="392908"/>
            <a:ext cx="1709738" cy="92333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r>
              <a:rPr lang="ru-RU" sz="600" cap="all" baseline="0" dirty="0" smtClean="0"/>
              <a:t>Название презентации</a:t>
            </a:r>
            <a:endParaRPr lang="en-US" sz="600" cap="all" baseline="0" dirty="0"/>
          </a:p>
        </p:txBody>
      </p:sp>
    </p:spTree>
    <p:extLst>
      <p:ext uri="{BB962C8B-B14F-4D97-AF65-F5344CB8AC3E}">
        <p14:creationId xmlns:p14="http://schemas.microsoft.com/office/powerpoint/2010/main" val="30579784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</p:sldLayoutIdLst>
  <p:hf hdr="0" ftr="0" dt="0"/>
  <p:txStyles>
    <p:titleStyle>
      <a:lvl1pPr algn="l" defTabSz="685783" rtl="0" eaLnBrk="1" latinLnBrk="0" hangingPunct="1">
        <a:lnSpc>
          <a:spcPct val="90000"/>
        </a:lnSpc>
        <a:spcBef>
          <a:spcPct val="0"/>
        </a:spcBef>
        <a:buNone/>
        <a:defRPr sz="1800" kern="1200">
          <a:solidFill>
            <a:schemeClr val="accent6"/>
          </a:solidFill>
          <a:latin typeface="+mj-lt"/>
          <a:ea typeface="+mj-ea"/>
          <a:cs typeface="+mj-cs"/>
        </a:defRPr>
      </a:lvl1pPr>
    </p:titleStyle>
    <p:bodyStyle>
      <a:lvl1pPr marL="66674" indent="-66674" algn="l" defTabSz="685783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1100" kern="1200">
          <a:solidFill>
            <a:srgbClr val="8A8A8D"/>
          </a:solidFill>
          <a:latin typeface="+mn-lt"/>
          <a:ea typeface="+mn-ea"/>
          <a:cs typeface="+mn-cs"/>
        </a:defRPr>
      </a:lvl1pPr>
      <a:lvl2pPr marL="133347" indent="-66674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100" kern="1200">
          <a:solidFill>
            <a:srgbClr val="8A8A8D"/>
          </a:solidFill>
          <a:latin typeface="+mn-lt"/>
          <a:ea typeface="+mn-ea"/>
          <a:cs typeface="+mn-cs"/>
        </a:defRPr>
      </a:lvl2pPr>
      <a:lvl3pPr marL="201211" indent="-67865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100" kern="1200">
          <a:solidFill>
            <a:srgbClr val="8A8A8D"/>
          </a:solidFill>
          <a:latin typeface="+mn-lt"/>
          <a:ea typeface="+mn-ea"/>
          <a:cs typeface="+mn-cs"/>
        </a:defRPr>
      </a:lvl3pPr>
      <a:lvl4pPr marL="267884" indent="-66674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100" kern="1200">
          <a:solidFill>
            <a:srgbClr val="8A8A8D"/>
          </a:solidFill>
          <a:latin typeface="+mn-lt"/>
          <a:ea typeface="+mn-ea"/>
          <a:cs typeface="+mn-cs"/>
        </a:defRPr>
      </a:lvl4pPr>
      <a:lvl5pPr marL="334558" indent="-66674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100" kern="1200">
          <a:solidFill>
            <a:srgbClr val="8A8A8D"/>
          </a:solidFill>
          <a:latin typeface="+mn-lt"/>
          <a:ea typeface="+mn-ea"/>
          <a:cs typeface="+mn-cs"/>
        </a:defRPr>
      </a:lvl5pPr>
      <a:lvl6pPr marL="1885903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95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86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77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685783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42892" algn="l" defTabSz="685783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685783" algn="l" defTabSz="685783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75" algn="l" defTabSz="685783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66" algn="l" defTabSz="685783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57" algn="l" defTabSz="685783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48" algn="l" defTabSz="685783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400240" algn="l" defTabSz="685783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743132" algn="l" defTabSz="685783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8651" y="1221680"/>
            <a:ext cx="8180069" cy="432758"/>
          </a:xfrm>
          <a:solidFill>
            <a:schemeClr val="bg1"/>
          </a:solidFill>
        </p:spPr>
        <p:txBody>
          <a:bodyPr>
            <a:noAutofit/>
          </a:bodyPr>
          <a:lstStyle/>
          <a:p>
            <a:pPr marL="0" indent="0">
              <a:lnSpc>
                <a:spcPct val="80000"/>
              </a:lnSpc>
              <a:buNone/>
            </a:pPr>
            <a:r>
              <a:rPr lang="ru-RU" sz="1200" dirty="0" smtClean="0"/>
              <a:t>Определить</a:t>
            </a:r>
            <a:r>
              <a:rPr lang="ru-RU" sz="1200" dirty="0"/>
              <a:t>, исполнит ли фонд свои обязательства перед застрахованными лицами, вкладчиками и участниками на горизонте инвестирования 3-5 лет, в случае реализации стресс-сценария</a:t>
            </a:r>
            <a:r>
              <a:rPr lang="ru-RU" sz="1200" dirty="0" smtClean="0"/>
              <a:t>.</a:t>
            </a:r>
          </a:p>
          <a:p>
            <a:pPr>
              <a:lnSpc>
                <a:spcPct val="80000"/>
              </a:lnSpc>
            </a:pPr>
            <a:endParaRPr lang="ru-RU" sz="1200" dirty="0"/>
          </a:p>
          <a:p>
            <a:pPr>
              <a:lnSpc>
                <a:spcPct val="80000"/>
              </a:lnSpc>
            </a:pPr>
            <a:endParaRPr lang="ru-RU" sz="1200" dirty="0"/>
          </a:p>
        </p:txBody>
      </p:sp>
      <p:sp>
        <p:nvSpPr>
          <p:cNvPr id="5" name="Объект 2"/>
          <p:cNvSpPr txBox="1">
            <a:spLocks/>
          </p:cNvSpPr>
          <p:nvPr/>
        </p:nvSpPr>
        <p:spPr>
          <a:xfrm>
            <a:off x="628651" y="220533"/>
            <a:ext cx="1797049" cy="391298"/>
          </a:xfrm>
          <a:prstGeom prst="rect">
            <a:avLst/>
          </a:prstGeom>
          <a:solidFill>
            <a:schemeClr val="bg1"/>
          </a:solidFill>
        </p:spPr>
        <p:txBody>
          <a:bodyPr vert="horz" lIns="0" tIns="0" rIns="0" bIns="0" rtlCol="0" anchor="ctr">
            <a:normAutofit/>
          </a:bodyPr>
          <a:lstStyle>
            <a:lvl1pPr marL="0" indent="0" algn="l" defTabSz="685783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600" kern="1200" cap="all" baseline="0">
                <a:solidFill>
                  <a:srgbClr val="8A8A8D"/>
                </a:solidFill>
                <a:latin typeface="+mn-lt"/>
                <a:ea typeface="+mn-ea"/>
                <a:cs typeface="+mn-cs"/>
              </a:defRPr>
            </a:lvl1pPr>
            <a:lvl2pPr marL="133347" indent="-66674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100" kern="1200">
                <a:solidFill>
                  <a:srgbClr val="8A8A8D"/>
                </a:solidFill>
                <a:latin typeface="+mn-lt"/>
                <a:ea typeface="+mn-ea"/>
                <a:cs typeface="+mn-cs"/>
              </a:defRPr>
            </a:lvl2pPr>
            <a:lvl3pPr marL="201211" indent="-67865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100" kern="1200">
                <a:solidFill>
                  <a:srgbClr val="8A8A8D"/>
                </a:solidFill>
                <a:latin typeface="+mn-lt"/>
                <a:ea typeface="+mn-ea"/>
                <a:cs typeface="+mn-cs"/>
              </a:defRPr>
            </a:lvl3pPr>
            <a:lvl4pPr marL="267884" indent="-66674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100" kern="1200">
                <a:solidFill>
                  <a:srgbClr val="8A8A8D"/>
                </a:solidFill>
                <a:latin typeface="+mn-lt"/>
                <a:ea typeface="+mn-ea"/>
                <a:cs typeface="+mn-cs"/>
              </a:defRPr>
            </a:lvl4pPr>
            <a:lvl5pPr marL="334558" indent="-66674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100" kern="1200">
                <a:solidFill>
                  <a:srgbClr val="8A8A8D"/>
                </a:solidFill>
                <a:latin typeface="+mn-lt"/>
                <a:ea typeface="+mn-ea"/>
                <a:cs typeface="+mn-cs"/>
              </a:defRPr>
            </a:lvl5pPr>
            <a:lvl6pPr marL="1885903" indent="-171446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795" indent="-171446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686" indent="-171446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577" indent="-171446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100" dirty="0" smtClean="0"/>
              <a:t>   Стресс-тест</a:t>
            </a:r>
            <a:endParaRPr lang="ru-RU" sz="11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573784" y="693111"/>
            <a:ext cx="8234936" cy="304800"/>
          </a:xfrm>
          <a:prstGeom prst="rect">
            <a:avLst/>
          </a:prstGeom>
          <a:ln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/>
              <a:t>Основная цель стресс-тестирования</a:t>
            </a:r>
            <a:endParaRPr lang="ru-RU" sz="12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573784" y="1865376"/>
            <a:ext cx="8234936" cy="352588"/>
          </a:xfrm>
          <a:prstGeom prst="rect">
            <a:avLst/>
          </a:prstGeom>
          <a:ln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/>
              <a:t>На какие вопросы необходимо ответить при проведении стресс-тестирования?</a:t>
            </a:r>
            <a:endParaRPr lang="ru-RU" sz="1200" dirty="0"/>
          </a:p>
        </p:txBody>
      </p:sp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1763003263"/>
              </p:ext>
            </p:extLst>
          </p:nvPr>
        </p:nvGraphicFramePr>
        <p:xfrm>
          <a:off x="1295527" y="2364372"/>
          <a:ext cx="7229096" cy="24810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C4EB27-9ADE-42C2-9A98-47F5822B2EE7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0411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Объект 2"/>
          <p:cNvSpPr txBox="1">
            <a:spLocks/>
          </p:cNvSpPr>
          <p:nvPr/>
        </p:nvSpPr>
        <p:spPr>
          <a:xfrm>
            <a:off x="628651" y="220533"/>
            <a:ext cx="1797049" cy="391298"/>
          </a:xfrm>
          <a:prstGeom prst="rect">
            <a:avLst/>
          </a:prstGeom>
          <a:solidFill>
            <a:schemeClr val="bg1"/>
          </a:solidFill>
        </p:spPr>
        <p:txBody>
          <a:bodyPr vert="horz" lIns="0" tIns="0" rIns="0" bIns="0" rtlCol="0" anchor="ctr">
            <a:normAutofit/>
          </a:bodyPr>
          <a:lstStyle>
            <a:lvl1pPr marL="0" indent="0" algn="l" defTabSz="685783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600" kern="1200" cap="all" baseline="0">
                <a:solidFill>
                  <a:srgbClr val="8A8A8D"/>
                </a:solidFill>
                <a:latin typeface="+mn-lt"/>
                <a:ea typeface="+mn-ea"/>
                <a:cs typeface="+mn-cs"/>
              </a:defRPr>
            </a:lvl1pPr>
            <a:lvl2pPr marL="133347" indent="-66674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100" kern="1200">
                <a:solidFill>
                  <a:srgbClr val="8A8A8D"/>
                </a:solidFill>
                <a:latin typeface="+mn-lt"/>
                <a:ea typeface="+mn-ea"/>
                <a:cs typeface="+mn-cs"/>
              </a:defRPr>
            </a:lvl2pPr>
            <a:lvl3pPr marL="201211" indent="-67865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100" kern="1200">
                <a:solidFill>
                  <a:srgbClr val="8A8A8D"/>
                </a:solidFill>
                <a:latin typeface="+mn-lt"/>
                <a:ea typeface="+mn-ea"/>
                <a:cs typeface="+mn-cs"/>
              </a:defRPr>
            </a:lvl3pPr>
            <a:lvl4pPr marL="267884" indent="-66674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100" kern="1200">
                <a:solidFill>
                  <a:srgbClr val="8A8A8D"/>
                </a:solidFill>
                <a:latin typeface="+mn-lt"/>
                <a:ea typeface="+mn-ea"/>
                <a:cs typeface="+mn-cs"/>
              </a:defRPr>
            </a:lvl4pPr>
            <a:lvl5pPr marL="334558" indent="-66674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100" kern="1200">
                <a:solidFill>
                  <a:srgbClr val="8A8A8D"/>
                </a:solidFill>
                <a:latin typeface="+mn-lt"/>
                <a:ea typeface="+mn-ea"/>
                <a:cs typeface="+mn-cs"/>
              </a:defRPr>
            </a:lvl5pPr>
            <a:lvl6pPr marL="1885903" indent="-171446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795" indent="-171446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686" indent="-171446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577" indent="-171446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100" smtClean="0"/>
              <a:t>   Стресс-тест</a:t>
            </a:r>
            <a:endParaRPr lang="ru-RU" sz="1100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994204" y="2050526"/>
            <a:ext cx="8149796" cy="306319"/>
          </a:xfrm>
        </p:spPr>
        <p:txBody>
          <a:bodyPr>
            <a:normAutofit/>
          </a:bodyPr>
          <a:lstStyle/>
          <a:p>
            <a:r>
              <a:rPr lang="ru-RU" sz="1400" dirty="0" smtClean="0">
                <a:solidFill>
                  <a:schemeClr val="tx1"/>
                </a:solidFill>
              </a:rPr>
              <a:t>Спасибо за внимание</a:t>
            </a:r>
            <a:endParaRPr lang="ru-RU" sz="1400" dirty="0">
              <a:solidFill>
                <a:schemeClr val="tx1"/>
              </a:solidFill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C4EB27-9ADE-42C2-9A98-47F5822B2EE7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2181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35428" y="299976"/>
            <a:ext cx="8149796" cy="306319"/>
          </a:xfrm>
        </p:spPr>
        <p:txBody>
          <a:bodyPr>
            <a:normAutofit/>
          </a:bodyPr>
          <a:lstStyle/>
          <a:p>
            <a:r>
              <a:rPr lang="ru-RU" sz="1400" dirty="0" smtClean="0"/>
              <a:t>Описание модели</a:t>
            </a:r>
            <a:endParaRPr lang="ru-RU" sz="1400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type="body" sz="quarter" idx="13"/>
          </p:nvPr>
        </p:nvSpPr>
        <p:spPr>
          <a:xfrm>
            <a:off x="433579" y="148452"/>
            <a:ext cx="1797049" cy="391298"/>
          </a:xfrm>
          <a:solidFill>
            <a:schemeClr val="bg1"/>
          </a:solidFill>
        </p:spPr>
        <p:txBody>
          <a:bodyPr>
            <a:normAutofit/>
          </a:bodyPr>
          <a:lstStyle/>
          <a:p>
            <a:r>
              <a:rPr lang="ru-RU" sz="1100" dirty="0" smtClean="0"/>
              <a:t>   Стресс-тест</a:t>
            </a:r>
            <a:endParaRPr lang="ru-RU" sz="11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628649" y="694248"/>
            <a:ext cx="8271511" cy="304800"/>
          </a:xfrm>
          <a:prstGeom prst="rect">
            <a:avLst/>
          </a:prstGeom>
          <a:ln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/>
              <a:t>Денежные потоки по активам и пассивам</a:t>
            </a:r>
            <a:endParaRPr lang="ru-RU" sz="1200" dirty="0"/>
          </a:p>
        </p:txBody>
      </p:sp>
      <p:graphicFrame>
        <p:nvGraphicFramePr>
          <p:cNvPr id="10" name="Схема 9"/>
          <p:cNvGraphicFramePr/>
          <p:nvPr>
            <p:extLst>
              <p:ext uri="{D42A27DB-BD31-4B8C-83A1-F6EECF244321}">
                <p14:modId xmlns:p14="http://schemas.microsoft.com/office/powerpoint/2010/main" val="2928327308"/>
              </p:ext>
            </p:extLst>
          </p:nvPr>
        </p:nvGraphicFramePr>
        <p:xfrm>
          <a:off x="688848" y="1004261"/>
          <a:ext cx="8211312" cy="405915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C4EB27-9ADE-42C2-9A98-47F5822B2EE7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7983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Объект 4"/>
          <p:cNvSpPr txBox="1">
            <a:spLocks/>
          </p:cNvSpPr>
          <p:nvPr/>
        </p:nvSpPr>
        <p:spPr>
          <a:xfrm>
            <a:off x="562740" y="2759426"/>
            <a:ext cx="8220011" cy="212374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lIns="0" tIns="0" rIns="0" bIns="0" rtlCol="0" anchor="ctr">
            <a:normAutofit/>
          </a:bodyPr>
          <a:lstStyle>
            <a:lvl1pPr marL="66674" indent="-66674" algn="l" defTabSz="685783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133347" indent="-66674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201211" indent="-67865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267884" indent="-66674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334558" indent="-66674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1885903" indent="-171446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228795" indent="-171446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2571686" indent="-171446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2914577" indent="-171446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ru-RU" sz="1200" dirty="0" smtClean="0"/>
              <a:t>Денежные потоки по пассивам</a:t>
            </a:r>
            <a:r>
              <a:rPr lang="en-US" sz="1200" dirty="0" smtClean="0"/>
              <a:t> (</a:t>
            </a:r>
            <a:r>
              <a:rPr lang="ru-RU" sz="1200" dirty="0" smtClean="0"/>
              <a:t>ОПС)</a:t>
            </a:r>
            <a:endParaRPr lang="ru-RU" sz="1200" dirty="0"/>
          </a:p>
        </p:txBody>
      </p:sp>
      <p:sp>
        <p:nvSpPr>
          <p:cNvPr id="11" name="Объект 2"/>
          <p:cNvSpPr txBox="1">
            <a:spLocks/>
          </p:cNvSpPr>
          <p:nvPr/>
        </p:nvSpPr>
        <p:spPr>
          <a:xfrm>
            <a:off x="628651" y="220533"/>
            <a:ext cx="1797049" cy="391298"/>
          </a:xfrm>
          <a:prstGeom prst="rect">
            <a:avLst/>
          </a:prstGeom>
          <a:solidFill>
            <a:schemeClr val="bg1"/>
          </a:solidFill>
        </p:spPr>
        <p:txBody>
          <a:bodyPr vert="horz" lIns="0" tIns="0" rIns="0" bIns="0" rtlCol="0" anchor="ctr">
            <a:normAutofit/>
          </a:bodyPr>
          <a:lstStyle>
            <a:lvl1pPr marL="0" indent="0" algn="l" defTabSz="685783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600" kern="1200" cap="all" baseline="0">
                <a:solidFill>
                  <a:srgbClr val="8A8A8D"/>
                </a:solidFill>
                <a:latin typeface="+mn-lt"/>
                <a:ea typeface="+mn-ea"/>
                <a:cs typeface="+mn-cs"/>
              </a:defRPr>
            </a:lvl1pPr>
            <a:lvl2pPr marL="133347" indent="-66674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100" kern="1200">
                <a:solidFill>
                  <a:srgbClr val="8A8A8D"/>
                </a:solidFill>
                <a:latin typeface="+mn-lt"/>
                <a:ea typeface="+mn-ea"/>
                <a:cs typeface="+mn-cs"/>
              </a:defRPr>
            </a:lvl2pPr>
            <a:lvl3pPr marL="201211" indent="-67865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100" kern="1200">
                <a:solidFill>
                  <a:srgbClr val="8A8A8D"/>
                </a:solidFill>
                <a:latin typeface="+mn-lt"/>
                <a:ea typeface="+mn-ea"/>
                <a:cs typeface="+mn-cs"/>
              </a:defRPr>
            </a:lvl3pPr>
            <a:lvl4pPr marL="267884" indent="-66674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100" kern="1200">
                <a:solidFill>
                  <a:srgbClr val="8A8A8D"/>
                </a:solidFill>
                <a:latin typeface="+mn-lt"/>
                <a:ea typeface="+mn-ea"/>
                <a:cs typeface="+mn-cs"/>
              </a:defRPr>
            </a:lvl4pPr>
            <a:lvl5pPr marL="334558" indent="-66674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100" kern="1200">
                <a:solidFill>
                  <a:srgbClr val="8A8A8D"/>
                </a:solidFill>
                <a:latin typeface="+mn-lt"/>
                <a:ea typeface="+mn-ea"/>
                <a:cs typeface="+mn-cs"/>
              </a:defRPr>
            </a:lvl5pPr>
            <a:lvl6pPr marL="1885903" indent="-171446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795" indent="-171446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686" indent="-171446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577" indent="-171446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100" smtClean="0"/>
              <a:t>   Стресс-тест</a:t>
            </a:r>
            <a:endParaRPr lang="ru-RU" sz="1100" dirty="0"/>
          </a:p>
        </p:txBody>
      </p:sp>
      <p:sp>
        <p:nvSpPr>
          <p:cNvPr id="2" name="Текст 1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ru-RU" dirty="0" smtClean="0"/>
          </a:p>
          <a:p>
            <a:endParaRPr lang="ru-RU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562232" y="694309"/>
            <a:ext cx="8271511" cy="156591"/>
          </a:xfrm>
          <a:prstGeom prst="rect">
            <a:avLst/>
          </a:prstGeom>
          <a:ln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/>
              <a:t>Денежные потоки по активам</a:t>
            </a:r>
            <a:endParaRPr lang="ru-RU" sz="1200" dirty="0"/>
          </a:p>
        </p:txBody>
      </p:sp>
      <p:graphicFrame>
        <p:nvGraphicFramePr>
          <p:cNvPr id="13" name="Таблица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4855332"/>
              </p:ext>
            </p:extLst>
          </p:nvPr>
        </p:nvGraphicFramePr>
        <p:xfrm>
          <a:off x="575446" y="863566"/>
          <a:ext cx="8220005" cy="1868701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2720908"/>
                <a:gridCol w="458258"/>
                <a:gridCol w="458258"/>
                <a:gridCol w="433287"/>
                <a:gridCol w="483230"/>
                <a:gridCol w="458258"/>
                <a:gridCol w="458258"/>
                <a:gridCol w="458258"/>
                <a:gridCol w="458258"/>
                <a:gridCol w="458258"/>
                <a:gridCol w="458258"/>
                <a:gridCol w="458258"/>
                <a:gridCol w="458258"/>
              </a:tblGrid>
              <a:tr h="360422"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i="1" u="none" strike="noStrike" dirty="0">
                          <a:effectLst/>
                        </a:rPr>
                        <a:t>Год</a:t>
                      </a:r>
                      <a:endParaRPr lang="ru-RU" sz="900" b="0" i="1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99" marR="7099" marT="7099" marB="0" anchor="ctr"/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ru-RU" sz="800" u="none" strike="noStrike" dirty="0" smtClean="0">
                          <a:effectLst/>
                        </a:rPr>
                        <a:t>2016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99" marR="7099" marT="7099" marB="0" anchor="ctr"/>
                </a:tc>
                <a:tc hMerge="1">
                  <a:txBody>
                    <a:bodyPr/>
                    <a:lstStyle/>
                    <a:p>
                      <a:pPr algn="r" fontAlgn="b"/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99" marR="7099" marT="7099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99" marR="7099" marT="7099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99" marR="7099" marT="7099" marB="0" anchor="b"/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ru-RU" sz="800" u="none" strike="noStrike" dirty="0" smtClean="0">
                          <a:effectLst/>
                        </a:rPr>
                        <a:t>2017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99" marR="7099" marT="7099" marB="0" anchor="ctr"/>
                </a:tc>
                <a:tc hMerge="1">
                  <a:txBody>
                    <a:bodyPr/>
                    <a:lstStyle/>
                    <a:p>
                      <a:pPr algn="r" fontAlgn="b"/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99" marR="7099" marT="7099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99" marR="7099" marT="7099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99" marR="7099" marT="7099" marB="0" anchor="b"/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ru-RU" sz="800" u="none" strike="noStrike" dirty="0" smtClean="0">
                          <a:effectLst/>
                        </a:rPr>
                        <a:t>2018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99" marR="7099" marT="7099" marB="0" anchor="ctr"/>
                </a:tc>
                <a:tc hMerge="1">
                  <a:txBody>
                    <a:bodyPr/>
                    <a:lstStyle/>
                    <a:p>
                      <a:pPr algn="r" fontAlgn="b"/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99" marR="7099" marT="7099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99" marR="7099" marT="7099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99" marR="7099" marT="7099" marB="0" anchor="b"/>
                </a:tc>
              </a:tr>
              <a:tr h="135577"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i="1" u="none" strike="noStrike" dirty="0">
                          <a:effectLst/>
                        </a:rPr>
                        <a:t>Квартал</a:t>
                      </a:r>
                      <a:endParaRPr lang="ru-RU" sz="900" b="0" i="1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99" marR="7099" marT="709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u="none" strike="noStrike" dirty="0">
                          <a:effectLst/>
                        </a:rPr>
                        <a:t>1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99" marR="7099" marT="709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u="none" strike="noStrike" dirty="0">
                          <a:effectLst/>
                        </a:rPr>
                        <a:t>2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99" marR="7099" marT="709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u="none" strike="noStrike">
                          <a:effectLst/>
                        </a:rPr>
                        <a:t>3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99" marR="7099" marT="709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u="none" strike="noStrike">
                          <a:effectLst/>
                        </a:rPr>
                        <a:t>4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99" marR="7099" marT="709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u="none" strike="noStrike">
                          <a:effectLst/>
                        </a:rPr>
                        <a:t>1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99" marR="7099" marT="709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u="none" strike="noStrike">
                          <a:effectLst/>
                        </a:rPr>
                        <a:t>2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99" marR="7099" marT="709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u="none" strike="noStrike">
                          <a:effectLst/>
                        </a:rPr>
                        <a:t>3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99" marR="7099" marT="709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u="none" strike="noStrike">
                          <a:effectLst/>
                        </a:rPr>
                        <a:t>4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99" marR="7099" marT="709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u="none" strike="noStrike">
                          <a:effectLst/>
                        </a:rPr>
                        <a:t>1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99" marR="7099" marT="709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u="none" strike="noStrike">
                          <a:effectLst/>
                        </a:rPr>
                        <a:t>2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99" marR="7099" marT="709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u="none" strike="noStrike">
                          <a:effectLst/>
                        </a:rPr>
                        <a:t>3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99" marR="7099" marT="709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u="none" strike="noStrike" dirty="0">
                          <a:effectLst/>
                        </a:rPr>
                        <a:t>4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99" marR="7099" marT="7099" marB="0" anchor="b"/>
                </a:tc>
              </a:tr>
              <a:tr h="12125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b="0" baseline="3000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1.1. Процентный доход по депозитам</a:t>
                      </a:r>
                      <a:endParaRPr lang="ru-RU" sz="1000" b="1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985" marR="6985" marT="698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 dirty="0">
                          <a:effectLst/>
                        </a:rPr>
                        <a:t> 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99" marR="7099" marT="709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>
                          <a:effectLst/>
                        </a:rPr>
                        <a:t> 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99" marR="7099" marT="709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>
                          <a:effectLst/>
                        </a:rPr>
                        <a:t> 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99" marR="7099" marT="709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 dirty="0">
                          <a:effectLst/>
                        </a:rPr>
                        <a:t> 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99" marR="7099" marT="709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>
                          <a:effectLst/>
                        </a:rPr>
                        <a:t> 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99" marR="7099" marT="709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>
                          <a:effectLst/>
                        </a:rPr>
                        <a:t> 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99" marR="7099" marT="709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>
                          <a:effectLst/>
                        </a:rPr>
                        <a:t> 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99" marR="7099" marT="709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 dirty="0">
                          <a:effectLst/>
                        </a:rPr>
                        <a:t> 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99" marR="7099" marT="709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>
                          <a:effectLst/>
                        </a:rPr>
                        <a:t> 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99" marR="7099" marT="709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>
                          <a:effectLst/>
                        </a:rPr>
                        <a:t> 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99" marR="7099" marT="709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>
                          <a:effectLst/>
                        </a:rPr>
                        <a:t> 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99" marR="7099" marT="709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>
                          <a:effectLst/>
                        </a:rPr>
                        <a:t> 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99" marR="7099" marT="7099" marB="0" anchor="b"/>
                </a:tc>
              </a:tr>
              <a:tr h="12125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b="0" baseline="3000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1.2. Погашение депозитов</a:t>
                      </a:r>
                      <a:endParaRPr lang="ru-RU" sz="1000" b="1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985" marR="6985" marT="698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 dirty="0">
                          <a:effectLst/>
                        </a:rPr>
                        <a:t> 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99" marR="7099" marT="709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 dirty="0">
                          <a:effectLst/>
                        </a:rPr>
                        <a:t> 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99" marR="7099" marT="709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 dirty="0">
                          <a:effectLst/>
                        </a:rPr>
                        <a:t> 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99" marR="7099" marT="709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 dirty="0">
                          <a:effectLst/>
                        </a:rPr>
                        <a:t> 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99" marR="7099" marT="709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>
                          <a:effectLst/>
                        </a:rPr>
                        <a:t> 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99" marR="7099" marT="709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>
                          <a:effectLst/>
                        </a:rPr>
                        <a:t> 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99" marR="7099" marT="709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>
                          <a:effectLst/>
                        </a:rPr>
                        <a:t> 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99" marR="7099" marT="709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>
                          <a:effectLst/>
                        </a:rPr>
                        <a:t> 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99" marR="7099" marT="709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>
                          <a:effectLst/>
                        </a:rPr>
                        <a:t> 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99" marR="7099" marT="709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>
                          <a:effectLst/>
                        </a:rPr>
                        <a:t> 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99" marR="7099" marT="709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>
                          <a:effectLst/>
                        </a:rPr>
                        <a:t> 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99" marR="7099" marT="709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>
                          <a:effectLst/>
                        </a:rPr>
                        <a:t> 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99" marR="7099" marT="7099" marB="0" anchor="b"/>
                </a:tc>
              </a:tr>
              <a:tr h="12125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b="0" baseline="3000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1.3. Купонный доход по облигациям</a:t>
                      </a:r>
                      <a:endParaRPr lang="ru-RU" sz="1000" b="1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985" marR="6985" marT="698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>
                          <a:effectLst/>
                        </a:rPr>
                        <a:t> 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99" marR="7099" marT="709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>
                          <a:effectLst/>
                        </a:rPr>
                        <a:t> 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99" marR="7099" marT="709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>
                          <a:effectLst/>
                        </a:rPr>
                        <a:t> 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99" marR="7099" marT="709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>
                          <a:effectLst/>
                        </a:rPr>
                        <a:t> 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99" marR="7099" marT="709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 dirty="0">
                          <a:effectLst/>
                        </a:rPr>
                        <a:t> 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99" marR="7099" marT="709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 dirty="0">
                          <a:effectLst/>
                        </a:rPr>
                        <a:t> 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99" marR="7099" marT="709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>
                          <a:effectLst/>
                        </a:rPr>
                        <a:t> 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99" marR="7099" marT="709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>
                          <a:effectLst/>
                        </a:rPr>
                        <a:t> 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99" marR="7099" marT="709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>
                          <a:effectLst/>
                        </a:rPr>
                        <a:t> 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99" marR="7099" marT="709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 dirty="0">
                          <a:effectLst/>
                        </a:rPr>
                        <a:t> 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99" marR="7099" marT="709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>
                          <a:effectLst/>
                        </a:rPr>
                        <a:t> 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99" marR="7099" marT="709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 dirty="0">
                          <a:effectLst/>
                        </a:rPr>
                        <a:t> 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99" marR="7099" marT="7099" marB="0" anchor="b"/>
                </a:tc>
              </a:tr>
              <a:tr h="12125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b="0" baseline="3000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1.4. Полное/частичное погашение облигаций, в </a:t>
                      </a:r>
                      <a:r>
                        <a:rPr lang="ru-RU" sz="1000" b="0" baseline="30000" dirty="0" err="1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т.ч</a:t>
                      </a:r>
                      <a:r>
                        <a:rPr lang="ru-RU" sz="1000" b="0" baseline="3000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. по оферте</a:t>
                      </a:r>
                      <a:endParaRPr lang="ru-RU" sz="1000" b="1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985" marR="6985" marT="698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 dirty="0">
                          <a:effectLst/>
                        </a:rPr>
                        <a:t> 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99" marR="7099" marT="709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>
                          <a:effectLst/>
                        </a:rPr>
                        <a:t> 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99" marR="7099" marT="709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 dirty="0">
                          <a:effectLst/>
                        </a:rPr>
                        <a:t> 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99" marR="7099" marT="709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>
                          <a:effectLst/>
                        </a:rPr>
                        <a:t> 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99" marR="7099" marT="709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>
                          <a:effectLst/>
                        </a:rPr>
                        <a:t> 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99" marR="7099" marT="709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 dirty="0">
                          <a:effectLst/>
                        </a:rPr>
                        <a:t> 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99" marR="7099" marT="709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 dirty="0">
                          <a:effectLst/>
                        </a:rPr>
                        <a:t> 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99" marR="7099" marT="709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>
                          <a:effectLst/>
                        </a:rPr>
                        <a:t> 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99" marR="7099" marT="709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>
                          <a:effectLst/>
                        </a:rPr>
                        <a:t> 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99" marR="7099" marT="709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>
                          <a:effectLst/>
                        </a:rPr>
                        <a:t> 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99" marR="7099" marT="709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>
                          <a:effectLst/>
                        </a:rPr>
                        <a:t> 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99" marR="7099" marT="709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 dirty="0">
                          <a:effectLst/>
                        </a:rPr>
                        <a:t> 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99" marR="7099" marT="7099" marB="0" anchor="b"/>
                </a:tc>
              </a:tr>
              <a:tr h="12125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b="0" baseline="3000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1.5. Процентный доход по ИСУ</a:t>
                      </a:r>
                      <a:endParaRPr lang="ru-RU" sz="1000" b="1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985" marR="6985" marT="698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>
                          <a:effectLst/>
                        </a:rPr>
                        <a:t> 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99" marR="7099" marT="709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>
                          <a:effectLst/>
                        </a:rPr>
                        <a:t> 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99" marR="7099" marT="709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>
                          <a:effectLst/>
                        </a:rPr>
                        <a:t> 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99" marR="7099" marT="709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>
                          <a:effectLst/>
                        </a:rPr>
                        <a:t> 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99" marR="7099" marT="709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>
                          <a:effectLst/>
                        </a:rPr>
                        <a:t> 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99" marR="7099" marT="709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 dirty="0">
                          <a:effectLst/>
                        </a:rPr>
                        <a:t> 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99" marR="7099" marT="709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>
                          <a:effectLst/>
                        </a:rPr>
                        <a:t> 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99" marR="7099" marT="709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>
                          <a:effectLst/>
                        </a:rPr>
                        <a:t> 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99" marR="7099" marT="709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>
                          <a:effectLst/>
                        </a:rPr>
                        <a:t> 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99" marR="7099" marT="709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>
                          <a:effectLst/>
                        </a:rPr>
                        <a:t> 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99" marR="7099" marT="709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>
                          <a:effectLst/>
                        </a:rPr>
                        <a:t> 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99" marR="7099" marT="709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>
                          <a:effectLst/>
                        </a:rPr>
                        <a:t> 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99" marR="7099" marT="7099" marB="0" anchor="b"/>
                </a:tc>
              </a:tr>
              <a:tr h="13987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b="0" baseline="30000" dirty="0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1.7. </a:t>
                      </a:r>
                      <a:r>
                        <a:rPr lang="ru-RU" sz="1000" b="0" baseline="3000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Полное/Частичное погашение ИСУ</a:t>
                      </a:r>
                      <a:endParaRPr lang="ru-RU" sz="1000" b="1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985" marR="6985" marT="698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>
                          <a:effectLst/>
                        </a:rPr>
                        <a:t> 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99" marR="7099" marT="709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>
                          <a:effectLst/>
                        </a:rPr>
                        <a:t> 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99" marR="7099" marT="709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>
                          <a:effectLst/>
                        </a:rPr>
                        <a:t> 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99" marR="7099" marT="709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>
                          <a:effectLst/>
                        </a:rPr>
                        <a:t> 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99" marR="7099" marT="709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>
                          <a:effectLst/>
                        </a:rPr>
                        <a:t> 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99" marR="7099" marT="709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>
                          <a:effectLst/>
                        </a:rPr>
                        <a:t> 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99" marR="7099" marT="709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>
                          <a:effectLst/>
                        </a:rPr>
                        <a:t> 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99" marR="7099" marT="709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>
                          <a:effectLst/>
                        </a:rPr>
                        <a:t> 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99" marR="7099" marT="709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>
                          <a:effectLst/>
                        </a:rPr>
                        <a:t> 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99" marR="7099" marT="709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>
                          <a:effectLst/>
                        </a:rPr>
                        <a:t> 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99" marR="7099" marT="709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>
                          <a:effectLst/>
                        </a:rPr>
                        <a:t> 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99" marR="7099" marT="709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>
                          <a:effectLst/>
                        </a:rPr>
                        <a:t> 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99" marR="7099" marT="7099" marB="0" anchor="b"/>
                </a:tc>
              </a:tr>
              <a:tr h="121254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kern="1200" baseline="300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1.8. Дивиденды</a:t>
                      </a:r>
                      <a:endParaRPr lang="ru-RU" sz="1000" b="0" kern="1200" baseline="300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099" marR="7099" marT="709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>
                          <a:effectLst/>
                        </a:rPr>
                        <a:t> 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99" marR="7099" marT="709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 dirty="0">
                          <a:effectLst/>
                        </a:rPr>
                        <a:t> 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99" marR="7099" marT="709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>
                          <a:effectLst/>
                        </a:rPr>
                        <a:t> 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99" marR="7099" marT="709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 dirty="0">
                          <a:effectLst/>
                        </a:rPr>
                        <a:t> 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99" marR="7099" marT="709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>
                          <a:effectLst/>
                        </a:rPr>
                        <a:t> 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99" marR="7099" marT="709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>
                          <a:effectLst/>
                        </a:rPr>
                        <a:t> 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99" marR="7099" marT="709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>
                          <a:effectLst/>
                        </a:rPr>
                        <a:t> 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99" marR="7099" marT="709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>
                          <a:effectLst/>
                        </a:rPr>
                        <a:t> 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99" marR="7099" marT="709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>
                          <a:effectLst/>
                        </a:rPr>
                        <a:t> 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99" marR="7099" marT="709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>
                          <a:effectLst/>
                        </a:rPr>
                        <a:t> 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99" marR="7099" marT="709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>
                          <a:effectLst/>
                        </a:rPr>
                        <a:t> 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99" marR="7099" marT="709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>
                          <a:effectLst/>
                        </a:rPr>
                        <a:t> 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99" marR="7099" marT="7099" marB="0" anchor="b"/>
                </a:tc>
              </a:tr>
              <a:tr h="149672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kern="1200" baseline="300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1.9. Прочие денежные поступления, связанные с инвестированием</a:t>
                      </a:r>
                      <a:endParaRPr lang="ru-RU" sz="1000" b="0" kern="1200" baseline="300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7099" marR="7099" marT="709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>
                          <a:effectLst/>
                        </a:rPr>
                        <a:t> 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99" marR="7099" marT="709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>
                          <a:effectLst/>
                        </a:rPr>
                        <a:t> 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99" marR="7099" marT="709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>
                          <a:effectLst/>
                        </a:rPr>
                        <a:t> 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99" marR="7099" marT="709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>
                          <a:effectLst/>
                        </a:rPr>
                        <a:t> 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99" marR="7099" marT="709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>
                          <a:effectLst/>
                        </a:rPr>
                        <a:t> 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99" marR="7099" marT="709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>
                          <a:effectLst/>
                        </a:rPr>
                        <a:t> 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99" marR="7099" marT="709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 dirty="0">
                          <a:effectLst/>
                        </a:rPr>
                        <a:t> 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99" marR="7099" marT="709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>
                          <a:effectLst/>
                        </a:rPr>
                        <a:t> 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99" marR="7099" marT="709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>
                          <a:effectLst/>
                        </a:rPr>
                        <a:t> 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99" marR="7099" marT="709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>
                          <a:effectLst/>
                        </a:rPr>
                        <a:t> 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99" marR="7099" marT="709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>
                          <a:effectLst/>
                        </a:rPr>
                        <a:t> 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99" marR="7099" marT="709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>
                          <a:effectLst/>
                        </a:rPr>
                        <a:t> 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99" marR="7099" marT="7099" marB="0" anchor="b"/>
                </a:tc>
              </a:tr>
              <a:tr h="121254"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 dirty="0" smtClean="0">
                          <a:effectLst/>
                        </a:rPr>
                        <a:t>Итого прогнозируемый денежный поток: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99" marR="7099" marT="709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>
                          <a:effectLst/>
                        </a:rPr>
                        <a:t> </a:t>
                      </a:r>
                      <a:endParaRPr lang="ru-RU" sz="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99" marR="7099" marT="709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>
                          <a:effectLst/>
                        </a:rPr>
                        <a:t> </a:t>
                      </a:r>
                      <a:endParaRPr lang="ru-RU" sz="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99" marR="7099" marT="709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 dirty="0">
                          <a:effectLst/>
                        </a:rPr>
                        <a:t> 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99" marR="7099" marT="709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 dirty="0">
                          <a:effectLst/>
                        </a:rPr>
                        <a:t> 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99" marR="7099" marT="709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>
                          <a:effectLst/>
                        </a:rPr>
                        <a:t> </a:t>
                      </a:r>
                      <a:endParaRPr lang="ru-RU" sz="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99" marR="7099" marT="709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 dirty="0">
                          <a:effectLst/>
                        </a:rPr>
                        <a:t> 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99" marR="7099" marT="709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>
                          <a:effectLst/>
                        </a:rPr>
                        <a:t> </a:t>
                      </a:r>
                      <a:endParaRPr lang="ru-RU" sz="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99" marR="7099" marT="709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>
                          <a:effectLst/>
                        </a:rPr>
                        <a:t> </a:t>
                      </a:r>
                      <a:endParaRPr lang="ru-RU" sz="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99" marR="7099" marT="709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>
                          <a:effectLst/>
                        </a:rPr>
                        <a:t> </a:t>
                      </a:r>
                      <a:endParaRPr lang="ru-RU" sz="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99" marR="7099" marT="709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>
                          <a:effectLst/>
                        </a:rPr>
                        <a:t> </a:t>
                      </a:r>
                      <a:endParaRPr lang="ru-RU" sz="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99" marR="7099" marT="709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>
                          <a:effectLst/>
                        </a:rPr>
                        <a:t> </a:t>
                      </a:r>
                      <a:endParaRPr lang="ru-RU" sz="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99" marR="7099" marT="709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 dirty="0">
                          <a:effectLst/>
                        </a:rPr>
                        <a:t> 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99" marR="7099" marT="7099" marB="0" anchor="b"/>
                </a:tc>
              </a:tr>
            </a:tbl>
          </a:graphicData>
        </a:graphic>
      </p:graphicFrame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5095938"/>
              </p:ext>
            </p:extLst>
          </p:nvPr>
        </p:nvGraphicFramePr>
        <p:xfrm>
          <a:off x="574929" y="3051748"/>
          <a:ext cx="8207822" cy="2023021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2716874"/>
                <a:gridCol w="457579"/>
                <a:gridCol w="457579"/>
                <a:gridCol w="457579"/>
                <a:gridCol w="457579"/>
                <a:gridCol w="457579"/>
                <a:gridCol w="457579"/>
                <a:gridCol w="457579"/>
                <a:gridCol w="457579"/>
                <a:gridCol w="457579"/>
                <a:gridCol w="457579"/>
                <a:gridCol w="457579"/>
                <a:gridCol w="457579"/>
              </a:tblGrid>
              <a:tr h="12308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i="1" u="none" strike="noStrike" dirty="0">
                          <a:effectLst/>
                        </a:rPr>
                        <a:t>Год</a:t>
                      </a:r>
                      <a:endParaRPr lang="ru-RU" sz="9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099" marR="7099" marT="7099" marB="0" anchor="ctr"/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 dirty="0" smtClean="0">
                          <a:effectLst/>
                        </a:rPr>
                        <a:t>2016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099" marR="7099" marT="7099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 dirty="0" smtClean="0">
                          <a:effectLst/>
                        </a:rPr>
                        <a:t>2017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099" marR="7099" marT="7099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 dirty="0" smtClean="0">
                          <a:effectLst/>
                        </a:rPr>
                        <a:t>2018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099" marR="7099" marT="7099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23086"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i="1" u="none" strike="noStrike" dirty="0">
                          <a:effectLst/>
                        </a:rPr>
                        <a:t>Квартал</a:t>
                      </a:r>
                      <a:endParaRPr lang="ru-RU" sz="9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099" marR="7099" marT="709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>
                          <a:effectLst/>
                        </a:rPr>
                        <a:t>1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099" marR="7099" marT="709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 dirty="0">
                          <a:effectLst/>
                        </a:rPr>
                        <a:t>2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099" marR="7099" marT="709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>
                          <a:effectLst/>
                        </a:rPr>
                        <a:t>3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099" marR="7099" marT="709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>
                          <a:effectLst/>
                        </a:rPr>
                        <a:t>4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099" marR="7099" marT="709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>
                          <a:effectLst/>
                        </a:rPr>
                        <a:t>1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099" marR="7099" marT="709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>
                          <a:effectLst/>
                        </a:rPr>
                        <a:t>2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099" marR="7099" marT="709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>
                          <a:effectLst/>
                        </a:rPr>
                        <a:t>3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099" marR="7099" marT="709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>
                          <a:effectLst/>
                        </a:rPr>
                        <a:t>4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099" marR="7099" marT="709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>
                          <a:effectLst/>
                        </a:rPr>
                        <a:t>1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099" marR="7099" marT="709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>
                          <a:effectLst/>
                        </a:rPr>
                        <a:t>2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099" marR="7099" marT="709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>
                          <a:effectLst/>
                        </a:rPr>
                        <a:t>3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099" marR="7099" marT="709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>
                          <a:effectLst/>
                        </a:rPr>
                        <a:t>4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099" marR="7099" marT="7099" marB="0" anchor="b"/>
                </a:tc>
              </a:tr>
              <a:tr h="12308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b="0" dirty="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Ожидаемые суммы выплат пенсии</a:t>
                      </a:r>
                      <a:endParaRPr lang="ru-RU" sz="900" b="1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6985" marR="6985" marT="698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099" marR="7099" marT="70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099" marR="7099" marT="70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099" marR="7099" marT="70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099" marR="7099" marT="70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099" marR="7099" marT="70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099" marR="7099" marT="70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099" marR="7099" marT="70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099" marR="7099" marT="70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099" marR="7099" marT="70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099" marR="7099" marT="70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099" marR="7099" marT="70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 dirty="0">
                          <a:effectLst/>
                        </a:rPr>
                        <a:t> 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099" marR="7099" marT="7099" marB="0" anchor="b"/>
                </a:tc>
              </a:tr>
              <a:tr h="12308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b="0" dirty="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Ожидаемые суммы выплат правопреемникам</a:t>
                      </a:r>
                      <a:endParaRPr lang="ru-RU" sz="900" b="1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6985" marR="6985" marT="698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099" marR="7099" marT="70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099" marR="7099" marT="70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099" marR="7099" marT="70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099" marR="7099" marT="70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099" marR="7099" marT="70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099" marR="7099" marT="70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099" marR="7099" marT="70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099" marR="7099" marT="70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099" marR="7099" marT="70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099" marR="7099" marT="70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099" marR="7099" marT="70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099" marR="7099" marT="7099" marB="0" anchor="b"/>
                </a:tc>
              </a:tr>
              <a:tr h="240115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u="none" strike="noStrike" dirty="0" smtClean="0">
                          <a:effectLst/>
                        </a:rPr>
                        <a:t>Прочие ожидаемые суммы выплат за счет средств пенсионных накоплений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099" marR="7099" marT="70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099" marR="7099" marT="70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099" marR="7099" marT="70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099" marR="7099" marT="70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099" marR="7099" marT="70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 dirty="0">
                          <a:effectLst/>
                        </a:rPr>
                        <a:t> 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099" marR="7099" marT="70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099" marR="7099" marT="70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099" marR="7099" marT="70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099" marR="7099" marT="70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099" marR="7099" marT="70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099" marR="7099" marT="70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099" marR="7099" marT="70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099" marR="7099" marT="7099" marB="0" anchor="b"/>
                </a:tc>
              </a:tr>
              <a:tr h="123086">
                <a:tc>
                  <a:txBody>
                    <a:bodyPr/>
                    <a:lstStyle/>
                    <a:p>
                      <a:pPr marL="0" marR="0" indent="0" algn="l" defTabSz="685783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Итого планируемые</a:t>
                      </a:r>
                      <a:r>
                        <a:rPr lang="ru-RU" sz="900" u="none" strike="noStrike" baseline="0" dirty="0" smtClean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ru-RU" sz="900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выплаты</a:t>
                      </a:r>
                      <a:endParaRPr lang="ru-RU" sz="900" b="0" i="0" u="none" strike="noStrike" dirty="0" smtClean="0">
                        <a:solidFill>
                          <a:schemeClr val="bg1"/>
                        </a:solidFill>
                        <a:effectLst/>
                        <a:latin typeface="Times New Roman"/>
                      </a:endParaRPr>
                    </a:p>
                  </a:txBody>
                  <a:tcPr marL="7099" marR="7099" marT="7099" marB="0" anchor="ctr"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800" b="0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7099" marR="7099" marT="7099" marB="0" anchor="ctr"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800" b="0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7099" marR="7099" marT="7099" marB="0" anchor="ctr"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800" b="0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7099" marR="7099" marT="7099" marB="0" anchor="ctr"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800" b="0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7099" marR="7099" marT="7099" marB="0" anchor="ctr"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800" b="0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7099" marR="7099" marT="7099" marB="0" anchor="ctr"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800" b="0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7099" marR="7099" marT="7099" marB="0" anchor="ctr"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800" b="0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7099" marR="7099" marT="7099" marB="0" anchor="ctr"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800" b="0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7099" marR="7099" marT="7099" marB="0" anchor="ctr"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800" b="0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7099" marR="7099" marT="7099" marB="0" anchor="ctr"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800" b="0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7099" marR="7099" marT="7099" marB="0" anchor="ctr"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800" b="0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7099" marR="7099" marT="7099" marB="0" anchor="ctr"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800" b="0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7099" marR="7099" marT="7099" marB="0" anchor="ctr"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</a:tr>
              <a:tr h="1020307">
                <a:tc gridSpan="4">
                  <a:txBody>
                    <a:bodyPr/>
                    <a:lstStyle/>
                    <a:p>
                      <a:pPr algn="l" fontAlgn="ctr"/>
                      <a:r>
                        <a:rPr lang="ru-RU" sz="900" b="1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Размер фиксинга</a:t>
                      </a:r>
                      <a:r>
                        <a:rPr lang="ru-RU" sz="9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</a:t>
                      </a:r>
                      <a:r>
                        <a:rPr lang="ru-RU" sz="9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Оценка минимального размера средств пенсионных накоплений, подлежащих отражению на пенсионных счетах накопительной пенсии той части застрахованных лиц Фонда, у которых по состоянию на 31 декабря 2016, 2017 и 2018 годов истекает пятилетний срок с года вступления в силу договора об обязательном пенсионном страховании с Фондом или с года начала нового пятилетнего периода инвестирования)</a:t>
                      </a:r>
                      <a:r>
                        <a:rPr lang="ru-RU" sz="800" u="none" strike="noStrike" dirty="0">
                          <a:effectLst/>
                        </a:rPr>
                        <a:t> 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  <a:p>
                      <a:pPr algn="ctr" fontAlgn="b"/>
                      <a:r>
                        <a:rPr lang="ru-RU" sz="800" u="none" strike="noStrike" dirty="0">
                          <a:effectLst/>
                        </a:rPr>
                        <a:t> 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99" marR="7099" marT="7099" marB="0" anchor="ctr"/>
                </a:tc>
                <a:tc hMerge="1">
                  <a:txBody>
                    <a:bodyPr/>
                    <a:lstStyle/>
                    <a:p>
                      <a:pPr algn="l" fontAlgn="b"/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99" marR="7099" marT="7099" marB="0" anchor="b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99" marR="7099" marT="7099" marB="0" anchor="b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99" marR="7099" marT="709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u="none" strike="noStrike" dirty="0">
                          <a:effectLst/>
                        </a:rPr>
                        <a:t> 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99" marR="7099" marT="7099" marB="0" anchor="b"/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ru-RU" sz="800" u="none" strike="noStrike" dirty="0">
                          <a:effectLst/>
                        </a:rPr>
                        <a:t> 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  <a:p>
                      <a:pPr algn="ctr" fontAlgn="b"/>
                      <a:r>
                        <a:rPr lang="ru-RU" sz="800" u="none" strike="noStrike" dirty="0">
                          <a:effectLst/>
                        </a:rPr>
                        <a:t> 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  <a:p>
                      <a:pPr algn="ctr" fontAlgn="b"/>
                      <a:r>
                        <a:rPr lang="ru-RU" sz="800" u="none" strike="noStrike" dirty="0">
                          <a:effectLst/>
                        </a:rPr>
                        <a:t> 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  <a:p>
                      <a:pPr algn="ctr" fontAlgn="b"/>
                      <a:r>
                        <a:rPr lang="ru-RU" sz="800" u="none" strike="noStrike" dirty="0">
                          <a:effectLst/>
                        </a:rPr>
                        <a:t> 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99" marR="7099" marT="7099" marB="0" anchor="b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99" marR="7099" marT="7099" marB="0" anchor="b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99" marR="7099" marT="7099" marB="0" anchor="b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99" marR="7099" marT="7099" marB="0" anchor="b"/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ru-RU" sz="800" u="none" strike="noStrike" dirty="0">
                          <a:effectLst/>
                        </a:rPr>
                        <a:t> 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  <a:p>
                      <a:pPr algn="ctr" fontAlgn="b"/>
                      <a:r>
                        <a:rPr lang="ru-RU" sz="800" u="none" strike="noStrike" dirty="0">
                          <a:effectLst/>
                        </a:rPr>
                        <a:t> 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  <a:p>
                      <a:pPr algn="ctr" fontAlgn="b"/>
                      <a:r>
                        <a:rPr lang="ru-RU" sz="800" u="none" strike="noStrike" dirty="0">
                          <a:effectLst/>
                        </a:rPr>
                        <a:t> 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  <a:p>
                      <a:pPr algn="ctr" fontAlgn="b"/>
                      <a:r>
                        <a:rPr lang="ru-RU" sz="800" u="none" strike="noStrike" dirty="0">
                          <a:effectLst/>
                        </a:rPr>
                        <a:t> 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99" marR="7099" marT="7099" marB="0" anchor="b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99" marR="7099" marT="7099" marB="0" anchor="b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99" marR="7099" marT="7099" marB="0" anchor="b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99" marR="7099" marT="7099" marB="0" anchor="b"/>
                </a:tc>
              </a:tr>
            </a:tbl>
          </a:graphicData>
        </a:graphic>
      </p:graphicFrame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2535428" y="299976"/>
            <a:ext cx="8149796" cy="306319"/>
          </a:xfrm>
        </p:spPr>
        <p:txBody>
          <a:bodyPr>
            <a:normAutofit/>
          </a:bodyPr>
          <a:lstStyle/>
          <a:p>
            <a:r>
              <a:rPr lang="ru-RU" sz="1400" dirty="0" smtClean="0"/>
              <a:t>Описание модели</a:t>
            </a:r>
            <a:endParaRPr lang="ru-RU" sz="1400" dirty="0">
              <a:solidFill>
                <a:schemeClr val="tx1"/>
              </a:solidFill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C4EB27-9ADE-42C2-9A98-47F5822B2EE7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2266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325077" y="3651380"/>
            <a:ext cx="8293546" cy="373664"/>
          </a:xfrm>
          <a:prstGeom prst="rect">
            <a:avLst/>
          </a:prstGeom>
          <a:ln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indent="0" algn="ctr">
              <a:buNone/>
            </a:pPr>
            <a:r>
              <a:rPr lang="ru-RU" sz="1200" dirty="0" smtClean="0"/>
              <a:t>Условия модели стресс-тестирования</a:t>
            </a:r>
            <a:endParaRPr lang="ru-RU" sz="1200" dirty="0"/>
          </a:p>
        </p:txBody>
      </p:sp>
      <p:sp>
        <p:nvSpPr>
          <p:cNvPr id="11" name="Объект 2"/>
          <p:cNvSpPr txBox="1">
            <a:spLocks/>
          </p:cNvSpPr>
          <p:nvPr/>
        </p:nvSpPr>
        <p:spPr>
          <a:xfrm>
            <a:off x="628651" y="220533"/>
            <a:ext cx="1797049" cy="391298"/>
          </a:xfrm>
          <a:prstGeom prst="rect">
            <a:avLst/>
          </a:prstGeom>
          <a:solidFill>
            <a:schemeClr val="bg1"/>
          </a:solidFill>
        </p:spPr>
        <p:txBody>
          <a:bodyPr vert="horz" lIns="0" tIns="0" rIns="0" bIns="0" rtlCol="0" anchor="ctr">
            <a:normAutofit/>
          </a:bodyPr>
          <a:lstStyle>
            <a:lvl1pPr marL="0" indent="0" algn="l" defTabSz="685783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600" kern="1200" cap="all" baseline="0">
                <a:solidFill>
                  <a:srgbClr val="8A8A8D"/>
                </a:solidFill>
                <a:latin typeface="+mn-lt"/>
                <a:ea typeface="+mn-ea"/>
                <a:cs typeface="+mn-cs"/>
              </a:defRPr>
            </a:lvl1pPr>
            <a:lvl2pPr marL="133347" indent="-66674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100" kern="1200">
                <a:solidFill>
                  <a:srgbClr val="8A8A8D"/>
                </a:solidFill>
                <a:latin typeface="+mn-lt"/>
                <a:ea typeface="+mn-ea"/>
                <a:cs typeface="+mn-cs"/>
              </a:defRPr>
            </a:lvl2pPr>
            <a:lvl3pPr marL="201211" indent="-67865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100" kern="1200">
                <a:solidFill>
                  <a:srgbClr val="8A8A8D"/>
                </a:solidFill>
                <a:latin typeface="+mn-lt"/>
                <a:ea typeface="+mn-ea"/>
                <a:cs typeface="+mn-cs"/>
              </a:defRPr>
            </a:lvl3pPr>
            <a:lvl4pPr marL="267884" indent="-66674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100" kern="1200">
                <a:solidFill>
                  <a:srgbClr val="8A8A8D"/>
                </a:solidFill>
                <a:latin typeface="+mn-lt"/>
                <a:ea typeface="+mn-ea"/>
                <a:cs typeface="+mn-cs"/>
              </a:defRPr>
            </a:lvl4pPr>
            <a:lvl5pPr marL="334558" indent="-66674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100" kern="1200">
                <a:solidFill>
                  <a:srgbClr val="8A8A8D"/>
                </a:solidFill>
                <a:latin typeface="+mn-lt"/>
                <a:ea typeface="+mn-ea"/>
                <a:cs typeface="+mn-cs"/>
              </a:defRPr>
            </a:lvl5pPr>
            <a:lvl6pPr marL="1885903" indent="-171446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795" indent="-171446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686" indent="-171446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577" indent="-171446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100" smtClean="0"/>
              <a:t>   Стресс-тест</a:t>
            </a:r>
            <a:endParaRPr lang="ru-RU" sz="1100" dirty="0"/>
          </a:p>
        </p:txBody>
      </p:sp>
      <p:sp>
        <p:nvSpPr>
          <p:cNvPr id="2" name="Текст 1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ru-RU" dirty="0" smtClean="0"/>
          </a:p>
          <a:p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2962792"/>
              </p:ext>
            </p:extLst>
          </p:nvPr>
        </p:nvGraphicFramePr>
        <p:xfrm>
          <a:off x="325077" y="1113981"/>
          <a:ext cx="8293546" cy="1065974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2745250"/>
                <a:gridCol w="462358"/>
                <a:gridCol w="462358"/>
                <a:gridCol w="462358"/>
                <a:gridCol w="462358"/>
                <a:gridCol w="462358"/>
                <a:gridCol w="462358"/>
                <a:gridCol w="462358"/>
                <a:gridCol w="462358"/>
                <a:gridCol w="462358"/>
                <a:gridCol w="462358"/>
                <a:gridCol w="462358"/>
                <a:gridCol w="462358"/>
              </a:tblGrid>
              <a:tr h="149089"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i="1" u="none" strike="noStrike" dirty="0">
                          <a:effectLst/>
                        </a:rPr>
                        <a:t>Год</a:t>
                      </a:r>
                      <a:endParaRPr lang="ru-RU" sz="9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099" marR="7099" marT="7099" marB="0" anchor="b"/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 dirty="0" smtClean="0">
                          <a:effectLst/>
                        </a:rPr>
                        <a:t>2016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099" marR="7099" marT="7099" marB="0" anchor="b"/>
                </a:tc>
                <a:tc hMerge="1">
                  <a:txBody>
                    <a:bodyPr/>
                    <a:lstStyle/>
                    <a:p>
                      <a:pPr algn="r" fontAlgn="b"/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099" marR="7099" marT="7099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099" marR="7099" marT="7099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099" marR="7099" marT="7099" marB="0" anchor="b"/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 dirty="0">
                          <a:effectLst/>
                        </a:rPr>
                        <a:t> </a:t>
                      </a:r>
                      <a:r>
                        <a:rPr lang="ru-RU" sz="900" u="none" strike="noStrike" dirty="0" smtClean="0">
                          <a:effectLst/>
                        </a:rPr>
                        <a:t>2017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099" marR="7099" marT="7099" marB="0" anchor="b"/>
                </a:tc>
                <a:tc hMerge="1">
                  <a:txBody>
                    <a:bodyPr/>
                    <a:lstStyle/>
                    <a:p>
                      <a:pPr algn="r" fontAlgn="b"/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099" marR="7099" marT="7099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099" marR="7099" marT="7099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099" marR="7099" marT="7099" marB="0" anchor="b"/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 dirty="0">
                          <a:effectLst/>
                        </a:rPr>
                        <a:t> </a:t>
                      </a:r>
                      <a:r>
                        <a:rPr lang="ru-RU" sz="900" u="none" strike="noStrike" dirty="0" smtClean="0">
                          <a:effectLst/>
                        </a:rPr>
                        <a:t>2018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099" marR="7099" marT="7099" marB="0" anchor="b"/>
                </a:tc>
                <a:tc hMerge="1">
                  <a:txBody>
                    <a:bodyPr/>
                    <a:lstStyle/>
                    <a:p>
                      <a:pPr algn="r" fontAlgn="b"/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099" marR="7099" marT="7099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099" marR="7099" marT="7099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099" marR="7099" marT="7099" marB="0" anchor="b"/>
                </a:tc>
              </a:tr>
              <a:tr h="149089"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i="1" u="none" strike="noStrike" dirty="0">
                          <a:effectLst/>
                        </a:rPr>
                        <a:t>К</a:t>
                      </a:r>
                      <a:r>
                        <a:rPr lang="ru-RU" sz="900" i="1" u="none" strike="noStrike" dirty="0" smtClean="0">
                          <a:effectLst/>
                        </a:rPr>
                        <a:t>вартал</a:t>
                      </a:r>
                      <a:endParaRPr lang="ru-RU" sz="9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099" marR="7099" marT="709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>
                          <a:effectLst/>
                        </a:rPr>
                        <a:t>1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099" marR="7099" marT="709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>
                          <a:effectLst/>
                        </a:rPr>
                        <a:t>2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099" marR="7099" marT="709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>
                          <a:effectLst/>
                        </a:rPr>
                        <a:t>3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099" marR="7099" marT="709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>
                          <a:effectLst/>
                        </a:rPr>
                        <a:t>4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099" marR="7099" marT="709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>
                          <a:effectLst/>
                        </a:rPr>
                        <a:t>1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099" marR="7099" marT="709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>
                          <a:effectLst/>
                        </a:rPr>
                        <a:t>2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099" marR="7099" marT="709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>
                          <a:effectLst/>
                        </a:rPr>
                        <a:t>3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099" marR="7099" marT="709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>
                          <a:effectLst/>
                        </a:rPr>
                        <a:t>4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099" marR="7099" marT="709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>
                          <a:effectLst/>
                        </a:rPr>
                        <a:t>1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099" marR="7099" marT="709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>
                          <a:effectLst/>
                        </a:rPr>
                        <a:t>2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099" marR="7099" marT="709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>
                          <a:effectLst/>
                        </a:rPr>
                        <a:t>3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099" marR="7099" marT="709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 dirty="0">
                          <a:effectLst/>
                        </a:rPr>
                        <a:t>4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099" marR="7099" marT="7099" marB="0" anchor="b"/>
                </a:tc>
              </a:tr>
              <a:tr h="14908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b="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Ожидаемые суммы выплат пенсии</a:t>
                      </a:r>
                      <a:endParaRPr lang="ru-RU" sz="900" b="1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6985" marR="6985" marT="698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099" marR="7099" marT="709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099" marR="7099" marT="709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099" marR="7099" marT="709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099" marR="7099" marT="709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099" marR="7099" marT="709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099" marR="7099" marT="709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099" marR="7099" marT="709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099" marR="7099" marT="709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099" marR="7099" marT="709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099" marR="7099" marT="709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099" marR="7099" marT="709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099" marR="7099" marT="7099" marB="0" anchor="b"/>
                </a:tc>
              </a:tr>
              <a:tr h="14908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b="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Ожидаемые суммы выплат правопреемникам</a:t>
                      </a:r>
                      <a:endParaRPr lang="ru-RU" sz="900" b="1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6985" marR="6985" marT="698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099" marR="7099" marT="709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099" marR="7099" marT="709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099" marR="7099" marT="709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099" marR="7099" marT="709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099" marR="7099" marT="709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099" marR="7099" marT="709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099" marR="7099" marT="709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099" marR="7099" marT="709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099" marR="7099" marT="709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u="none" strike="noStrike" dirty="0">
                          <a:effectLst/>
                        </a:rPr>
                        <a:t> 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099" marR="7099" marT="709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099" marR="7099" marT="709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099" marR="7099" marT="7099" marB="0" anchor="b"/>
                </a:tc>
              </a:tr>
              <a:tr h="18831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b="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Ожидаемые суммы выплат выкупных сумм</a:t>
                      </a:r>
                      <a:endParaRPr lang="ru-RU" sz="900" b="1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6985" marR="6985" marT="698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099" marR="7099" marT="709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099" marR="7099" marT="709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u="none" strike="noStrike" dirty="0">
                          <a:effectLst/>
                        </a:rPr>
                        <a:t> 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099" marR="7099" marT="709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099" marR="7099" marT="709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099" marR="7099" marT="709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099" marR="7099" marT="709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099" marR="7099" marT="709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099" marR="7099" marT="709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099" marR="7099" marT="709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099" marR="7099" marT="709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099" marR="7099" marT="709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099" marR="7099" marT="7099" marB="0" anchor="b"/>
                </a:tc>
              </a:tr>
              <a:tr h="14908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b="0" dirty="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Прочие ожидаемые суммы выплат за счет средств пенсионных резервов</a:t>
                      </a:r>
                      <a:endParaRPr lang="ru-RU" sz="900" b="1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6985" marR="6985" marT="698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099" marR="7099" marT="709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099" marR="7099" marT="709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099" marR="7099" marT="709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099" marR="7099" marT="709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099" marR="7099" marT="709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099" marR="7099" marT="709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099" marR="7099" marT="709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u="none" strike="noStrike" dirty="0">
                          <a:effectLst/>
                        </a:rPr>
                        <a:t> 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099" marR="7099" marT="709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099" marR="7099" marT="709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099" marR="7099" marT="709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099" marR="7099" marT="709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u="none" strike="noStrike" dirty="0">
                          <a:effectLst/>
                        </a:rPr>
                        <a:t> 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099" marR="7099" marT="7099" marB="0" anchor="b"/>
                </a:tc>
              </a:tr>
            </a:tbl>
          </a:graphicData>
        </a:graphic>
      </p:graphicFrame>
      <p:sp>
        <p:nvSpPr>
          <p:cNvPr id="12" name="Объект 4"/>
          <p:cNvSpPr txBox="1">
            <a:spLocks/>
          </p:cNvSpPr>
          <p:nvPr/>
        </p:nvSpPr>
        <p:spPr>
          <a:xfrm>
            <a:off x="323663" y="672308"/>
            <a:ext cx="8293287" cy="373664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lIns="0" tIns="0" rIns="0" bIns="0" rtlCol="0" anchor="ctr">
            <a:normAutofit/>
          </a:bodyPr>
          <a:lstStyle>
            <a:lvl1pPr marL="66674" indent="-66674" algn="l" defTabSz="685783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133347" indent="-66674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201211" indent="-67865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267884" indent="-66674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334558" indent="-66674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1885903" indent="-171446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228795" indent="-171446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2571686" indent="-171446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2914577" indent="-171446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ru-RU" sz="1200" dirty="0" smtClean="0"/>
              <a:t>Денежные потоки по пассивам (НПО)</a:t>
            </a:r>
            <a:endParaRPr lang="ru-RU" sz="12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59850" y="3757569"/>
            <a:ext cx="8522846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defTabSz="685783">
              <a:lnSpc>
                <a:spcPct val="80000"/>
              </a:lnSpc>
              <a:spcBef>
                <a:spcPts val="750"/>
              </a:spcBef>
              <a:buFont typeface="Arial" panose="020B0604020202020204" pitchFamily="34" charset="0"/>
            </a:pPr>
            <a:endParaRPr lang="en-US" sz="1400" dirty="0">
              <a:solidFill>
                <a:srgbClr val="8A8A8D"/>
              </a:solidFill>
            </a:endParaRPr>
          </a:p>
          <a:p>
            <a:pPr marL="66674" lvl="0" indent="-66674" algn="just" defTabSz="685783">
              <a:lnSpc>
                <a:spcPct val="80000"/>
              </a:lnSpc>
              <a:spcBef>
                <a:spcPts val="750"/>
              </a:spcBef>
              <a:buFont typeface="Arial" panose="020B0604020202020204" pitchFamily="34" charset="0"/>
              <a:buChar char="•"/>
            </a:pPr>
            <a:r>
              <a:rPr lang="ru-RU" sz="1400" dirty="0">
                <a:solidFill>
                  <a:srgbClr val="8A8A8D"/>
                </a:solidFill>
              </a:rPr>
              <a:t>Реинвестирование в модели не учитывается. Отсутствуют новые поступления</a:t>
            </a:r>
            <a:r>
              <a:rPr lang="ru-RU" sz="1400" dirty="0" smtClean="0">
                <a:solidFill>
                  <a:srgbClr val="8A8A8D"/>
                </a:solidFill>
              </a:rPr>
              <a:t>;</a:t>
            </a:r>
            <a:endParaRPr lang="ru-RU" sz="1400" dirty="0">
              <a:solidFill>
                <a:srgbClr val="8A8A8D"/>
              </a:solidFill>
            </a:endParaRPr>
          </a:p>
          <a:p>
            <a:pPr marL="66674" lvl="0" indent="-66674" algn="just" defTabSz="685783">
              <a:lnSpc>
                <a:spcPct val="80000"/>
              </a:lnSpc>
              <a:spcBef>
                <a:spcPts val="750"/>
              </a:spcBef>
              <a:buFont typeface="Arial" panose="020B0604020202020204" pitchFamily="34" charset="0"/>
              <a:buChar char="•"/>
            </a:pPr>
            <a:r>
              <a:rPr lang="ru-RU" sz="1400" dirty="0">
                <a:solidFill>
                  <a:srgbClr val="8A8A8D"/>
                </a:solidFill>
              </a:rPr>
              <a:t>Банк России </a:t>
            </a:r>
            <a:r>
              <a:rPr lang="ru-RU" sz="1400" dirty="0" smtClean="0">
                <a:solidFill>
                  <a:srgbClr val="8A8A8D"/>
                </a:solidFill>
              </a:rPr>
              <a:t>представляет </a:t>
            </a:r>
            <a:r>
              <a:rPr lang="ru-RU" sz="1400" dirty="0">
                <a:solidFill>
                  <a:srgbClr val="8A8A8D"/>
                </a:solidFill>
              </a:rPr>
              <a:t>стресс-сценарий (динамику макроэкономических показателей с прогнозами и условиями дефолтов по кредитному риску</a:t>
            </a:r>
            <a:r>
              <a:rPr lang="ru-RU" sz="1400" dirty="0" smtClean="0">
                <a:solidFill>
                  <a:srgbClr val="8A8A8D"/>
                </a:solidFill>
              </a:rPr>
              <a:t>);</a:t>
            </a:r>
            <a:endParaRPr lang="ru-RU" sz="1400" dirty="0">
              <a:solidFill>
                <a:srgbClr val="8A8A8D"/>
              </a:solidFill>
            </a:endParaRPr>
          </a:p>
          <a:p>
            <a:pPr marL="66674" lvl="0" indent="-66674" algn="just" defTabSz="685783">
              <a:lnSpc>
                <a:spcPct val="80000"/>
              </a:lnSpc>
              <a:spcBef>
                <a:spcPts val="750"/>
              </a:spcBef>
              <a:buFont typeface="Arial" panose="020B0604020202020204" pitchFamily="34" charset="0"/>
              <a:buChar char="•"/>
            </a:pPr>
            <a:r>
              <a:rPr lang="ru-RU" sz="1400" dirty="0" smtClean="0">
                <a:solidFill>
                  <a:srgbClr val="8A8A8D"/>
                </a:solidFill>
              </a:rPr>
              <a:t>Использование </a:t>
            </a:r>
            <a:r>
              <a:rPr lang="ru-RU" sz="1400" dirty="0">
                <a:solidFill>
                  <a:srgbClr val="8A8A8D"/>
                </a:solidFill>
              </a:rPr>
              <a:t>прогнозов денежных потоков, согласованных с аудитором, актуарием Фонда</a:t>
            </a:r>
            <a:r>
              <a:rPr lang="ru-RU" sz="1400" dirty="0" smtClean="0">
                <a:solidFill>
                  <a:srgbClr val="8A8A8D"/>
                </a:solidFill>
              </a:rPr>
              <a:t>;</a:t>
            </a:r>
            <a:endParaRPr lang="ru-RU" sz="1400" dirty="0">
              <a:solidFill>
                <a:srgbClr val="8A8A8D"/>
              </a:solidFill>
            </a:endParaRP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2535428" y="299976"/>
            <a:ext cx="8149796" cy="306319"/>
          </a:xfrm>
        </p:spPr>
        <p:txBody>
          <a:bodyPr>
            <a:normAutofit/>
          </a:bodyPr>
          <a:lstStyle/>
          <a:p>
            <a:r>
              <a:rPr lang="ru-RU" sz="1400" dirty="0" smtClean="0"/>
              <a:t>Описание модели</a:t>
            </a:r>
            <a:endParaRPr lang="ru-RU" sz="1400" dirty="0">
              <a:solidFill>
                <a:schemeClr val="tx1"/>
              </a:solidFill>
            </a:endParaRPr>
          </a:p>
        </p:txBody>
      </p:sp>
      <p:sp>
        <p:nvSpPr>
          <p:cNvPr id="9" name="Объект 4"/>
          <p:cNvSpPr txBox="1">
            <a:spLocks/>
          </p:cNvSpPr>
          <p:nvPr/>
        </p:nvSpPr>
        <p:spPr>
          <a:xfrm>
            <a:off x="325077" y="2412913"/>
            <a:ext cx="8293546" cy="373664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lIns="0" tIns="0" rIns="0" bIns="0" rtlCol="0" anchor="ctr">
            <a:normAutofit/>
          </a:bodyPr>
          <a:lstStyle>
            <a:lvl1pPr marL="66674" indent="-66674" algn="l" defTabSz="685783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133347" indent="-66674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201211" indent="-67865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267884" indent="-66674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334558" indent="-66674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1885903" indent="-171446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228795" indent="-171446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2571686" indent="-171446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2914577" indent="-171446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ru-RU" sz="1200" dirty="0" smtClean="0"/>
              <a:t>Учет пятилетних </a:t>
            </a:r>
            <a:r>
              <a:rPr lang="ru-RU" sz="1200" dirty="0" err="1" smtClean="0"/>
              <a:t>фиксингов</a:t>
            </a:r>
            <a:r>
              <a:rPr lang="ru-RU" sz="1200" dirty="0" smtClean="0"/>
              <a:t> в составе обязательств </a:t>
            </a:r>
            <a:endParaRPr lang="ru-RU" sz="12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259850" y="2786577"/>
            <a:ext cx="8424000" cy="7817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6674" lvl="0" indent="-66674" algn="just" defTabSz="685783">
              <a:lnSpc>
                <a:spcPct val="80000"/>
              </a:lnSpc>
              <a:spcBef>
                <a:spcPts val="750"/>
              </a:spcBef>
              <a:buFont typeface="Arial" panose="020B0604020202020204" pitchFamily="34" charset="0"/>
              <a:buChar char="•"/>
            </a:pPr>
            <a:r>
              <a:rPr lang="ru-RU" sz="1400" dirty="0">
                <a:solidFill>
                  <a:srgbClr val="8A8A8D"/>
                </a:solidFill>
              </a:rPr>
              <a:t>Стресс-тестирование должно проводиться с учетом фиксации обязательств при инвестировании на пятилетнем горизонте инвестирования</a:t>
            </a:r>
            <a:r>
              <a:rPr lang="en-US" sz="1400" dirty="0">
                <a:solidFill>
                  <a:srgbClr val="8A8A8D"/>
                </a:solidFill>
              </a:rPr>
              <a:t> </a:t>
            </a:r>
            <a:r>
              <a:rPr lang="ru-RU" sz="1400" dirty="0">
                <a:solidFill>
                  <a:srgbClr val="8A8A8D"/>
                </a:solidFill>
              </a:rPr>
              <a:t>(далее – </a:t>
            </a:r>
            <a:r>
              <a:rPr lang="ru-RU" sz="1400" dirty="0" err="1">
                <a:solidFill>
                  <a:srgbClr val="8A8A8D"/>
                </a:solidFill>
              </a:rPr>
              <a:t>фиксинг</a:t>
            </a:r>
            <a:r>
              <a:rPr lang="ru-RU" sz="1400" dirty="0">
                <a:solidFill>
                  <a:srgbClr val="8A8A8D"/>
                </a:solidFill>
              </a:rPr>
              <a:t>): в случае отрицательного финансового результата на момент фиксинга, Фонд покрывает убыток за счет собственных средств (капитала) и РОПС;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C4EB27-9ADE-42C2-9A98-47F5822B2EE7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6722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638560"/>
            <a:ext cx="8289797" cy="3692139"/>
          </a:xfrm>
        </p:spPr>
        <p:txBody>
          <a:bodyPr>
            <a:normAutofit/>
          </a:bodyPr>
          <a:lstStyle/>
          <a:p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/>
              <a:t/>
            </a:r>
            <a:br>
              <a:rPr lang="ru-RU" sz="1400" dirty="0"/>
            </a:b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/>
              <a:t/>
            </a:r>
            <a:br>
              <a:rPr lang="ru-RU" sz="1400" dirty="0"/>
            </a:b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/>
              <a:t/>
            </a:r>
            <a:br>
              <a:rPr lang="ru-RU" sz="1400" dirty="0"/>
            </a:br>
            <a:r>
              <a:rPr lang="ru-RU" sz="1400" dirty="0"/>
              <a:t/>
            </a:r>
            <a:br>
              <a:rPr lang="ru-RU" sz="1400" dirty="0"/>
            </a:br>
            <a:endParaRPr lang="ru-RU" sz="1400" dirty="0">
              <a:solidFill>
                <a:schemeClr val="tx1"/>
              </a:solidFill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495299" y="920750"/>
            <a:ext cx="8283147" cy="4127499"/>
          </a:xfrm>
          <a:solidFill>
            <a:schemeClr val="bg1"/>
          </a:solidFill>
        </p:spPr>
        <p:txBody>
          <a:bodyPr>
            <a:normAutofit fontScale="47500" lnSpcReduction="20000"/>
          </a:bodyPr>
          <a:lstStyle/>
          <a:p>
            <a:endParaRPr lang="ru-RU" u="sng" dirty="0" smtClean="0"/>
          </a:p>
          <a:p>
            <a:pPr marL="0" indent="0" algn="just">
              <a:lnSpc>
                <a:spcPct val="100000"/>
              </a:lnSpc>
              <a:buNone/>
            </a:pPr>
            <a:r>
              <a:rPr lang="ru-RU" sz="1400" b="1" dirty="0" smtClean="0"/>
              <a:t>    </a:t>
            </a:r>
            <a:r>
              <a:rPr lang="ru-RU" sz="2500" b="1" dirty="0" smtClean="0"/>
              <a:t>Рыночный </a:t>
            </a:r>
            <a:r>
              <a:rPr lang="ru-RU" sz="2500" b="1" dirty="0"/>
              <a:t>риск (процентный, валютный, </a:t>
            </a:r>
            <a:r>
              <a:rPr lang="ru-RU" sz="2500" b="1" dirty="0" smtClean="0"/>
              <a:t>фондовый, риск ликвидности)</a:t>
            </a:r>
            <a:endParaRPr lang="ru-RU" sz="2500" b="1" dirty="0"/>
          </a:p>
          <a:p>
            <a:pPr marL="66674" lvl="4" algn="just">
              <a:lnSpc>
                <a:spcPct val="100000"/>
              </a:lnSpc>
              <a:spcBef>
                <a:spcPts val="750"/>
              </a:spcBef>
            </a:pPr>
            <a:r>
              <a:rPr lang="ru-RU" sz="2200" dirty="0"/>
              <a:t>Необходимо </a:t>
            </a:r>
            <a:r>
              <a:rPr lang="ru-RU" sz="2200" dirty="0" smtClean="0"/>
              <a:t>оценить </a:t>
            </a:r>
            <a:r>
              <a:rPr lang="ru-RU" sz="2200" dirty="0"/>
              <a:t>переоценку активов, подверженных процентному, </a:t>
            </a:r>
            <a:r>
              <a:rPr lang="ru-RU" sz="2200" dirty="0" smtClean="0"/>
              <a:t>валютному, фондовому риску и риску ликвидности в случае реализации стресс-сценария.      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ru-RU" sz="2000" b="1" dirty="0"/>
              <a:t> </a:t>
            </a:r>
            <a:r>
              <a:rPr lang="ru-RU" sz="2000" b="1" dirty="0" smtClean="0"/>
              <a:t>    </a:t>
            </a:r>
            <a:r>
              <a:rPr lang="ru-RU" sz="2500" b="1" dirty="0" smtClean="0"/>
              <a:t>Кредитный риск</a:t>
            </a:r>
            <a:endParaRPr lang="ru-RU" sz="2500" dirty="0"/>
          </a:p>
          <a:p>
            <a:pPr marL="66674" lvl="4" algn="just">
              <a:lnSpc>
                <a:spcPct val="100000"/>
              </a:lnSpc>
              <a:spcBef>
                <a:spcPts val="750"/>
              </a:spcBef>
            </a:pPr>
            <a:r>
              <a:rPr lang="ru-RU" sz="2300" dirty="0"/>
              <a:t>Оценка кредитного риска может осуществляться любыми известными математическими методами (на выходе необходимо получить вероятности дефолтов активов и предполагаемый размер убытка</a:t>
            </a:r>
            <a:r>
              <a:rPr lang="en-US" sz="2300" dirty="0"/>
              <a:t> </a:t>
            </a:r>
            <a:r>
              <a:rPr lang="ru-RU" sz="2300" dirty="0"/>
              <a:t>по кредитному риску).</a:t>
            </a:r>
          </a:p>
          <a:p>
            <a:pPr marL="66674" lvl="4" algn="just">
              <a:lnSpc>
                <a:spcPct val="100000"/>
              </a:lnSpc>
              <a:spcBef>
                <a:spcPts val="750"/>
              </a:spcBef>
            </a:pPr>
            <a:r>
              <a:rPr lang="ru-RU" sz="2300" dirty="0"/>
              <a:t>Оценка кредитного риска должна учитывать макроэкономические сценарии;</a:t>
            </a:r>
          </a:p>
          <a:p>
            <a:pPr marL="66674" lvl="4" algn="just">
              <a:lnSpc>
                <a:spcPct val="100000"/>
              </a:lnSpc>
              <a:spcBef>
                <a:spcPts val="750"/>
              </a:spcBef>
            </a:pPr>
            <a:r>
              <a:rPr lang="ru-RU" sz="2300" dirty="0"/>
              <a:t>Стресс-тестирование кредитного риска должно учитывать минимум 2 дефолта (топ-2 компаний по объему вложений пенсионных средств </a:t>
            </a:r>
            <a:r>
              <a:rPr lang="ru-RU" sz="2300" dirty="0" smtClean="0"/>
              <a:t>с </a:t>
            </a:r>
            <a:r>
              <a:rPr lang="ru-RU" sz="2300" dirty="0"/>
              <a:t>максимальным рейтингом ниже 3 ступеней странового рейтинга </a:t>
            </a:r>
            <a:r>
              <a:rPr lang="ru-RU" sz="2300" dirty="0" smtClean="0"/>
              <a:t>России</a:t>
            </a:r>
            <a:r>
              <a:rPr lang="en-US" sz="2300" dirty="0" smtClean="0"/>
              <a:t> </a:t>
            </a:r>
            <a:r>
              <a:rPr lang="ru-RU" sz="2300" dirty="0" smtClean="0"/>
              <a:t>от международных рейтинговых агентств</a:t>
            </a:r>
            <a:r>
              <a:rPr lang="en-US" sz="2300" dirty="0" smtClean="0"/>
              <a:t> (</a:t>
            </a:r>
            <a:r>
              <a:rPr lang="ru-RU" sz="2300" dirty="0" smtClean="0"/>
              <a:t>в соответствующей валюте</a:t>
            </a:r>
            <a:r>
              <a:rPr lang="en-US" sz="2300" dirty="0" smtClean="0"/>
              <a:t>)</a:t>
            </a:r>
            <a:r>
              <a:rPr lang="ru-RU" sz="2300" dirty="0" smtClean="0"/>
              <a:t> и </a:t>
            </a:r>
            <a:r>
              <a:rPr lang="en-US" sz="2300" dirty="0" smtClean="0"/>
              <a:t>RAEX (</a:t>
            </a:r>
            <a:r>
              <a:rPr lang="ru-RU" sz="2300" dirty="0" smtClean="0"/>
              <a:t>бывший Эксперт РА)), а также дефолт эмитентов, у которых отсутствуют рейтинги от международных рейтинговых агентств </a:t>
            </a:r>
            <a:r>
              <a:rPr lang="ru-RU" sz="2300" dirty="0"/>
              <a:t>и</a:t>
            </a:r>
            <a:r>
              <a:rPr lang="ru-RU" sz="2300" dirty="0" smtClean="0"/>
              <a:t> </a:t>
            </a:r>
            <a:r>
              <a:rPr lang="en-US" sz="2300" dirty="0" smtClean="0"/>
              <a:t>RAEX</a:t>
            </a:r>
            <a:r>
              <a:rPr lang="ru-RU" sz="2300" dirty="0" smtClean="0"/>
              <a:t>.</a:t>
            </a:r>
            <a:endParaRPr lang="ru-RU" sz="2300" dirty="0"/>
          </a:p>
          <a:p>
            <a:pPr algn="just">
              <a:lnSpc>
                <a:spcPct val="100000"/>
              </a:lnSpc>
            </a:pPr>
            <a:r>
              <a:rPr lang="ru-RU" sz="2300" dirty="0"/>
              <a:t>Если актив является проектным вложением, НПФ должен предоставить в ЦБ полную информацию об активе и эмитенте (проекте, стоящем за активом)</a:t>
            </a:r>
            <a:r>
              <a:rPr lang="en-US" sz="2300" dirty="0"/>
              <a:t>. </a:t>
            </a:r>
            <a:r>
              <a:rPr lang="ru-RU" sz="2300" dirty="0"/>
              <a:t>В случае наличия обеспечения, гарантий, подтверждающих финансовых моделей, по результатам которых может быть принято решение о возможном коэффициенте покрытия (</a:t>
            </a:r>
            <a:r>
              <a:rPr lang="en-US" sz="2300" dirty="0"/>
              <a:t>recovery rate)</a:t>
            </a:r>
            <a:r>
              <a:rPr lang="ru-RU" sz="2300" dirty="0"/>
              <a:t> по проектным активам и дефолтным компаниям, следует направить их в Банк России. В случае, если ЦБ посчитает что данной информации недостаточно, актив будет  учтен в стресс-тестировании как дефолтный. При этом следует учитывать в финансовой модели параметры стресс-тестирования. Следует избегать формального подхода и завышения стоимости активов (в том числе залогового обеспечения), поскольку в случае экономической необоснованности данных моделей они не будут приняты Банком России.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ru-RU" sz="2100" b="1" dirty="0"/>
              <a:t>     </a:t>
            </a:r>
            <a:r>
              <a:rPr lang="ru-RU" sz="2500" b="1" dirty="0"/>
              <a:t>Риск изъятия средств </a:t>
            </a:r>
            <a:r>
              <a:rPr lang="ru-RU" sz="2500" b="1" dirty="0" smtClean="0"/>
              <a:t>ПН</a:t>
            </a:r>
            <a:r>
              <a:rPr lang="en-US" sz="2500" b="1" dirty="0" smtClean="0"/>
              <a:t> </a:t>
            </a:r>
            <a:r>
              <a:rPr lang="ru-RU" sz="2500" b="1" dirty="0" smtClean="0"/>
              <a:t>(</a:t>
            </a:r>
            <a:r>
              <a:rPr lang="ru-RU" sz="2500" b="1" dirty="0"/>
              <a:t>переходы в другой НПФ/ПФР), риск изъятия средств ПР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ru-RU" sz="2300" dirty="0" smtClean="0"/>
              <a:t>В стресс-тестировании </a:t>
            </a:r>
            <a:r>
              <a:rPr lang="ru-RU" sz="2300" dirty="0"/>
              <a:t>необходимо заложить сценарий ухода застрахованных лиц, участников или вкладчиков в другой НПФ или </a:t>
            </a:r>
            <a:r>
              <a:rPr lang="ru-RU" sz="2300" dirty="0" smtClean="0"/>
              <a:t>ПФР.</a:t>
            </a:r>
            <a:endParaRPr lang="ru-RU" sz="2300" dirty="0"/>
          </a:p>
        </p:txBody>
      </p:sp>
      <p:sp>
        <p:nvSpPr>
          <p:cNvPr id="6" name="Объект 2"/>
          <p:cNvSpPr txBox="1">
            <a:spLocks/>
          </p:cNvSpPr>
          <p:nvPr/>
        </p:nvSpPr>
        <p:spPr>
          <a:xfrm>
            <a:off x="628650" y="220533"/>
            <a:ext cx="1797049" cy="391298"/>
          </a:xfrm>
          <a:prstGeom prst="rect">
            <a:avLst/>
          </a:prstGeom>
          <a:solidFill>
            <a:schemeClr val="bg1"/>
          </a:solidFill>
        </p:spPr>
        <p:txBody>
          <a:bodyPr vert="horz" lIns="0" tIns="0" rIns="0" bIns="0" rtlCol="0" anchor="ctr">
            <a:normAutofit/>
          </a:bodyPr>
          <a:lstStyle>
            <a:lvl1pPr marL="0" indent="0" algn="l" defTabSz="685783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600" kern="1200" cap="all" baseline="0">
                <a:solidFill>
                  <a:srgbClr val="8A8A8D"/>
                </a:solidFill>
                <a:latin typeface="+mn-lt"/>
                <a:ea typeface="+mn-ea"/>
                <a:cs typeface="+mn-cs"/>
              </a:defRPr>
            </a:lvl1pPr>
            <a:lvl2pPr marL="133347" indent="-66674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100" kern="1200">
                <a:solidFill>
                  <a:srgbClr val="8A8A8D"/>
                </a:solidFill>
                <a:latin typeface="+mn-lt"/>
                <a:ea typeface="+mn-ea"/>
                <a:cs typeface="+mn-cs"/>
              </a:defRPr>
            </a:lvl2pPr>
            <a:lvl3pPr marL="201211" indent="-67865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100" kern="1200">
                <a:solidFill>
                  <a:srgbClr val="8A8A8D"/>
                </a:solidFill>
                <a:latin typeface="+mn-lt"/>
                <a:ea typeface="+mn-ea"/>
                <a:cs typeface="+mn-cs"/>
              </a:defRPr>
            </a:lvl3pPr>
            <a:lvl4pPr marL="267884" indent="-66674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100" kern="1200">
                <a:solidFill>
                  <a:srgbClr val="8A8A8D"/>
                </a:solidFill>
                <a:latin typeface="+mn-lt"/>
                <a:ea typeface="+mn-ea"/>
                <a:cs typeface="+mn-cs"/>
              </a:defRPr>
            </a:lvl4pPr>
            <a:lvl5pPr marL="334558" indent="-66674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100" kern="1200">
                <a:solidFill>
                  <a:srgbClr val="8A8A8D"/>
                </a:solidFill>
                <a:latin typeface="+mn-lt"/>
                <a:ea typeface="+mn-ea"/>
                <a:cs typeface="+mn-cs"/>
              </a:defRPr>
            </a:lvl5pPr>
            <a:lvl6pPr marL="1885903" indent="-171446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795" indent="-171446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686" indent="-171446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577" indent="-171446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100" dirty="0"/>
              <a:t> </a:t>
            </a:r>
            <a:r>
              <a:rPr lang="ru-RU" sz="1100" dirty="0" smtClean="0"/>
              <a:t>  Стресс-тест</a:t>
            </a:r>
            <a:endParaRPr lang="ru-RU" sz="11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495299" y="711200"/>
            <a:ext cx="8283147" cy="304800"/>
          </a:xfrm>
          <a:prstGeom prst="rect">
            <a:avLst/>
          </a:prstGeom>
          <a:ln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/>
              <a:t>Виды рисков, которые необходимо учесть в стресс-тестировани</a:t>
            </a:r>
            <a:r>
              <a:rPr lang="ru-RU" sz="1200" dirty="0"/>
              <a:t>и</a:t>
            </a: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2535428" y="299976"/>
            <a:ext cx="8149796" cy="306319"/>
          </a:xfrm>
          <a:prstGeom prst="rect">
            <a:avLst/>
          </a:prstGeom>
        </p:spPr>
        <p:txBody>
          <a:bodyPr vert="horz" lIns="0" tIns="0" rIns="0" bIns="0" rtlCol="0" anchor="ctr">
            <a:normAutofit fontScale="97500"/>
          </a:bodyPr>
          <a:lstStyle>
            <a:lvl1pPr algn="l" defTabSz="685783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800" kern="1200">
                <a:solidFill>
                  <a:schemeClr val="accent6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400" dirty="0" smtClean="0"/>
              <a:t>Виды рисков</a:t>
            </a:r>
            <a:endParaRPr lang="ru-RU" sz="1400" dirty="0">
              <a:solidFill>
                <a:schemeClr val="tx1"/>
              </a:solidFill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C4EB27-9ADE-42C2-9A98-47F5822B2EE7}" type="slidenum">
              <a:rPr lang="ru-RU" smtClean="0"/>
              <a:t>5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28042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638560"/>
            <a:ext cx="8289797" cy="3692139"/>
          </a:xfrm>
        </p:spPr>
        <p:txBody>
          <a:bodyPr>
            <a:normAutofit/>
          </a:bodyPr>
          <a:lstStyle/>
          <a:p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/>
              <a:t/>
            </a:r>
            <a:br>
              <a:rPr lang="ru-RU" sz="1400" dirty="0"/>
            </a:b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/>
              <a:t/>
            </a:r>
            <a:br>
              <a:rPr lang="ru-RU" sz="1400" dirty="0"/>
            </a:b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/>
              <a:t/>
            </a:r>
            <a:br>
              <a:rPr lang="ru-RU" sz="1400" dirty="0"/>
            </a:br>
            <a:r>
              <a:rPr lang="ru-RU" sz="1400" dirty="0"/>
              <a:t/>
            </a:r>
            <a:br>
              <a:rPr lang="ru-RU" sz="1400" dirty="0"/>
            </a:br>
            <a:endParaRPr lang="ru-RU" sz="1400" dirty="0">
              <a:solidFill>
                <a:schemeClr val="tx1"/>
              </a:solidFill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495299" y="1016000"/>
            <a:ext cx="8283147" cy="4071155"/>
          </a:xfrm>
          <a:solidFill>
            <a:schemeClr val="bg1"/>
          </a:solidFill>
        </p:spPr>
        <p:txBody>
          <a:bodyPr>
            <a:normAutofit/>
          </a:bodyPr>
          <a:lstStyle/>
          <a:p>
            <a:pPr marL="0" indent="0" algn="just">
              <a:lnSpc>
                <a:spcPct val="80000"/>
              </a:lnSpc>
              <a:buNone/>
            </a:pPr>
            <a:endParaRPr lang="ru-RU" sz="1400" b="1" dirty="0"/>
          </a:p>
          <a:p>
            <a:pPr marL="0" indent="0" algn="just">
              <a:lnSpc>
                <a:spcPct val="80000"/>
              </a:lnSpc>
              <a:buNone/>
            </a:pPr>
            <a:r>
              <a:rPr lang="ru-RU" sz="1400" b="1" dirty="0"/>
              <a:t>    Рыночный риск (процентный, валютный, </a:t>
            </a:r>
            <a:r>
              <a:rPr lang="ru-RU" sz="1400" b="1" dirty="0" smtClean="0"/>
              <a:t>фондовый, риск ликвидности)</a:t>
            </a:r>
            <a:endParaRPr lang="ru-RU" sz="1400" b="1" dirty="0"/>
          </a:p>
          <a:p>
            <a:pPr marL="0" indent="0" algn="just">
              <a:lnSpc>
                <a:spcPct val="110000"/>
              </a:lnSpc>
              <a:buNone/>
            </a:pPr>
            <a:r>
              <a:rPr lang="ru-RU" sz="1200" dirty="0" smtClean="0"/>
              <a:t>1. Разбиение активов и пассивов по срокам (квартально) на 3 года</a:t>
            </a:r>
          </a:p>
          <a:p>
            <a:pPr marL="0" indent="0" algn="just">
              <a:lnSpc>
                <a:spcPct val="110000"/>
              </a:lnSpc>
              <a:buNone/>
            </a:pPr>
            <a:r>
              <a:rPr lang="ru-RU" sz="1200" dirty="0" smtClean="0"/>
              <a:t>2. Построение баланса на 3 года с учетом всех погашений</a:t>
            </a:r>
          </a:p>
          <a:p>
            <a:pPr marL="0" indent="0" algn="just">
              <a:lnSpc>
                <a:spcPct val="110000"/>
              </a:lnSpc>
              <a:buNone/>
            </a:pPr>
            <a:r>
              <a:rPr lang="ru-RU" sz="1200" dirty="0" smtClean="0"/>
              <a:t>3. Переоценка баланса через макроэкономические параметры</a:t>
            </a:r>
          </a:p>
          <a:p>
            <a:pPr marL="0" indent="0" algn="just">
              <a:lnSpc>
                <a:spcPct val="110000"/>
              </a:lnSpc>
              <a:buNone/>
            </a:pPr>
            <a:r>
              <a:rPr lang="ru-RU" sz="1200" b="1" dirty="0" smtClean="0"/>
              <a:t>    Переоценка баланса осуществляется при помощи рыночных показателей:</a:t>
            </a:r>
          </a:p>
          <a:p>
            <a:pPr marL="0" indent="0" algn="just">
              <a:lnSpc>
                <a:spcPct val="110000"/>
              </a:lnSpc>
              <a:buNone/>
            </a:pPr>
            <a:r>
              <a:rPr lang="ru-RU" sz="1200" dirty="0" smtClean="0"/>
              <a:t>Для облигаций -  кривая бескупонных доходностей;</a:t>
            </a:r>
          </a:p>
          <a:p>
            <a:pPr marL="0" indent="0" algn="just">
              <a:lnSpc>
                <a:spcPct val="110000"/>
              </a:lnSpc>
              <a:buNone/>
            </a:pPr>
            <a:r>
              <a:rPr lang="ru-RU" sz="1200" dirty="0" smtClean="0"/>
              <a:t>Для акций – индекс ММВБ.</a:t>
            </a:r>
          </a:p>
          <a:p>
            <a:pPr marL="0" indent="0" algn="just">
              <a:lnSpc>
                <a:spcPct val="110000"/>
              </a:lnSpc>
              <a:buNone/>
            </a:pPr>
            <a:r>
              <a:rPr lang="ru-RU" sz="1200" dirty="0" smtClean="0"/>
              <a:t>      Для прогнозирования рыночных показателей (кривой бескупонной доходности, индекса ММВБ) используются макроэкономические прогнозы и на их основе строится множественная линейная регрессия.</a:t>
            </a:r>
          </a:p>
          <a:p>
            <a:pPr marL="0" indent="0" algn="r">
              <a:lnSpc>
                <a:spcPct val="110000"/>
              </a:lnSpc>
              <a:buNone/>
            </a:pPr>
            <a:r>
              <a:rPr lang="ru-RU" sz="1200" b="1" dirty="0" smtClean="0"/>
              <a:t>Прогнозы полученные на основе макроэкономических показателей</a:t>
            </a:r>
          </a:p>
          <a:p>
            <a:pPr marL="0" indent="0" algn="just">
              <a:lnSpc>
                <a:spcPct val="110000"/>
              </a:lnSpc>
              <a:buNone/>
            </a:pPr>
            <a:endParaRPr lang="ru-RU" sz="1200" dirty="0" smtClean="0"/>
          </a:p>
          <a:p>
            <a:pPr marL="0" indent="0" algn="just">
              <a:lnSpc>
                <a:spcPct val="110000"/>
              </a:lnSpc>
              <a:buNone/>
            </a:pPr>
            <a:endParaRPr lang="ru-RU" sz="1200" dirty="0"/>
          </a:p>
          <a:p>
            <a:pPr marL="0" indent="0">
              <a:buNone/>
            </a:pPr>
            <a:endParaRPr lang="ru-RU" dirty="0" smtClean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6" name="Объект 2"/>
          <p:cNvSpPr txBox="1">
            <a:spLocks/>
          </p:cNvSpPr>
          <p:nvPr/>
        </p:nvSpPr>
        <p:spPr>
          <a:xfrm>
            <a:off x="628650" y="220533"/>
            <a:ext cx="1797049" cy="391298"/>
          </a:xfrm>
          <a:prstGeom prst="rect">
            <a:avLst/>
          </a:prstGeom>
          <a:solidFill>
            <a:schemeClr val="bg1"/>
          </a:solidFill>
        </p:spPr>
        <p:txBody>
          <a:bodyPr vert="horz" lIns="0" tIns="0" rIns="0" bIns="0" rtlCol="0" anchor="ctr">
            <a:normAutofit/>
          </a:bodyPr>
          <a:lstStyle>
            <a:lvl1pPr marL="0" indent="0" algn="l" defTabSz="685783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600" kern="1200" cap="all" baseline="0">
                <a:solidFill>
                  <a:srgbClr val="8A8A8D"/>
                </a:solidFill>
                <a:latin typeface="+mn-lt"/>
                <a:ea typeface="+mn-ea"/>
                <a:cs typeface="+mn-cs"/>
              </a:defRPr>
            </a:lvl1pPr>
            <a:lvl2pPr marL="133347" indent="-66674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100" kern="1200">
                <a:solidFill>
                  <a:srgbClr val="8A8A8D"/>
                </a:solidFill>
                <a:latin typeface="+mn-lt"/>
                <a:ea typeface="+mn-ea"/>
                <a:cs typeface="+mn-cs"/>
              </a:defRPr>
            </a:lvl2pPr>
            <a:lvl3pPr marL="201211" indent="-67865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100" kern="1200">
                <a:solidFill>
                  <a:srgbClr val="8A8A8D"/>
                </a:solidFill>
                <a:latin typeface="+mn-lt"/>
                <a:ea typeface="+mn-ea"/>
                <a:cs typeface="+mn-cs"/>
              </a:defRPr>
            </a:lvl3pPr>
            <a:lvl4pPr marL="267884" indent="-66674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100" kern="1200">
                <a:solidFill>
                  <a:srgbClr val="8A8A8D"/>
                </a:solidFill>
                <a:latin typeface="+mn-lt"/>
                <a:ea typeface="+mn-ea"/>
                <a:cs typeface="+mn-cs"/>
              </a:defRPr>
            </a:lvl4pPr>
            <a:lvl5pPr marL="334558" indent="-66674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100" kern="1200">
                <a:solidFill>
                  <a:srgbClr val="8A8A8D"/>
                </a:solidFill>
                <a:latin typeface="+mn-lt"/>
                <a:ea typeface="+mn-ea"/>
                <a:cs typeface="+mn-cs"/>
              </a:defRPr>
            </a:lvl5pPr>
            <a:lvl6pPr marL="1885903" indent="-171446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795" indent="-171446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686" indent="-171446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577" indent="-171446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100" dirty="0"/>
              <a:t> </a:t>
            </a:r>
            <a:r>
              <a:rPr lang="ru-RU" sz="1100" dirty="0" smtClean="0"/>
              <a:t>  Стресс-тест</a:t>
            </a:r>
            <a:endParaRPr lang="ru-RU" sz="11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495299" y="711200"/>
            <a:ext cx="8283147" cy="304800"/>
          </a:xfrm>
          <a:prstGeom prst="rect">
            <a:avLst/>
          </a:prstGeom>
          <a:ln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/>
              <a:t>Рыночный риск и риск ликвидности</a:t>
            </a:r>
            <a:endParaRPr lang="ru-RU" sz="1200" dirty="0"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2535428" y="299976"/>
            <a:ext cx="8149796" cy="306319"/>
          </a:xfrm>
          <a:prstGeom prst="rect">
            <a:avLst/>
          </a:prstGeom>
        </p:spPr>
        <p:txBody>
          <a:bodyPr vert="horz" lIns="0" tIns="0" rIns="0" bIns="0" rtlCol="0" anchor="ctr">
            <a:normAutofit fontScale="97500"/>
          </a:bodyPr>
          <a:lstStyle>
            <a:lvl1pPr algn="l" defTabSz="685783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800" kern="1200">
                <a:solidFill>
                  <a:schemeClr val="accent6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400" dirty="0" smtClean="0"/>
              <a:t>Виды рисков</a:t>
            </a:r>
            <a:endParaRPr lang="ru-RU" sz="1400" dirty="0">
              <a:solidFill>
                <a:schemeClr val="tx1"/>
              </a:solidFill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222718"/>
              </p:ext>
            </p:extLst>
          </p:nvPr>
        </p:nvGraphicFramePr>
        <p:xfrm>
          <a:off x="576702" y="4128307"/>
          <a:ext cx="8160242" cy="558165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6035333"/>
                <a:gridCol w="708303"/>
                <a:gridCol w="708303"/>
                <a:gridCol w="708303"/>
              </a:tblGrid>
              <a:tr h="14035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</a:rPr>
                        <a:t>Рыночные показатели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2016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2017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2018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 dirty="0">
                          <a:effectLst/>
                        </a:rPr>
                        <a:t>Прогноз по изменению индекса ММВБ, </a:t>
                      </a:r>
                      <a:r>
                        <a:rPr lang="ru-RU" sz="1100" u="none" strike="noStrike" dirty="0" smtClean="0">
                          <a:effectLst/>
                        </a:rPr>
                        <a:t>%</a:t>
                      </a:r>
                      <a:r>
                        <a:rPr lang="en-US" sz="1100" u="none" strike="noStrike" dirty="0" err="1" smtClean="0">
                          <a:effectLst/>
                        </a:rPr>
                        <a:t>YoY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 dirty="0">
                          <a:effectLst/>
                        </a:rPr>
                        <a:t>Прогноз изменения % ставок, абсолютный </a:t>
                      </a:r>
                      <a:r>
                        <a:rPr lang="ru-RU" sz="1100" u="none" strike="noStrike" dirty="0" smtClean="0">
                          <a:effectLst/>
                        </a:rPr>
                        <a:t>рост/снижение,</a:t>
                      </a:r>
                      <a:r>
                        <a:rPr lang="en-US" sz="1100" u="none" strike="noStrike" baseline="0" dirty="0" smtClean="0">
                          <a:effectLst/>
                        </a:rPr>
                        <a:t> </a:t>
                      </a:r>
                      <a:r>
                        <a:rPr lang="en-US" sz="1100" u="none" strike="noStrike" baseline="0" dirty="0" err="1" smtClean="0">
                          <a:effectLst/>
                        </a:rPr>
                        <a:t>YoY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C4EB27-9ADE-42C2-9A98-47F5822B2EE7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1716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638560"/>
            <a:ext cx="8289797" cy="3692139"/>
          </a:xfrm>
        </p:spPr>
        <p:txBody>
          <a:bodyPr>
            <a:normAutofit/>
          </a:bodyPr>
          <a:lstStyle/>
          <a:p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/>
              <a:t/>
            </a:r>
            <a:br>
              <a:rPr lang="ru-RU" sz="1400" dirty="0"/>
            </a:b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/>
              <a:t/>
            </a:r>
            <a:br>
              <a:rPr lang="ru-RU" sz="1400" dirty="0"/>
            </a:b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/>
              <a:t/>
            </a:r>
            <a:br>
              <a:rPr lang="ru-RU" sz="1400" dirty="0"/>
            </a:br>
            <a:r>
              <a:rPr lang="ru-RU" sz="1400" dirty="0"/>
              <a:t/>
            </a:r>
            <a:br>
              <a:rPr lang="ru-RU" sz="1400" dirty="0"/>
            </a:br>
            <a:endParaRPr lang="ru-RU" sz="1400" dirty="0">
              <a:solidFill>
                <a:schemeClr val="tx1"/>
              </a:solidFill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495299" y="1016000"/>
            <a:ext cx="8283147" cy="4071155"/>
          </a:xfrm>
          <a:solidFill>
            <a:schemeClr val="bg1"/>
          </a:solidFill>
        </p:spPr>
        <p:txBody>
          <a:bodyPr>
            <a:normAutofit lnSpcReduction="10000"/>
          </a:bodyPr>
          <a:lstStyle/>
          <a:p>
            <a:pPr marL="0" indent="0" algn="just">
              <a:lnSpc>
                <a:spcPct val="80000"/>
              </a:lnSpc>
              <a:buNone/>
            </a:pPr>
            <a:endParaRPr lang="ru-RU" sz="1400" b="1" dirty="0"/>
          </a:p>
          <a:p>
            <a:pPr marL="0" indent="0" algn="just">
              <a:lnSpc>
                <a:spcPct val="80000"/>
              </a:lnSpc>
              <a:buNone/>
            </a:pPr>
            <a:r>
              <a:rPr lang="ru-RU" sz="1400" b="1" dirty="0"/>
              <a:t>    Рыночный риск (процентный, валютный, </a:t>
            </a:r>
            <a:r>
              <a:rPr lang="ru-RU" sz="1400" b="1" dirty="0" smtClean="0"/>
              <a:t>фондовый, </a:t>
            </a:r>
            <a:r>
              <a:rPr lang="ru-RU" sz="1400" b="1" dirty="0"/>
              <a:t>риск ликвидности)</a:t>
            </a:r>
          </a:p>
          <a:p>
            <a:pPr marL="0" indent="0" algn="just">
              <a:lnSpc>
                <a:spcPct val="110000"/>
              </a:lnSpc>
              <a:buNone/>
            </a:pPr>
            <a:r>
              <a:rPr lang="ru-RU" sz="1200" dirty="0" smtClean="0"/>
              <a:t>4. Соотношения активной и пассивной части баланса (активы покрывают обязательства);</a:t>
            </a:r>
          </a:p>
          <a:p>
            <a:pPr marL="0" indent="0" algn="just">
              <a:lnSpc>
                <a:spcPct val="110000"/>
              </a:lnSpc>
              <a:buNone/>
            </a:pPr>
            <a:r>
              <a:rPr lang="ru-RU" sz="1200" dirty="0" smtClean="0"/>
              <a:t>5. Расчет ликвидной части актива - ликвидная часть активов должна быть более 20-22% (прогноз оттока клиентов);</a:t>
            </a:r>
          </a:p>
          <a:p>
            <a:pPr marL="0" indent="0" algn="r">
              <a:lnSpc>
                <a:spcPct val="110000"/>
              </a:lnSpc>
              <a:buNone/>
            </a:pPr>
            <a:r>
              <a:rPr lang="ru-RU" sz="1200" dirty="0" smtClean="0"/>
              <a:t>Оценка доли ликвидных активов </a:t>
            </a:r>
            <a:r>
              <a:rPr lang="ru-RU" sz="1200" u="sng" dirty="0" smtClean="0"/>
              <a:t>на примере облигаций</a:t>
            </a:r>
          </a:p>
          <a:p>
            <a:pPr marL="0" indent="0" algn="just">
              <a:lnSpc>
                <a:spcPct val="110000"/>
              </a:lnSpc>
              <a:buNone/>
            </a:pPr>
            <a:endParaRPr lang="ru-RU" sz="1200" dirty="0"/>
          </a:p>
          <a:p>
            <a:pPr marL="0" indent="0" algn="just">
              <a:lnSpc>
                <a:spcPct val="110000"/>
              </a:lnSpc>
              <a:buNone/>
            </a:pPr>
            <a:endParaRPr lang="ru-RU" sz="1200" dirty="0" smtClean="0"/>
          </a:p>
          <a:p>
            <a:pPr marL="0" indent="0" algn="just">
              <a:lnSpc>
                <a:spcPct val="110000"/>
              </a:lnSpc>
              <a:buNone/>
            </a:pPr>
            <a:endParaRPr lang="ru-RU" sz="1200" dirty="0" smtClean="0"/>
          </a:p>
          <a:p>
            <a:pPr marL="0" indent="0" algn="just">
              <a:lnSpc>
                <a:spcPct val="110000"/>
              </a:lnSpc>
              <a:buNone/>
            </a:pPr>
            <a:endParaRPr lang="ru-RU" sz="1200" dirty="0" smtClean="0"/>
          </a:p>
          <a:p>
            <a:pPr marL="0" indent="0" algn="just">
              <a:lnSpc>
                <a:spcPct val="110000"/>
              </a:lnSpc>
              <a:buNone/>
            </a:pPr>
            <a:endParaRPr lang="ru-RU" sz="1200" dirty="0"/>
          </a:p>
          <a:p>
            <a:pPr marL="0" indent="0" algn="just">
              <a:lnSpc>
                <a:spcPct val="110000"/>
              </a:lnSpc>
              <a:buNone/>
            </a:pPr>
            <a:endParaRPr lang="ru-RU" sz="1200" dirty="0" smtClean="0"/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endParaRPr lang="ru-RU" sz="1200" dirty="0" smtClean="0"/>
          </a:p>
          <a:p>
            <a:pPr marL="0" indent="0" algn="just">
              <a:lnSpc>
                <a:spcPct val="120000"/>
              </a:lnSpc>
              <a:buNone/>
            </a:pPr>
            <a:r>
              <a:rPr lang="ru-RU" sz="1200" dirty="0"/>
              <a:t>6. Учет пятилетнего фиксинга в составе обязательств – прибыль по части лицевых счетов, у которых закончился пятилетний период, полученная от инвестирования, должна быть больше 0 для выполнения обязательств по </a:t>
            </a:r>
            <a:r>
              <a:rPr lang="ru-RU" sz="1200" dirty="0" err="1"/>
              <a:t>фиксингу</a:t>
            </a:r>
            <a:r>
              <a:rPr lang="ru-RU" sz="1200" dirty="0"/>
              <a:t>.</a:t>
            </a:r>
          </a:p>
          <a:p>
            <a:pPr marL="0" indent="0">
              <a:buNone/>
            </a:pPr>
            <a:endParaRPr lang="ru-RU" dirty="0" smtClean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6" name="Объект 2"/>
          <p:cNvSpPr txBox="1">
            <a:spLocks/>
          </p:cNvSpPr>
          <p:nvPr/>
        </p:nvSpPr>
        <p:spPr>
          <a:xfrm>
            <a:off x="628650" y="220533"/>
            <a:ext cx="1797049" cy="391298"/>
          </a:xfrm>
          <a:prstGeom prst="rect">
            <a:avLst/>
          </a:prstGeom>
          <a:solidFill>
            <a:schemeClr val="bg1"/>
          </a:solidFill>
        </p:spPr>
        <p:txBody>
          <a:bodyPr vert="horz" lIns="0" tIns="0" rIns="0" bIns="0" rtlCol="0" anchor="ctr">
            <a:normAutofit/>
          </a:bodyPr>
          <a:lstStyle>
            <a:lvl1pPr marL="0" indent="0" algn="l" defTabSz="685783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600" kern="1200" cap="all" baseline="0">
                <a:solidFill>
                  <a:srgbClr val="8A8A8D"/>
                </a:solidFill>
                <a:latin typeface="+mn-lt"/>
                <a:ea typeface="+mn-ea"/>
                <a:cs typeface="+mn-cs"/>
              </a:defRPr>
            </a:lvl1pPr>
            <a:lvl2pPr marL="133347" indent="-66674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100" kern="1200">
                <a:solidFill>
                  <a:srgbClr val="8A8A8D"/>
                </a:solidFill>
                <a:latin typeface="+mn-lt"/>
                <a:ea typeface="+mn-ea"/>
                <a:cs typeface="+mn-cs"/>
              </a:defRPr>
            </a:lvl2pPr>
            <a:lvl3pPr marL="201211" indent="-67865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100" kern="1200">
                <a:solidFill>
                  <a:srgbClr val="8A8A8D"/>
                </a:solidFill>
                <a:latin typeface="+mn-lt"/>
                <a:ea typeface="+mn-ea"/>
                <a:cs typeface="+mn-cs"/>
              </a:defRPr>
            </a:lvl3pPr>
            <a:lvl4pPr marL="267884" indent="-66674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100" kern="1200">
                <a:solidFill>
                  <a:srgbClr val="8A8A8D"/>
                </a:solidFill>
                <a:latin typeface="+mn-lt"/>
                <a:ea typeface="+mn-ea"/>
                <a:cs typeface="+mn-cs"/>
              </a:defRPr>
            </a:lvl4pPr>
            <a:lvl5pPr marL="334558" indent="-66674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100" kern="1200">
                <a:solidFill>
                  <a:srgbClr val="8A8A8D"/>
                </a:solidFill>
                <a:latin typeface="+mn-lt"/>
                <a:ea typeface="+mn-ea"/>
                <a:cs typeface="+mn-cs"/>
              </a:defRPr>
            </a:lvl5pPr>
            <a:lvl6pPr marL="1885903" indent="-171446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795" indent="-171446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686" indent="-171446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577" indent="-171446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100" dirty="0"/>
              <a:t> </a:t>
            </a:r>
            <a:r>
              <a:rPr lang="ru-RU" sz="1100" dirty="0" smtClean="0"/>
              <a:t>  Стресс-тест</a:t>
            </a:r>
            <a:endParaRPr lang="ru-RU" sz="11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495299" y="711200"/>
            <a:ext cx="8283147" cy="304800"/>
          </a:xfrm>
          <a:prstGeom prst="rect">
            <a:avLst/>
          </a:prstGeom>
          <a:ln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/>
              <a:t>Рыночный риск, риск ликвидности, продолжение</a:t>
            </a:r>
            <a:endParaRPr lang="ru-RU" sz="1200" dirty="0"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2535428" y="299976"/>
            <a:ext cx="8149796" cy="306319"/>
          </a:xfrm>
          <a:prstGeom prst="rect">
            <a:avLst/>
          </a:prstGeom>
        </p:spPr>
        <p:txBody>
          <a:bodyPr vert="horz" lIns="0" tIns="0" rIns="0" bIns="0" rtlCol="0" anchor="ctr">
            <a:normAutofit fontScale="97500"/>
          </a:bodyPr>
          <a:lstStyle>
            <a:lvl1pPr algn="l" defTabSz="685783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800" kern="1200">
                <a:solidFill>
                  <a:schemeClr val="accent6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400" dirty="0" smtClean="0"/>
              <a:t>Виды рисков</a:t>
            </a:r>
            <a:endParaRPr lang="ru-RU" sz="1400" dirty="0">
              <a:solidFill>
                <a:schemeClr val="tx1"/>
              </a:solidFill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63795578"/>
              </p:ext>
            </p:extLst>
          </p:nvPr>
        </p:nvGraphicFramePr>
        <p:xfrm>
          <a:off x="2427398" y="2339693"/>
          <a:ext cx="3430026" cy="1900867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1037735"/>
                <a:gridCol w="2392291"/>
              </a:tblGrid>
              <a:tr h="308257"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 dirty="0">
                          <a:effectLst/>
                        </a:rPr>
                        <a:t>Рейтинговая </a:t>
                      </a:r>
                      <a:r>
                        <a:rPr lang="ru-RU" sz="900" u="none" strike="noStrike" dirty="0" smtClean="0">
                          <a:effectLst/>
                        </a:rPr>
                        <a:t>группа облигаций</a:t>
                      </a:r>
                      <a:endParaRPr lang="ru-RU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85" marR="8385" marT="838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 dirty="0">
                          <a:effectLst/>
                        </a:rPr>
                        <a:t>Доля в </a:t>
                      </a:r>
                      <a:r>
                        <a:rPr lang="ru-RU" sz="900" u="none" strike="noStrike" dirty="0" err="1">
                          <a:effectLst/>
                        </a:rPr>
                        <a:t>субпортфеле</a:t>
                      </a:r>
                      <a:r>
                        <a:rPr lang="ru-RU" sz="900" u="none" strike="noStrike" dirty="0">
                          <a:effectLst/>
                        </a:rPr>
                        <a:t> обл., %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85" marR="8385" marT="8385" marB="0" anchor="ctr"/>
                </a:tc>
              </a:tr>
              <a:tr h="127521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 dirty="0">
                          <a:effectLst/>
                        </a:rPr>
                        <a:t>BBB+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85" marR="8385" marT="838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 dirty="0">
                          <a:effectLst/>
                        </a:rPr>
                        <a:t>1%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85" marR="8385" marT="838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127521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 dirty="0">
                          <a:effectLst/>
                        </a:rPr>
                        <a:t>BBB-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85" marR="8385" marT="838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 dirty="0">
                          <a:effectLst/>
                        </a:rPr>
                        <a:t>52%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85" marR="8385" marT="838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127521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 dirty="0">
                          <a:effectLst/>
                        </a:rPr>
                        <a:t>BB+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85" marR="8385" marT="838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 dirty="0">
                          <a:effectLst/>
                        </a:rPr>
                        <a:t>32%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85" marR="8385" marT="838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127521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 dirty="0">
                          <a:effectLst/>
                        </a:rPr>
                        <a:t>BB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85" marR="8385" marT="838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 dirty="0">
                          <a:effectLst/>
                        </a:rPr>
                        <a:t>12%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85" marR="8385" marT="8385" marB="0" anchor="ctr"/>
                </a:tc>
              </a:tr>
              <a:tr h="127521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 dirty="0">
                          <a:effectLst/>
                        </a:rPr>
                        <a:t>BB-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85" marR="8385" marT="838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 dirty="0">
                          <a:effectLst/>
                        </a:rPr>
                        <a:t>3%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85" marR="8385" marT="8385" marB="0" anchor="ctr"/>
                </a:tc>
              </a:tr>
              <a:tr h="127521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 dirty="0">
                          <a:effectLst/>
                        </a:rPr>
                        <a:t>B+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85" marR="8385" marT="838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 dirty="0">
                          <a:effectLst/>
                        </a:rPr>
                        <a:t>0%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85" marR="8385" marT="8385" marB="0" anchor="ctr"/>
                </a:tc>
              </a:tr>
              <a:tr h="127521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 dirty="0">
                          <a:effectLst/>
                        </a:rPr>
                        <a:t>B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85" marR="8385" marT="838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 dirty="0">
                          <a:effectLst/>
                        </a:rPr>
                        <a:t>0%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85" marR="8385" marT="8385" marB="0" anchor="ctr"/>
                </a:tc>
              </a:tr>
              <a:tr h="127521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 dirty="0">
                          <a:effectLst/>
                        </a:rPr>
                        <a:t>NR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85" marR="8385" marT="838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 dirty="0">
                          <a:effectLst/>
                        </a:rPr>
                        <a:t>0%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85" marR="8385" marT="8385" marB="0" anchor="ctr"/>
                </a:tc>
              </a:tr>
              <a:tr h="124842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1" u="none" strike="noStrike" dirty="0">
                          <a:effectLst/>
                        </a:rPr>
                        <a:t>Общий итог</a:t>
                      </a:r>
                      <a:endParaRPr lang="ru-RU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85" marR="8385" marT="838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1" u="none" strike="noStrike" dirty="0">
                          <a:effectLst/>
                        </a:rPr>
                        <a:t>100%</a:t>
                      </a:r>
                      <a:endParaRPr lang="ru-RU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85" marR="8385" marT="8385" marB="0" anchor="b"/>
                </a:tc>
              </a:tr>
              <a:tr h="127521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1" u="none" strike="noStrike" dirty="0">
                          <a:effectLst/>
                        </a:rPr>
                        <a:t>Доля ликвидных облигаций</a:t>
                      </a:r>
                      <a:endParaRPr lang="ru-RU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85" marR="8385" marT="838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u="none" strike="noStrike" dirty="0">
                          <a:effectLst/>
                        </a:rPr>
                        <a:t>85%</a:t>
                      </a:r>
                      <a:endParaRPr lang="ru-RU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85" marR="8385" marT="838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C4EB27-9ADE-42C2-9A98-47F5822B2EE7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0694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638560"/>
            <a:ext cx="8289797" cy="3692139"/>
          </a:xfrm>
        </p:spPr>
        <p:txBody>
          <a:bodyPr>
            <a:normAutofit/>
          </a:bodyPr>
          <a:lstStyle/>
          <a:p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/>
              <a:t/>
            </a:r>
            <a:br>
              <a:rPr lang="ru-RU" sz="1400" dirty="0"/>
            </a:b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/>
              <a:t/>
            </a:r>
            <a:br>
              <a:rPr lang="ru-RU" sz="1400" dirty="0"/>
            </a:b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/>
              <a:t/>
            </a:r>
            <a:br>
              <a:rPr lang="ru-RU" sz="1400" dirty="0"/>
            </a:br>
            <a:r>
              <a:rPr lang="ru-RU" sz="1400" dirty="0"/>
              <a:t/>
            </a:r>
            <a:br>
              <a:rPr lang="ru-RU" sz="1400" dirty="0"/>
            </a:br>
            <a:endParaRPr lang="ru-RU" sz="1400" dirty="0">
              <a:solidFill>
                <a:schemeClr val="tx1"/>
              </a:solidFill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495299" y="1016000"/>
            <a:ext cx="8283147" cy="4071155"/>
          </a:xfrm>
          <a:solidFill>
            <a:schemeClr val="bg1"/>
          </a:solidFill>
        </p:spPr>
        <p:txBody>
          <a:bodyPr>
            <a:normAutofit/>
          </a:bodyPr>
          <a:lstStyle/>
          <a:p>
            <a:pPr marL="0" indent="0" algn="just">
              <a:lnSpc>
                <a:spcPct val="100000"/>
              </a:lnSpc>
              <a:buNone/>
            </a:pPr>
            <a:r>
              <a:rPr lang="ru-RU" sz="1400" b="1" dirty="0" smtClean="0"/>
              <a:t>Вариант подхода при оценке кредитного риска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ru-RU" sz="1400" dirty="0" smtClean="0"/>
              <a:t>Дефолтными считаются активы</a:t>
            </a:r>
            <a:r>
              <a:rPr lang="en-US" sz="1400" dirty="0" smtClean="0"/>
              <a:t>/</a:t>
            </a:r>
            <a:r>
              <a:rPr lang="ru-RU" sz="1400" dirty="0" smtClean="0"/>
              <a:t>часть активов, оцененные по справедливой стоимости (МСФО) с </a:t>
            </a:r>
            <a:r>
              <a:rPr lang="en-US" sz="1400" dirty="0" smtClean="0"/>
              <a:t>G-spread </a:t>
            </a:r>
            <a:r>
              <a:rPr lang="ru-RU" sz="1400" dirty="0" smtClean="0"/>
              <a:t>выше определенного уровня (например, характерного для рейтинговой группы </a:t>
            </a:r>
            <a:r>
              <a:rPr lang="en-US" sz="1400" dirty="0" smtClean="0"/>
              <a:t>B+ </a:t>
            </a:r>
            <a:r>
              <a:rPr lang="ru-RU" sz="1400" dirty="0" smtClean="0"/>
              <a:t>или ниже).</a:t>
            </a:r>
          </a:p>
          <a:p>
            <a:pPr marL="342900" indent="-342900" algn="just">
              <a:lnSpc>
                <a:spcPct val="100000"/>
              </a:lnSpc>
              <a:buAutoNum type="arabicPeriod"/>
            </a:pPr>
            <a:r>
              <a:rPr lang="ru-RU" sz="1400" dirty="0" smtClean="0"/>
              <a:t>Активы оцениваются по справедливой стоимости (принцип МСФО)</a:t>
            </a:r>
            <a:r>
              <a:rPr lang="en-US" sz="1400" dirty="0" smtClean="0"/>
              <a:t>;</a:t>
            </a:r>
            <a:endParaRPr lang="ru-RU" sz="1400" dirty="0" smtClean="0"/>
          </a:p>
          <a:p>
            <a:pPr marL="342900" indent="-342900" algn="just">
              <a:lnSpc>
                <a:spcPct val="100000"/>
              </a:lnSpc>
              <a:buAutoNum type="arabicPeriod"/>
            </a:pPr>
            <a:r>
              <a:rPr lang="ru-RU" sz="1400" dirty="0" smtClean="0"/>
              <a:t>Для каждого актива оценивается справедливая доходность к погашению/оферте</a:t>
            </a:r>
            <a:r>
              <a:rPr lang="en-US" sz="1400" dirty="0" smtClean="0"/>
              <a:t>;</a:t>
            </a:r>
            <a:endParaRPr lang="ru-RU" sz="1400" dirty="0" smtClean="0"/>
          </a:p>
          <a:p>
            <a:pPr marL="342900" indent="-342900" algn="just">
              <a:lnSpc>
                <a:spcPct val="100000"/>
              </a:lnSpc>
              <a:buAutoNum type="arabicPeriod"/>
            </a:pPr>
            <a:r>
              <a:rPr lang="ru-RU" sz="1400" dirty="0" smtClean="0"/>
              <a:t>Оценивается уровень </a:t>
            </a:r>
            <a:r>
              <a:rPr lang="en-US" sz="1400" dirty="0" smtClean="0"/>
              <a:t>G-spread;</a:t>
            </a:r>
          </a:p>
          <a:p>
            <a:pPr marL="342900" indent="-342900" algn="just">
              <a:lnSpc>
                <a:spcPct val="100000"/>
              </a:lnSpc>
              <a:buAutoNum type="arabicPeriod"/>
            </a:pPr>
            <a:r>
              <a:rPr lang="ru-RU" sz="1400" dirty="0" smtClean="0"/>
              <a:t>Если </a:t>
            </a:r>
            <a:r>
              <a:rPr lang="en-US" sz="1400" dirty="0" smtClean="0"/>
              <a:t>G-spread </a:t>
            </a:r>
            <a:r>
              <a:rPr lang="ru-RU" sz="1400" dirty="0" smtClean="0"/>
              <a:t>актива больше уровня</a:t>
            </a:r>
            <a:r>
              <a:rPr lang="en-US" sz="1400" dirty="0" smtClean="0"/>
              <a:t> g-spread </a:t>
            </a:r>
            <a:r>
              <a:rPr lang="ru-RU" sz="1400" dirty="0" smtClean="0"/>
              <a:t>кривой доходности, построенной по активам рейтинговой группы </a:t>
            </a:r>
            <a:r>
              <a:rPr lang="en-US" sz="1400" dirty="0" smtClean="0"/>
              <a:t>B+ </a:t>
            </a:r>
            <a:r>
              <a:rPr lang="ru-RU" sz="1400" dirty="0" smtClean="0"/>
              <a:t>или ниже, то данный актив считается дефолтом</a:t>
            </a:r>
            <a:r>
              <a:rPr lang="en-US" sz="1400" dirty="0" smtClean="0"/>
              <a:t>;</a:t>
            </a:r>
            <a:endParaRPr lang="en-US" sz="1400" dirty="0"/>
          </a:p>
          <a:p>
            <a:pPr marL="0" indent="0" algn="just">
              <a:lnSpc>
                <a:spcPct val="100000"/>
              </a:lnSpc>
              <a:buNone/>
            </a:pPr>
            <a:endParaRPr lang="en-US" sz="1200" dirty="0" smtClean="0"/>
          </a:p>
          <a:p>
            <a:pPr marL="0" indent="0" algn="just">
              <a:lnSpc>
                <a:spcPct val="110000"/>
              </a:lnSpc>
              <a:buNone/>
            </a:pPr>
            <a:endParaRPr lang="ru-RU" sz="1200" dirty="0"/>
          </a:p>
          <a:p>
            <a:pPr marL="0" indent="0" algn="just">
              <a:lnSpc>
                <a:spcPct val="110000"/>
              </a:lnSpc>
              <a:buNone/>
            </a:pPr>
            <a:endParaRPr lang="ru-RU" sz="1200" dirty="0"/>
          </a:p>
          <a:p>
            <a:pPr marL="0" indent="0">
              <a:buNone/>
            </a:pPr>
            <a:endParaRPr lang="ru-RU" dirty="0" smtClean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6" name="Объект 2"/>
          <p:cNvSpPr txBox="1">
            <a:spLocks/>
          </p:cNvSpPr>
          <p:nvPr/>
        </p:nvSpPr>
        <p:spPr>
          <a:xfrm>
            <a:off x="628650" y="220533"/>
            <a:ext cx="1797049" cy="391298"/>
          </a:xfrm>
          <a:prstGeom prst="rect">
            <a:avLst/>
          </a:prstGeom>
          <a:solidFill>
            <a:schemeClr val="bg1"/>
          </a:solidFill>
        </p:spPr>
        <p:txBody>
          <a:bodyPr vert="horz" lIns="0" tIns="0" rIns="0" bIns="0" rtlCol="0" anchor="ctr">
            <a:normAutofit/>
          </a:bodyPr>
          <a:lstStyle>
            <a:lvl1pPr marL="0" indent="0" algn="l" defTabSz="685783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600" kern="1200" cap="all" baseline="0">
                <a:solidFill>
                  <a:srgbClr val="8A8A8D"/>
                </a:solidFill>
                <a:latin typeface="+mn-lt"/>
                <a:ea typeface="+mn-ea"/>
                <a:cs typeface="+mn-cs"/>
              </a:defRPr>
            </a:lvl1pPr>
            <a:lvl2pPr marL="133347" indent="-66674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100" kern="1200">
                <a:solidFill>
                  <a:srgbClr val="8A8A8D"/>
                </a:solidFill>
                <a:latin typeface="+mn-lt"/>
                <a:ea typeface="+mn-ea"/>
                <a:cs typeface="+mn-cs"/>
              </a:defRPr>
            </a:lvl2pPr>
            <a:lvl3pPr marL="201211" indent="-67865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100" kern="1200">
                <a:solidFill>
                  <a:srgbClr val="8A8A8D"/>
                </a:solidFill>
                <a:latin typeface="+mn-lt"/>
                <a:ea typeface="+mn-ea"/>
                <a:cs typeface="+mn-cs"/>
              </a:defRPr>
            </a:lvl3pPr>
            <a:lvl4pPr marL="267884" indent="-66674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100" kern="1200">
                <a:solidFill>
                  <a:srgbClr val="8A8A8D"/>
                </a:solidFill>
                <a:latin typeface="+mn-lt"/>
                <a:ea typeface="+mn-ea"/>
                <a:cs typeface="+mn-cs"/>
              </a:defRPr>
            </a:lvl4pPr>
            <a:lvl5pPr marL="334558" indent="-66674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100" kern="1200">
                <a:solidFill>
                  <a:srgbClr val="8A8A8D"/>
                </a:solidFill>
                <a:latin typeface="+mn-lt"/>
                <a:ea typeface="+mn-ea"/>
                <a:cs typeface="+mn-cs"/>
              </a:defRPr>
            </a:lvl5pPr>
            <a:lvl6pPr marL="1885903" indent="-171446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795" indent="-171446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686" indent="-171446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577" indent="-171446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100" dirty="0"/>
              <a:t> </a:t>
            </a:r>
            <a:r>
              <a:rPr lang="ru-RU" sz="1100" dirty="0" smtClean="0"/>
              <a:t>  Стресс-тест</a:t>
            </a:r>
            <a:endParaRPr lang="ru-RU" sz="11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495299" y="711200"/>
            <a:ext cx="8283147" cy="304800"/>
          </a:xfrm>
          <a:prstGeom prst="rect">
            <a:avLst/>
          </a:prstGeom>
          <a:ln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/>
              <a:t>Кредитный риск, продолжение</a:t>
            </a:r>
            <a:endParaRPr lang="ru-RU" sz="1200" dirty="0"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2535428" y="299976"/>
            <a:ext cx="8149796" cy="306319"/>
          </a:xfrm>
          <a:prstGeom prst="rect">
            <a:avLst/>
          </a:prstGeom>
        </p:spPr>
        <p:txBody>
          <a:bodyPr vert="horz" lIns="0" tIns="0" rIns="0" bIns="0" rtlCol="0" anchor="ctr">
            <a:normAutofit fontScale="97500"/>
          </a:bodyPr>
          <a:lstStyle>
            <a:lvl1pPr algn="l" defTabSz="685783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800" kern="1200">
                <a:solidFill>
                  <a:schemeClr val="accent6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400" dirty="0" smtClean="0"/>
              <a:t>Виды рисков</a:t>
            </a:r>
            <a:endParaRPr lang="ru-RU" sz="1400" dirty="0">
              <a:solidFill>
                <a:schemeClr val="tx1"/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C4EB27-9ADE-42C2-9A98-47F5822B2EE7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00009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638560"/>
            <a:ext cx="8289797" cy="3692139"/>
          </a:xfrm>
        </p:spPr>
        <p:txBody>
          <a:bodyPr>
            <a:normAutofit/>
          </a:bodyPr>
          <a:lstStyle/>
          <a:p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/>
            </a:r>
            <a:br>
              <a:rPr lang="ru-RU" sz="1400" dirty="0" smtClean="0"/>
            </a:br>
            <a:endParaRPr lang="ru-RU" sz="1400" dirty="0">
              <a:solidFill>
                <a:schemeClr val="tx1"/>
              </a:solidFill>
            </a:endParaRPr>
          </a:p>
        </p:txBody>
      </p:sp>
      <p:sp>
        <p:nvSpPr>
          <p:cNvPr id="6" name="Объект 2"/>
          <p:cNvSpPr txBox="1">
            <a:spLocks/>
          </p:cNvSpPr>
          <p:nvPr/>
        </p:nvSpPr>
        <p:spPr>
          <a:xfrm>
            <a:off x="628650" y="220533"/>
            <a:ext cx="1797049" cy="391298"/>
          </a:xfrm>
          <a:prstGeom prst="rect">
            <a:avLst/>
          </a:prstGeom>
          <a:solidFill>
            <a:schemeClr val="bg1"/>
          </a:solidFill>
        </p:spPr>
        <p:txBody>
          <a:bodyPr vert="horz" lIns="0" tIns="0" rIns="0" bIns="0" rtlCol="0" anchor="ctr">
            <a:normAutofit/>
          </a:bodyPr>
          <a:lstStyle>
            <a:lvl1pPr marL="0" indent="0" algn="l" defTabSz="685783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600" kern="1200" cap="all" baseline="0">
                <a:solidFill>
                  <a:srgbClr val="8A8A8D"/>
                </a:solidFill>
                <a:latin typeface="+mn-lt"/>
                <a:ea typeface="+mn-ea"/>
                <a:cs typeface="+mn-cs"/>
              </a:defRPr>
            </a:lvl1pPr>
            <a:lvl2pPr marL="133347" indent="-66674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100" kern="1200">
                <a:solidFill>
                  <a:srgbClr val="8A8A8D"/>
                </a:solidFill>
                <a:latin typeface="+mn-lt"/>
                <a:ea typeface="+mn-ea"/>
                <a:cs typeface="+mn-cs"/>
              </a:defRPr>
            </a:lvl2pPr>
            <a:lvl3pPr marL="201211" indent="-67865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100" kern="1200">
                <a:solidFill>
                  <a:srgbClr val="8A8A8D"/>
                </a:solidFill>
                <a:latin typeface="+mn-lt"/>
                <a:ea typeface="+mn-ea"/>
                <a:cs typeface="+mn-cs"/>
              </a:defRPr>
            </a:lvl3pPr>
            <a:lvl4pPr marL="267884" indent="-66674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100" kern="1200">
                <a:solidFill>
                  <a:srgbClr val="8A8A8D"/>
                </a:solidFill>
                <a:latin typeface="+mn-lt"/>
                <a:ea typeface="+mn-ea"/>
                <a:cs typeface="+mn-cs"/>
              </a:defRPr>
            </a:lvl4pPr>
            <a:lvl5pPr marL="334558" indent="-66674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100" kern="1200">
                <a:solidFill>
                  <a:srgbClr val="8A8A8D"/>
                </a:solidFill>
                <a:latin typeface="+mn-lt"/>
                <a:ea typeface="+mn-ea"/>
                <a:cs typeface="+mn-cs"/>
              </a:defRPr>
            </a:lvl5pPr>
            <a:lvl6pPr marL="1885903" indent="-171446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795" indent="-171446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686" indent="-171446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577" indent="-171446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100" dirty="0"/>
              <a:t> </a:t>
            </a:r>
            <a:r>
              <a:rPr lang="ru-RU" sz="1100" dirty="0" smtClean="0"/>
              <a:t>  Стресс-тест</a:t>
            </a:r>
            <a:endParaRPr lang="ru-RU" sz="11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495299" y="711200"/>
            <a:ext cx="8283147" cy="304800"/>
          </a:xfrm>
          <a:prstGeom prst="rect">
            <a:avLst/>
          </a:prstGeom>
          <a:ln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/>
              <a:t>Макроэкономические показатели</a:t>
            </a: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2535428" y="299976"/>
            <a:ext cx="8149796" cy="306319"/>
          </a:xfrm>
          <a:prstGeom prst="rect">
            <a:avLst/>
          </a:prstGeom>
        </p:spPr>
        <p:txBody>
          <a:bodyPr vert="horz" lIns="0" tIns="0" rIns="0" bIns="0" rtlCol="0" anchor="ctr">
            <a:normAutofit fontScale="97500"/>
          </a:bodyPr>
          <a:lstStyle>
            <a:lvl1pPr algn="l" defTabSz="685783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800" kern="1200">
                <a:solidFill>
                  <a:schemeClr val="accent6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400" dirty="0"/>
              <a:t>Макроэкономические показатели стресс-теста</a:t>
            </a:r>
            <a:endParaRPr lang="ru-RU" sz="1400" dirty="0">
              <a:solidFill>
                <a:schemeClr val="tx1"/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C4EB27-9ADE-42C2-9A98-47F5822B2EE7}" type="slidenum">
              <a:rPr lang="ru-RU" smtClean="0"/>
              <a:t>9</a:t>
            </a:fld>
            <a:endParaRPr lang="ru-RU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3489471"/>
              </p:ext>
            </p:extLst>
          </p:nvPr>
        </p:nvGraphicFramePr>
        <p:xfrm>
          <a:off x="1383290" y="1241946"/>
          <a:ext cx="7044203" cy="3727450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5021609"/>
                <a:gridCol w="2022594"/>
              </a:tblGrid>
              <a:tr h="15571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u="none" strike="noStrike" dirty="0">
                          <a:effectLst/>
                        </a:rPr>
                        <a:t> </a:t>
                      </a:r>
                      <a:endParaRPr lang="ru-RU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2478" marR="2478" marT="24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 smtClean="0">
                          <a:effectLst/>
                        </a:rPr>
                        <a:t>201</a:t>
                      </a:r>
                      <a:r>
                        <a:rPr lang="en-US" sz="1200" u="none" strike="noStrike" smtClean="0">
                          <a:effectLst/>
                        </a:rPr>
                        <a:t>5</a:t>
                      </a:r>
                      <a:r>
                        <a:rPr lang="ru-RU" sz="1200" u="none" strike="noStrike" smtClean="0">
                          <a:effectLst/>
                        </a:rPr>
                        <a:t> </a:t>
                      </a:r>
                      <a:r>
                        <a:rPr lang="ru-RU" sz="1200" u="none" strike="noStrike" dirty="0">
                          <a:effectLst/>
                        </a:rPr>
                        <a:t>(факт)</a:t>
                      </a:r>
                      <a:endParaRPr lang="ru-RU" sz="1200" b="1" i="0" u="none" strike="noStrike" dirty="0">
                        <a:solidFill>
                          <a:srgbClr val="211D1E"/>
                        </a:solidFill>
                        <a:effectLst/>
                        <a:latin typeface="Calibri"/>
                      </a:endParaRPr>
                    </a:p>
                  </a:txBody>
                  <a:tcPr marL="2478" marR="2478" marT="2478" marB="0" anchor="ctr"/>
                </a:tc>
              </a:tr>
              <a:tr h="9414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u="none" strike="noStrike">
                          <a:effectLst/>
                        </a:rPr>
                        <a:t> </a:t>
                      </a:r>
                      <a:endParaRPr lang="ru-RU" sz="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2478" marR="2478" marT="24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u="none" strike="noStrike" dirty="0">
                          <a:effectLst/>
                        </a:rPr>
                        <a:t> </a:t>
                      </a:r>
                      <a:endParaRPr lang="ru-RU" sz="600" b="1" i="0" u="none" strike="noStrike" dirty="0">
                        <a:solidFill>
                          <a:srgbClr val="211D1E"/>
                        </a:solidFill>
                        <a:effectLst/>
                        <a:latin typeface="Calibri"/>
                      </a:endParaRPr>
                    </a:p>
                  </a:txBody>
                  <a:tcPr marL="2478" marR="2478" marT="2478" marB="0" anchor="ctr"/>
                </a:tc>
              </a:tr>
              <a:tr h="282441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 dirty="0">
                          <a:effectLst/>
                        </a:rPr>
                        <a:t>Цена на нефть марки «Юралс», средняя за год, долларов США за баррель </a:t>
                      </a:r>
                      <a:endParaRPr lang="ru-RU" sz="1200" b="1" i="0" u="none" strike="noStrike" dirty="0">
                        <a:solidFill>
                          <a:srgbClr val="211D1E"/>
                        </a:solidFill>
                        <a:effectLst/>
                        <a:latin typeface="Calibri"/>
                      </a:endParaRPr>
                    </a:p>
                  </a:txBody>
                  <a:tcPr marL="2478" marR="2478" marT="24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</a:rPr>
                        <a:t>52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2478" marR="2478" marT="2478" marB="0" anchor="ctr"/>
                </a:tc>
              </a:tr>
              <a:tr h="188294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 dirty="0">
                          <a:effectLst/>
                        </a:rPr>
                        <a:t>Инфляция, % декабрь к декабрю предыдущего года</a:t>
                      </a:r>
                      <a:endParaRPr lang="ru-RU" sz="1200" b="1" i="0" u="none" strike="noStrike" dirty="0">
                        <a:solidFill>
                          <a:srgbClr val="211D1E"/>
                        </a:solidFill>
                        <a:effectLst/>
                        <a:latin typeface="Calibri"/>
                      </a:endParaRPr>
                    </a:p>
                  </a:txBody>
                  <a:tcPr marL="2478" marR="2478" marT="24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</a:rPr>
                        <a:t>12,9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2478" marR="2478" marT="2478" marB="0" anchor="ctr"/>
                </a:tc>
              </a:tr>
              <a:tr h="193249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 dirty="0">
                          <a:effectLst/>
                        </a:rPr>
                        <a:t>Валовой внутренний продукт, % к предыдущему году</a:t>
                      </a:r>
                      <a:endParaRPr lang="ru-RU" sz="1200" b="1" i="0" u="none" strike="noStrike" dirty="0">
                        <a:solidFill>
                          <a:srgbClr val="211D1E"/>
                        </a:solidFill>
                        <a:effectLst/>
                        <a:latin typeface="Calibri"/>
                      </a:endParaRPr>
                    </a:p>
                  </a:txBody>
                  <a:tcPr marL="2478" marR="2478" marT="24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</a:rPr>
                        <a:t>-3,7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2478" marR="2478" marT="2478" marB="0" anchor="ctr"/>
                </a:tc>
              </a:tr>
              <a:tr h="230412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 dirty="0">
                          <a:effectLst/>
                        </a:rPr>
                        <a:t>Расходы на конечное потребление, % к предыдущему году</a:t>
                      </a:r>
                      <a:endParaRPr lang="ru-RU" sz="1200" b="1" i="0" u="none" strike="noStrike" dirty="0">
                        <a:solidFill>
                          <a:srgbClr val="221E1F"/>
                        </a:solidFill>
                        <a:effectLst/>
                        <a:latin typeface="Calibri"/>
                      </a:endParaRPr>
                    </a:p>
                  </a:txBody>
                  <a:tcPr marL="2478" marR="2478" marT="24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</a:rPr>
                        <a:t>-7,5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2478" marR="2478" marT="2478" marB="0" anchor="ctr"/>
                </a:tc>
              </a:tr>
              <a:tr h="255188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 dirty="0">
                          <a:effectLst/>
                        </a:rPr>
                        <a:t>–домашних хозяйств, % к предыдущему году</a:t>
                      </a:r>
                      <a:endParaRPr lang="ru-RU" sz="1200" b="1" i="0" u="none" strike="noStrike" dirty="0">
                        <a:solidFill>
                          <a:srgbClr val="221E1F"/>
                        </a:solidFill>
                        <a:effectLst/>
                        <a:latin typeface="Calibri"/>
                      </a:endParaRPr>
                    </a:p>
                  </a:txBody>
                  <a:tcPr marL="2478" marR="2478" marT="24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</a:rPr>
                        <a:t>-9,6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2478" marR="2478" marT="2478" marB="0" anchor="ctr"/>
                </a:tc>
              </a:tr>
              <a:tr h="220502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 dirty="0">
                          <a:effectLst/>
                        </a:rPr>
                        <a:t>Валовое накопление,% к предыдущему году</a:t>
                      </a:r>
                      <a:endParaRPr lang="ru-RU" sz="1200" b="1" i="0" u="none" strike="noStrike" dirty="0">
                        <a:solidFill>
                          <a:srgbClr val="221E1F"/>
                        </a:solidFill>
                        <a:effectLst/>
                        <a:latin typeface="Calibri"/>
                      </a:endParaRPr>
                    </a:p>
                  </a:txBody>
                  <a:tcPr marL="2478" marR="2478" marT="24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</a:rPr>
                        <a:t>-18,7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2478" marR="2478" marT="2478" marB="0" anchor="ctr"/>
                </a:tc>
              </a:tr>
              <a:tr h="255188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 dirty="0">
                          <a:effectLst/>
                        </a:rPr>
                        <a:t>–валовое накопление основного капитала, % к предыдущему году</a:t>
                      </a:r>
                      <a:endParaRPr lang="ru-RU" sz="1200" b="1" i="0" u="none" strike="noStrike" dirty="0">
                        <a:solidFill>
                          <a:srgbClr val="221E1F"/>
                        </a:solidFill>
                        <a:effectLst/>
                        <a:latin typeface="Calibri"/>
                      </a:endParaRPr>
                    </a:p>
                  </a:txBody>
                  <a:tcPr marL="2478" marR="2478" marT="24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</a:rPr>
                        <a:t>-7,6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2478" marR="2478" marT="2478" marB="0" anchor="ctr"/>
                </a:tc>
              </a:tr>
              <a:tr h="218024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 dirty="0">
                          <a:effectLst/>
                        </a:rPr>
                        <a:t>Чистый экспорт,% к предыдущему году</a:t>
                      </a:r>
                      <a:endParaRPr lang="ru-RU" sz="1200" b="1" i="0" u="none" strike="noStrike" dirty="0">
                        <a:solidFill>
                          <a:srgbClr val="221E1F"/>
                        </a:solidFill>
                        <a:effectLst/>
                        <a:latin typeface="Calibri"/>
                      </a:endParaRPr>
                    </a:p>
                  </a:txBody>
                  <a:tcPr marL="2478" marR="2478" marT="24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</a:rPr>
                        <a:t>96,0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2478" marR="2478" marT="2478" marB="0" anchor="ctr"/>
                </a:tc>
              </a:tr>
              <a:tr h="151131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 dirty="0">
                          <a:effectLst/>
                        </a:rPr>
                        <a:t> -экспорт,% к предыдущему году</a:t>
                      </a:r>
                      <a:endParaRPr lang="ru-RU" sz="1200" b="1" i="0" u="none" strike="noStrike" dirty="0">
                        <a:solidFill>
                          <a:srgbClr val="221E1F"/>
                        </a:solidFill>
                        <a:effectLst/>
                        <a:latin typeface="Calibri"/>
                      </a:endParaRPr>
                    </a:p>
                  </a:txBody>
                  <a:tcPr marL="2478" marR="2478" marT="24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</a:rPr>
                        <a:t>3,6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2478" marR="2478" marT="2478" marB="0" anchor="ctr"/>
                </a:tc>
              </a:tr>
              <a:tr h="200186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 dirty="0">
                          <a:effectLst/>
                        </a:rPr>
                        <a:t> -импорт, % к предыдущему году</a:t>
                      </a:r>
                      <a:endParaRPr lang="ru-RU" sz="1200" b="1" i="0" u="none" strike="noStrike" dirty="0">
                        <a:solidFill>
                          <a:srgbClr val="221E1F"/>
                        </a:solidFill>
                        <a:effectLst/>
                        <a:latin typeface="Calibri"/>
                      </a:endParaRPr>
                    </a:p>
                  </a:txBody>
                  <a:tcPr marL="2478" marR="2478" marT="24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</a:rPr>
                        <a:t>-25,7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2478" marR="2478" marT="2478" marB="0" anchor="ctr"/>
                </a:tc>
              </a:tr>
              <a:tr h="200186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 dirty="0">
                          <a:effectLst/>
                        </a:rPr>
                        <a:t>ВВП в текущих ценах, млрд рублей</a:t>
                      </a:r>
                      <a:endParaRPr lang="ru-RU" sz="1200" b="1" i="0" u="none" strike="noStrike" dirty="0">
                        <a:solidFill>
                          <a:srgbClr val="221E1F"/>
                        </a:solidFill>
                        <a:effectLst/>
                        <a:latin typeface="Calibri"/>
                      </a:endParaRPr>
                    </a:p>
                  </a:txBody>
                  <a:tcPr marL="2478" marR="2478" marT="24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</a:rPr>
                        <a:t>80 804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2478" marR="2478" marT="2478" marB="0" anchor="ctr"/>
                </a:tc>
              </a:tr>
              <a:tr h="188294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 dirty="0">
                          <a:effectLst/>
                        </a:rPr>
                        <a:t>Курс рубля к доллару США, в среднем за период</a:t>
                      </a:r>
                      <a:endParaRPr lang="ru-RU" sz="1200" b="1" i="0" u="none" strike="noStrike" dirty="0">
                        <a:solidFill>
                          <a:srgbClr val="221E1F"/>
                        </a:solidFill>
                        <a:effectLst/>
                        <a:latin typeface="Calibri"/>
                      </a:endParaRPr>
                    </a:p>
                  </a:txBody>
                  <a:tcPr marL="2478" marR="2478" marT="24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</a:rPr>
                        <a:t>61,4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2478" marR="2478" marT="2478" marB="0" anchor="ctr"/>
                </a:tc>
              </a:tr>
              <a:tr h="188294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 dirty="0">
                          <a:effectLst/>
                        </a:rPr>
                        <a:t>Денежная масса в национальном определении, % прирост за год 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2478" marR="2478" marT="24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</a:rPr>
                        <a:t>11,4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2478" marR="2478" marT="2478" marB="0" anchor="ctr"/>
                </a:tc>
              </a:tr>
              <a:tr h="188294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 dirty="0">
                          <a:effectLst/>
                        </a:rPr>
                        <a:t>Денежная база в узком определении, % прирост за год 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2478" marR="2478" marT="24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</a:rPr>
                        <a:t>-4,3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2478" marR="2478" marT="2478" marB="0" anchor="ctr"/>
                </a:tc>
              </a:tr>
              <a:tr h="282441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 dirty="0">
                          <a:effectLst/>
                        </a:rPr>
                        <a:t>Кредит нефинансовым организациям и населению в рублях и иностранной валюте, % прирост за год 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2478" marR="2478" marT="24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</a:rPr>
                        <a:t>7,1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2478" marR="2478" marT="2478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04044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BRF Terracotta">
  <a:themeElements>
    <a:clrScheme name="CBRF new">
      <a:dk1>
        <a:srgbClr val="8A8A8D"/>
      </a:dk1>
      <a:lt1>
        <a:sysClr val="window" lastClr="FFFFFF"/>
      </a:lt1>
      <a:dk2>
        <a:srgbClr val="B9B8BA"/>
      </a:dk2>
      <a:lt2>
        <a:srgbClr val="E7E6E6"/>
      </a:lt2>
      <a:accent1>
        <a:srgbClr val="77777A"/>
      </a:accent1>
      <a:accent2>
        <a:srgbClr val="3E96DB"/>
      </a:accent2>
      <a:accent3>
        <a:srgbClr val="A89B9D"/>
      </a:accent3>
      <a:accent4>
        <a:srgbClr val="8586C6"/>
      </a:accent4>
      <a:accent5>
        <a:srgbClr val="B46E28"/>
      </a:accent5>
      <a:accent6>
        <a:srgbClr val="AB5253"/>
      </a:accent6>
      <a:hlink>
        <a:srgbClr val="77777A"/>
      </a:hlink>
      <a:folHlink>
        <a:srgbClr val="77777A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tx1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txDef>
      <a:spPr>
        <a:noFill/>
      </a:spPr>
      <a:bodyPr wrap="none" lIns="0" tIns="0" rIns="0" bIns="0" rtlCol="0" anchor="t" anchorCtr="0">
        <a:noAutofit/>
      </a:bodyPr>
      <a:lstStyle>
        <a:defPPr algn="l">
          <a:lnSpc>
            <a:spcPct val="90000"/>
          </a:lnSpc>
          <a:defRPr sz="2000" dirty="0" smtClean="0">
            <a:solidFill>
              <a:schemeClr val="tx2"/>
            </a:solidFill>
          </a:defRPr>
        </a:defPPr>
      </a:lstStyle>
    </a:txDef>
  </a:objectDefaults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Документ" ma:contentTypeID="0x01010068958406292FA84CBB73275E1FBEB0D5" ma:contentTypeVersion="0" ma:contentTypeDescription="Создание документа." ma:contentTypeScope="" ma:versionID="c5b3cb7eae0c0de49a4af82529103995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89d58f4857a619b7c345529988bca397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Тип контента"/>
        <xsd:element ref="dc:title" minOccurs="0" maxOccurs="1" ma:index="4" ma:displayName="Название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3CB6F6FD-F14D-4D29-8EFA-DA1125EA8DA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622F2E2-9D26-4E89-BF20-7932D98C128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B178ABD8-5295-4616-B6BE-5B81D71A7D7B}">
  <ds:schemaRefs>
    <ds:schemaRef ds:uri="http://purl.org/dc/dcmitype/"/>
    <ds:schemaRef ds:uri="http://schemas.microsoft.com/office/2006/metadata/properties"/>
    <ds:schemaRef ds:uri="http://www.w3.org/XML/1998/namespace"/>
    <ds:schemaRef ds:uri="http://schemas.microsoft.com/office/2006/documentManagement/types"/>
    <ds:schemaRef ds:uri="http://schemas.openxmlformats.org/package/2006/metadata/core-properties"/>
    <ds:schemaRef ds:uri="http://purl.org/dc/terms/"/>
    <ds:schemaRef ds:uri="http://schemas.microsoft.com/office/infopath/2007/PartnerControls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3527</TotalTime>
  <Words>1496</Words>
  <Application>Microsoft Office PowerPoint</Application>
  <PresentationFormat>Экран (16:9)</PresentationFormat>
  <Paragraphs>458</Paragraphs>
  <Slides>10</Slides>
  <Notes>8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CBRF Terracotta</vt:lpstr>
      <vt:lpstr>Презентация PowerPoint</vt:lpstr>
      <vt:lpstr>Описание модели</vt:lpstr>
      <vt:lpstr>Описание модели</vt:lpstr>
      <vt:lpstr>Описание модели</vt:lpstr>
      <vt:lpstr>         </vt:lpstr>
      <vt:lpstr>         </vt:lpstr>
      <vt:lpstr>         </vt:lpstr>
      <vt:lpstr>         </vt:lpstr>
      <vt:lpstr>         </vt:lpstr>
      <vt:lpstr>Спасибо за внимание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March</dc:creator>
  <cp:lastModifiedBy>Шмаков Никита Игоревич</cp:lastModifiedBy>
  <cp:revision>159</cp:revision>
  <cp:lastPrinted>2016-05-30T14:27:41Z</cp:lastPrinted>
  <dcterms:created xsi:type="dcterms:W3CDTF">2015-05-29T06:16:23Z</dcterms:created>
  <dcterms:modified xsi:type="dcterms:W3CDTF">2016-07-20T12:24:14Z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0x01010068958406292FA84CBB73275E1FBEB0D5</vt:lpwstr>
  </property>
</Properties>
</file>