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99" r:id="rId2"/>
    <p:sldMasterId id="2147483648" r:id="rId3"/>
    <p:sldMasterId id="2147483695" r:id="rId4"/>
  </p:sldMasterIdLst>
  <p:notesMasterIdLst>
    <p:notesMasterId r:id="rId12"/>
  </p:notesMasterIdLst>
  <p:sldIdLst>
    <p:sldId id="280" r:id="rId5"/>
    <p:sldId id="259" r:id="rId6"/>
    <p:sldId id="281" r:id="rId7"/>
    <p:sldId id="260" r:id="rId8"/>
    <p:sldId id="261" r:id="rId9"/>
    <p:sldId id="282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A0"/>
    <a:srgbClr val="C2C9D0"/>
    <a:srgbClr val="B6BEC6"/>
    <a:srgbClr val="002846"/>
    <a:srgbClr val="A0AAB4"/>
    <a:srgbClr val="D2DAEE"/>
    <a:srgbClr val="A4B4DC"/>
    <a:srgbClr val="8FA3D5"/>
    <a:srgbClr val="C5CFE9"/>
    <a:srgbClr val="98A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12C8C85-51F0-491E-9774-3900AFEF0FD7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2" autoAdjust="0"/>
    <p:restoredTop sz="94717" autoAdjust="0"/>
  </p:normalViewPr>
  <p:slideViewPr>
    <p:cSldViewPr>
      <p:cViewPr varScale="1">
        <p:scale>
          <a:sx n="129" d="100"/>
          <a:sy n="129" d="100"/>
        </p:scale>
        <p:origin x="82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684D7-4379-4526-81F1-40DB86E08FEF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B989B-999D-48C6-BFF1-0B775337C5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671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B989B-999D-48C6-BFF1-0B775337C571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545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3"/>
          <p:cNvSpPr>
            <a:spLocks noGrp="1"/>
          </p:cNvSpPr>
          <p:nvPr>
            <p:ph type="body" sz="half" idx="11" hasCustomPrompt="1"/>
          </p:nvPr>
        </p:nvSpPr>
        <p:spPr>
          <a:xfrm>
            <a:off x="4349769" y="2708920"/>
            <a:ext cx="4579949" cy="357189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lang="ru-RU" sz="2000" baseline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Имя Фамилия</a:t>
            </a:r>
          </a:p>
        </p:txBody>
      </p:sp>
      <p:sp>
        <p:nvSpPr>
          <p:cNvPr id="9" name="Текст 3"/>
          <p:cNvSpPr>
            <a:spLocks noGrp="1"/>
          </p:cNvSpPr>
          <p:nvPr>
            <p:ph type="body" sz="half" idx="12" hasCustomPrompt="1"/>
          </p:nvPr>
        </p:nvSpPr>
        <p:spPr>
          <a:xfrm>
            <a:off x="4349769" y="3231429"/>
            <a:ext cx="4579949" cy="571504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 cap="none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Должность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 noChangeAspect="1"/>
          </p:cNvSpPr>
          <p:nvPr>
            <p:ph type="title"/>
          </p:nvPr>
        </p:nvSpPr>
        <p:spPr>
          <a:xfrm>
            <a:off x="0" y="-7894"/>
            <a:ext cx="9144000" cy="72225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аблица 2"/>
          <p:cNvSpPr>
            <a:spLocks noGrp="1"/>
          </p:cNvSpPr>
          <p:nvPr>
            <p:ph type="tbl" sz="quarter" idx="12"/>
          </p:nvPr>
        </p:nvSpPr>
        <p:spPr>
          <a:xfrm>
            <a:off x="250825" y="1124744"/>
            <a:ext cx="8642350" cy="48245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/>
          <a:lstStyle>
            <a:lvl1pPr marL="0" indent="0" algn="ctr">
              <a:buNone/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51520" y="6367728"/>
            <a:ext cx="1152128" cy="2358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095D674A-043F-45DA-B63E-6539544E189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3534668" y="2130265"/>
            <a:ext cx="5357812" cy="2736303"/>
          </a:xfrm>
          <a:prstGeom prst="rect">
            <a:avLst/>
          </a:prstGeom>
        </p:spPr>
        <p:txBody>
          <a:bodyPr anchor="ctr"/>
          <a:lstStyle>
            <a:lvl1pPr marL="355600" indent="0" algn="l">
              <a:spcBef>
                <a:spcPts val="0"/>
              </a:spcBef>
              <a:buNone/>
              <a:defRPr lang="ru-RU" sz="2400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 smtClean="0"/>
              <a:t>Название раздела</a:t>
            </a:r>
            <a:r>
              <a:rPr lang="en-US" dirty="0" smtClean="0"/>
              <a:t> </a:t>
            </a:r>
            <a:r>
              <a:rPr lang="ru-RU" dirty="0" smtClean="0"/>
              <a:t>презентации </a:t>
            </a:r>
            <a:r>
              <a:rPr lang="en-US" dirty="0" smtClean="0"/>
              <a:t>Verdana Regular 24 </a:t>
            </a:r>
            <a:r>
              <a:rPr lang="en-US" dirty="0" err="1" smtClean="0"/>
              <a:t>pt</a:t>
            </a:r>
            <a:endParaRPr lang="ru-RU" dirty="0" smtClean="0"/>
          </a:p>
        </p:txBody>
      </p:sp>
      <p:cxnSp>
        <p:nvCxnSpPr>
          <p:cNvPr id="3" name="Прямая соединительная линия 2"/>
          <p:cNvCxnSpPr/>
          <p:nvPr userDrawn="1"/>
        </p:nvCxnSpPr>
        <p:spPr>
          <a:xfrm>
            <a:off x="3563888" y="2132856"/>
            <a:ext cx="5328592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 userDrawn="1"/>
        </p:nvCxnSpPr>
        <p:spPr>
          <a:xfrm>
            <a:off x="3563888" y="4863976"/>
            <a:ext cx="5328592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Текст 8"/>
          <p:cNvSpPr>
            <a:spLocks noGrp="1"/>
          </p:cNvSpPr>
          <p:nvPr>
            <p:ph type="body" sz="quarter" idx="11" hasCustomPrompt="1"/>
          </p:nvPr>
        </p:nvSpPr>
        <p:spPr>
          <a:xfrm>
            <a:off x="3535308" y="5085184"/>
            <a:ext cx="5319712" cy="576262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 sz="2000"/>
            </a:lvl5pPr>
          </a:lstStyle>
          <a:p>
            <a:pPr marL="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Название презентации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Verdana regular 12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pt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982900" y="1916832"/>
            <a:ext cx="5053595" cy="2304256"/>
          </a:xfrm>
          <a:prstGeom prst="rect">
            <a:avLst/>
          </a:prstGeom>
        </p:spPr>
        <p:txBody>
          <a:bodyPr anchor="ctr"/>
          <a:lstStyle>
            <a:lvl1pPr marL="355600" indent="0" algn="l">
              <a:defRPr lang="ru-RU" sz="2400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 smtClean="0"/>
              <a:t>Название презентации </a:t>
            </a:r>
            <a:r>
              <a:rPr lang="en-US" dirty="0" smtClean="0"/>
              <a:t>Verdana Regular 24 pt.</a:t>
            </a:r>
            <a:br>
              <a:rPr lang="en-US" dirty="0" smtClean="0"/>
            </a:br>
            <a:r>
              <a:rPr lang="ru-RU" dirty="0" smtClean="0"/>
              <a:t>Максимальное количество строк в наборе - 7</a:t>
            </a:r>
            <a:endParaRPr lang="ru-RU" dirty="0"/>
          </a:p>
        </p:txBody>
      </p:sp>
      <p:sp>
        <p:nvSpPr>
          <p:cNvPr id="4" name="Текст 2"/>
          <p:cNvSpPr>
            <a:spLocks noGrp="1"/>
          </p:cNvSpPr>
          <p:nvPr>
            <p:ph type="body" idx="10" hasCustomPrompt="1"/>
          </p:nvPr>
        </p:nvSpPr>
        <p:spPr>
          <a:xfrm>
            <a:off x="4427984" y="5373216"/>
            <a:ext cx="4430296" cy="428627"/>
          </a:xfrm>
          <a:prstGeom prst="rect">
            <a:avLst/>
          </a:prstGeom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1400" baseline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Название подразделения фирмы</a:t>
            </a:r>
          </a:p>
        </p:txBody>
      </p:sp>
      <p:sp>
        <p:nvSpPr>
          <p:cNvPr id="5" name="Текст 2"/>
          <p:cNvSpPr>
            <a:spLocks noGrp="1"/>
          </p:cNvSpPr>
          <p:nvPr>
            <p:ph type="body" idx="11" hasCustomPrompt="1"/>
          </p:nvPr>
        </p:nvSpPr>
        <p:spPr>
          <a:xfrm>
            <a:off x="4427984" y="5801843"/>
            <a:ext cx="4430296" cy="500067"/>
          </a:xfrm>
          <a:prstGeom prst="rect">
            <a:avLst/>
          </a:prstGeom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cap="none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Город, </a:t>
            </a:r>
            <a:r>
              <a:rPr lang="ru-RU" dirty="0" err="1" smtClean="0"/>
              <a:t>дд.мм.гггг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3"/>
          <p:cNvSpPr>
            <a:spLocks noGrp="1"/>
          </p:cNvSpPr>
          <p:nvPr>
            <p:ph type="body" sz="half" idx="11" hasCustomPrompt="1"/>
          </p:nvPr>
        </p:nvSpPr>
        <p:spPr>
          <a:xfrm>
            <a:off x="4349769" y="2708920"/>
            <a:ext cx="4579949" cy="357189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lang="ru-RU" sz="2000" baseline="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Имя Фамилия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half" idx="12" hasCustomPrompt="1"/>
          </p:nvPr>
        </p:nvSpPr>
        <p:spPr>
          <a:xfrm>
            <a:off x="4349769" y="3231429"/>
            <a:ext cx="4579949" cy="571504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 cap="none" baseline="0">
                <a:solidFill>
                  <a:schemeClr val="accent6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Должность</a:t>
            </a:r>
          </a:p>
        </p:txBody>
      </p:sp>
    </p:spTree>
    <p:extLst>
      <p:ext uri="{BB962C8B-B14F-4D97-AF65-F5344CB8AC3E}">
        <p14:creationId xmlns:p14="http://schemas.microsoft.com/office/powerpoint/2010/main" val="2038297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982900" y="1916832"/>
            <a:ext cx="5053595" cy="2304256"/>
          </a:xfrm>
          <a:prstGeom prst="rect">
            <a:avLst/>
          </a:prstGeom>
        </p:spPr>
        <p:txBody>
          <a:bodyPr anchor="ctr"/>
          <a:lstStyle>
            <a:lvl1pPr marL="355600" indent="0" algn="l">
              <a:defRPr lang="ru-RU" sz="2400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 smtClean="0"/>
              <a:t>Название презентации </a:t>
            </a:r>
            <a:r>
              <a:rPr lang="en-US" dirty="0" smtClean="0"/>
              <a:t>Verdana Regular 24 pt.</a:t>
            </a:r>
            <a:br>
              <a:rPr lang="en-US" dirty="0" smtClean="0"/>
            </a:br>
            <a:r>
              <a:rPr lang="ru-RU" dirty="0" smtClean="0"/>
              <a:t>Максимальное количество строк в наборе - 7</a:t>
            </a:r>
            <a:endParaRPr lang="ru-RU" dirty="0"/>
          </a:p>
        </p:txBody>
      </p:sp>
      <p:sp>
        <p:nvSpPr>
          <p:cNvPr id="8" name="Текст 2"/>
          <p:cNvSpPr>
            <a:spLocks noGrp="1"/>
          </p:cNvSpPr>
          <p:nvPr>
            <p:ph type="body" idx="10" hasCustomPrompt="1"/>
          </p:nvPr>
        </p:nvSpPr>
        <p:spPr>
          <a:xfrm>
            <a:off x="4427984" y="5373216"/>
            <a:ext cx="4430296" cy="428627"/>
          </a:xfrm>
          <a:prstGeom prst="rect">
            <a:avLst/>
          </a:prstGeom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1400" baseline="0" dirty="0" smtClean="0">
                <a:solidFill>
                  <a:schemeClr val="accent6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Название подразделения фирмы</a:t>
            </a:r>
          </a:p>
        </p:txBody>
      </p:sp>
      <p:sp>
        <p:nvSpPr>
          <p:cNvPr id="9" name="Текст 2"/>
          <p:cNvSpPr>
            <a:spLocks noGrp="1"/>
          </p:cNvSpPr>
          <p:nvPr>
            <p:ph type="body" idx="11" hasCustomPrompt="1"/>
          </p:nvPr>
        </p:nvSpPr>
        <p:spPr>
          <a:xfrm>
            <a:off x="4427984" y="5801843"/>
            <a:ext cx="4430296" cy="500067"/>
          </a:xfrm>
          <a:prstGeom prst="rect">
            <a:avLst/>
          </a:prstGeom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cap="none" baseline="0">
                <a:solidFill>
                  <a:schemeClr val="accent6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Город, </a:t>
            </a:r>
            <a:r>
              <a:rPr lang="ru-RU" dirty="0" err="1" smtClean="0"/>
              <a:t>дд.мм.гггг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30929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7894"/>
            <a:ext cx="9144000" cy="72225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0000"/>
            <a:ext cx="8640960" cy="5400000"/>
          </a:xfrm>
          <a:prstGeom prst="rect">
            <a:avLst/>
          </a:prstGeom>
        </p:spPr>
        <p:txBody>
          <a:bodyPr/>
          <a:lstStyle>
            <a:lvl1pPr>
              <a:buClr>
                <a:srgbClr val="002846"/>
              </a:buCl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buClr>
                <a:srgbClr val="0050A0"/>
              </a:buClr>
              <a:buSzPct val="70000"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buClr>
                <a:srgbClr val="00518E"/>
              </a:buClr>
              <a:buSzPct val="60000"/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buClr>
                <a:srgbClr val="5F7CC3"/>
              </a:buClr>
              <a:buFont typeface="Wingdings" pitchFamily="2" charset="2"/>
              <a:buChar char="§"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buFont typeface="Wingdings" pitchFamily="2" charset="2"/>
              <a:buChar char="§"/>
              <a:defRPr sz="120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9pPr marL="3657600" indent="0">
              <a:buNone/>
              <a:defRPr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  <a:endParaRPr lang="en-US" dirty="0" smtClean="0"/>
          </a:p>
          <a:p>
            <a:pPr lvl="4"/>
            <a:r>
              <a:rPr lang="ru-RU" dirty="0" smtClean="0"/>
              <a:t>Пятый уровень </a:t>
            </a:r>
            <a:endParaRPr lang="en-US" dirty="0" smtClean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51520" y="6367728"/>
            <a:ext cx="1152128" cy="2358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095D674A-043F-45DA-B63E-6539544E189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900000"/>
            <a:ext cx="4248480" cy="5400000"/>
          </a:xfrm>
          <a:prstGeom prst="rect">
            <a:avLst/>
          </a:prstGeom>
        </p:spPr>
        <p:txBody>
          <a:bodyPr/>
          <a:lstStyle>
            <a:lvl1pPr>
              <a:buClr>
                <a:srgbClr val="002846"/>
              </a:buClr>
              <a:buFont typeface="Wingdings" pitchFamily="2" charset="2"/>
              <a:buChar char="§"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buClr>
                <a:srgbClr val="5F7CC3"/>
              </a:buClr>
              <a:buSzPct val="80000"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buClr>
                <a:srgbClr val="5F7CC3"/>
              </a:buClr>
              <a:buSzPct val="65000"/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buClr>
                <a:srgbClr val="5F7CC3"/>
              </a:buClr>
              <a:buFont typeface="Wingdings" pitchFamily="2" charset="2"/>
              <a:buChar char="§"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447800" indent="-285750">
              <a:buFont typeface="Wingdings" panose="05000000000000000000" pitchFamily="2" charset="2"/>
              <a:buChar char="§"/>
              <a:defRPr sz="120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  <a:endParaRPr lang="en-US" dirty="0" smtClean="0"/>
          </a:p>
          <a:p>
            <a:pPr lvl="4"/>
            <a:r>
              <a:rPr lang="ru-RU" dirty="0" smtClean="0"/>
              <a:t>Пятый уровень </a:t>
            </a:r>
            <a:endParaRPr lang="en-US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0000" y="900000"/>
            <a:ext cx="4248000" cy="5400000"/>
          </a:xfrm>
          <a:prstGeom prst="rect">
            <a:avLst/>
          </a:prstGeom>
        </p:spPr>
        <p:txBody>
          <a:bodyPr/>
          <a:lstStyle>
            <a:lvl1pPr>
              <a:buClr>
                <a:srgbClr val="002846"/>
              </a:buCl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buClr>
                <a:srgbClr val="5F7CC3"/>
              </a:buClr>
              <a:buSzPct val="80000"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buClr>
                <a:srgbClr val="5F7CC3"/>
              </a:buClr>
              <a:buSzPct val="65000"/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buClr>
                <a:srgbClr val="5F7CC3"/>
              </a:buClr>
              <a:buFont typeface="Wingdings" pitchFamily="2" charset="2"/>
              <a:buChar char="§"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buFont typeface="Wingdings" pitchFamily="2" charset="2"/>
              <a:buChar char="§"/>
              <a:defRPr sz="12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  <a:endParaRPr lang="en-US" dirty="0" smtClean="0"/>
          </a:p>
          <a:p>
            <a:pPr lvl="4"/>
            <a:r>
              <a:rPr lang="ru-RU" dirty="0" smtClean="0"/>
              <a:t>Пятый уровень </a:t>
            </a:r>
            <a:endParaRPr lang="en-US" dirty="0" smtClean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51520" y="6367728"/>
            <a:ext cx="1152128" cy="2358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095D674A-043F-45DA-B63E-6539544E189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2"/>
          </p:nvPr>
        </p:nvSpPr>
        <p:spPr>
          <a:xfrm>
            <a:off x="5292725" y="1268413"/>
            <a:ext cx="3600450" cy="2160587"/>
          </a:xfrm>
          <a:prstGeom prst="rect">
            <a:avLst/>
          </a:prstGeom>
        </p:spPr>
        <p:txBody>
          <a:bodyPr/>
          <a:lstStyle>
            <a:lvl1pPr>
              <a:buClr>
                <a:srgbClr val="002846"/>
              </a:buCl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/>
          </a:p>
        </p:txBody>
      </p:sp>
      <p:sp>
        <p:nvSpPr>
          <p:cNvPr id="13" name="Рисунок 7"/>
          <p:cNvSpPr>
            <a:spLocks noGrp="1"/>
          </p:cNvSpPr>
          <p:nvPr>
            <p:ph type="pic" sz="quarter" idx="13"/>
          </p:nvPr>
        </p:nvSpPr>
        <p:spPr>
          <a:xfrm>
            <a:off x="5292725" y="3645024"/>
            <a:ext cx="3600450" cy="2160587"/>
          </a:xfrm>
          <a:prstGeom prst="rect">
            <a:avLst/>
          </a:prstGeom>
        </p:spPr>
        <p:txBody>
          <a:bodyPr/>
          <a:lstStyle>
            <a:lvl1pPr>
              <a:buClr>
                <a:srgbClr val="002846"/>
              </a:buCl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/>
          </a:p>
        </p:txBody>
      </p:sp>
      <p:sp>
        <p:nvSpPr>
          <p:cNvPr id="14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900000"/>
            <a:ext cx="4752528" cy="5400000"/>
          </a:xfrm>
          <a:prstGeom prst="rect">
            <a:avLst/>
          </a:prstGeom>
        </p:spPr>
        <p:txBody>
          <a:bodyPr/>
          <a:lstStyle>
            <a:lvl1pPr>
              <a:buClr>
                <a:srgbClr val="002846"/>
              </a:buClr>
              <a:buFont typeface="Wingdings" pitchFamily="2" charset="2"/>
              <a:buChar char="§"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buClr>
                <a:srgbClr val="5F7CC3"/>
              </a:buClr>
              <a:buSzPct val="80000"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buClr>
                <a:srgbClr val="5F7CC3"/>
              </a:buClr>
              <a:buSzPct val="65000"/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buClr>
                <a:srgbClr val="5F7CC3"/>
              </a:buClr>
              <a:buFont typeface="Wingdings" pitchFamily="2" charset="2"/>
              <a:buChar char="§"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buFont typeface="Wingdings" pitchFamily="2" charset="2"/>
              <a:buChar char="§"/>
              <a:defRPr sz="120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  <a:endParaRPr lang="en-US" dirty="0" smtClean="0"/>
          </a:p>
          <a:p>
            <a:pPr lvl="4"/>
            <a:r>
              <a:rPr lang="ru-RU" dirty="0" smtClean="0"/>
              <a:t>Пятый уровень </a:t>
            </a:r>
            <a:endParaRPr lang="en-US" dirty="0" smtClean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51520" y="6367728"/>
            <a:ext cx="1152128" cy="2358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095D674A-043F-45DA-B63E-6539544E189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7"/>
          <p:cNvSpPr>
            <a:spLocks noGrp="1"/>
          </p:cNvSpPr>
          <p:nvPr>
            <p:ph type="pic" sz="quarter" idx="14"/>
          </p:nvPr>
        </p:nvSpPr>
        <p:spPr>
          <a:xfrm>
            <a:off x="0" y="719118"/>
            <a:ext cx="3600000" cy="5580882"/>
          </a:xfrm>
          <a:prstGeom prst="rect">
            <a:avLst/>
          </a:prstGeom>
        </p:spPr>
        <p:txBody>
          <a:bodyPr/>
          <a:lstStyle>
            <a:lvl1pPr>
              <a:buClr>
                <a:srgbClr val="002846"/>
              </a:buClr>
              <a:defRPr/>
            </a:lvl1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6" name="Заголовок 1"/>
          <p:cNvSpPr>
            <a:spLocks noGrp="1" noChangeAspect="1"/>
          </p:cNvSpPr>
          <p:nvPr>
            <p:ph type="title"/>
          </p:nvPr>
        </p:nvSpPr>
        <p:spPr>
          <a:xfrm>
            <a:off x="0" y="-7894"/>
            <a:ext cx="9144000" cy="72225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7" name="Содержимое 2"/>
          <p:cNvSpPr>
            <a:spLocks noGrp="1"/>
          </p:cNvSpPr>
          <p:nvPr>
            <p:ph sz="half" idx="1"/>
          </p:nvPr>
        </p:nvSpPr>
        <p:spPr>
          <a:xfrm>
            <a:off x="3851920" y="900000"/>
            <a:ext cx="5040560" cy="5400000"/>
          </a:xfrm>
          <a:prstGeom prst="rect">
            <a:avLst/>
          </a:prstGeom>
        </p:spPr>
        <p:txBody>
          <a:bodyPr/>
          <a:lstStyle>
            <a:lvl1pPr>
              <a:buClr>
                <a:srgbClr val="002846"/>
              </a:buClr>
              <a:buFont typeface="Wingdings" pitchFamily="2" charset="2"/>
              <a:buChar char="§"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buClr>
                <a:srgbClr val="5F7CC3"/>
              </a:buClr>
              <a:buSzPct val="80000"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buClr>
                <a:srgbClr val="5F7CC3"/>
              </a:buClr>
              <a:buSzPct val="65000"/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buClr>
                <a:srgbClr val="5F7CC3"/>
              </a:buClr>
              <a:buFont typeface="Wingdings" pitchFamily="2" charset="2"/>
              <a:buChar char="§"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buFont typeface="Wingdings" pitchFamily="2" charset="2"/>
              <a:buChar char="§"/>
              <a:defRPr sz="120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  <a:endParaRPr lang="en-US" dirty="0" smtClean="0"/>
          </a:p>
          <a:p>
            <a:pPr lvl="4"/>
            <a:r>
              <a:rPr lang="ru-RU" dirty="0" smtClean="0"/>
              <a:t>Пятый уровень </a:t>
            </a:r>
            <a:endParaRPr lang="en-US" dirty="0" smtClean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51520" y="6367728"/>
            <a:ext cx="1152128" cy="2358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095D674A-043F-45DA-B63E-6539544E189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 noChangeAspect="1"/>
          </p:cNvSpPr>
          <p:nvPr>
            <p:ph type="title"/>
          </p:nvPr>
        </p:nvSpPr>
        <p:spPr>
          <a:xfrm>
            <a:off x="0" y="-7894"/>
            <a:ext cx="9144000" cy="72225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4"/>
          </p:nvPr>
        </p:nvSpPr>
        <p:spPr>
          <a:xfrm>
            <a:off x="539750" y="931170"/>
            <a:ext cx="8100250" cy="24839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ru-RU" dirty="0"/>
          </a:p>
        </p:txBody>
      </p:sp>
      <p:sp>
        <p:nvSpPr>
          <p:cNvPr id="13" name="Диаграмма 3"/>
          <p:cNvSpPr>
            <a:spLocks noGrp="1"/>
          </p:cNvSpPr>
          <p:nvPr>
            <p:ph type="chart" sz="quarter" idx="15"/>
          </p:nvPr>
        </p:nvSpPr>
        <p:spPr>
          <a:xfrm>
            <a:off x="539750" y="3631960"/>
            <a:ext cx="8100250" cy="24839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51520" y="6367728"/>
            <a:ext cx="1152128" cy="2358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095D674A-043F-45DA-B63E-6539544E189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81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7564764" y="4692215"/>
            <a:ext cx="11031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2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VEGASLEX.RU</a:t>
            </a:r>
            <a:endParaRPr lang="ru-RU" sz="1000" dirty="0">
              <a:solidFill>
                <a:schemeClr val="bg2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529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C2C9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endParaRPr lang="ru-RU" dirty="0"/>
          </a:p>
        </p:txBody>
      </p:sp>
      <p:sp>
        <p:nvSpPr>
          <p:cNvPr id="2" name="Заголовок 1"/>
          <p:cNvSpPr>
            <a:spLocks noGrp="1" noChangeAspect="1"/>
          </p:cNvSpPr>
          <p:nvPr>
            <p:ph type="title"/>
          </p:nvPr>
        </p:nvSpPr>
        <p:spPr>
          <a:xfrm>
            <a:off x="0" y="-7894"/>
            <a:ext cx="9143999" cy="72225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251520" y="6309320"/>
            <a:ext cx="8640960" cy="0"/>
          </a:xfrm>
          <a:prstGeom prst="line">
            <a:avLst/>
          </a:prstGeom>
          <a:ln w="19050">
            <a:solidFill>
              <a:srgbClr val="C2C9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3006" y="6419468"/>
            <a:ext cx="1045466" cy="12496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6" r:id="rId4"/>
    <p:sldLayoutId id="2147483694" r:id="rId5"/>
    <p:sldLayoutId id="214748369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marL="355600" indent="0" algn="l" defTabSz="914400" rtl="0" eaLnBrk="1" latinLnBrk="0" hangingPunct="1">
        <a:lnSpc>
          <a:spcPct val="85000"/>
        </a:lnSpc>
        <a:spcBef>
          <a:spcPct val="0"/>
        </a:spcBef>
        <a:buNone/>
        <a:defRPr sz="2400" kern="1200">
          <a:solidFill>
            <a:srgbClr val="002846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0690A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73050" algn="l" defTabSz="914400" rtl="0" eaLnBrk="1" latinLnBrk="0" hangingPunct="1">
        <a:spcBef>
          <a:spcPct val="20000"/>
        </a:spcBef>
        <a:buClr>
          <a:srgbClr val="5F7CC3"/>
        </a:buClr>
        <a:buSzPct val="80000"/>
        <a:buFont typeface="Wingdings 3" pitchFamily="18" charset="2"/>
        <a:buChar char="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5113" algn="l" defTabSz="914400" rtl="0" eaLnBrk="1" latinLnBrk="0" hangingPunct="1">
        <a:spcBef>
          <a:spcPct val="20000"/>
        </a:spcBef>
        <a:buClr>
          <a:srgbClr val="5F7CC3"/>
        </a:buClr>
        <a:buSzPct val="65000"/>
        <a:buFont typeface="Wingdings 3" pitchFamily="18" charset="2"/>
        <a:buChar char="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spcBef>
          <a:spcPct val="20000"/>
        </a:spcBef>
        <a:buClr>
          <a:srgbClr val="28467D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35100" indent="-273050" algn="l" defTabSz="914400" rtl="0" eaLnBrk="1" latinLnBrk="0" hangingPunct="1">
        <a:spcBef>
          <a:spcPct val="20000"/>
        </a:spcBef>
        <a:buClr>
          <a:srgbClr val="6E6E6E"/>
        </a:buClr>
        <a:buFont typeface="Arial" pitchFamily="34" charset="0"/>
        <a:buChar char="»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Вопросы о взаимодействии и правовой поддержке НПФ при формировании позиций по сложным правовым спорам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ru-RU" dirty="0"/>
              <a:t>Москва</a:t>
            </a:r>
          </a:p>
          <a:p>
            <a:fld id="{18808461-F26D-4AA0-81AE-7CC850188409}" type="datetime4">
              <a:rPr lang="ru-RU"/>
              <a:pPr/>
              <a:t>30 сентября 2016 г.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ru-RU" dirty="0" smtClean="0"/>
              <a:t>Арбитражная группа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5438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Категории сложности споров</a:t>
            </a:r>
            <a:endParaRPr lang="en-US" dirty="0"/>
          </a:p>
        </p:txBody>
      </p:sp>
      <p:sp>
        <p:nvSpPr>
          <p:cNvPr id="9219" name="Текс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Сложность, обусловленная суммой спора</a:t>
            </a:r>
          </a:p>
          <a:p>
            <a:pPr lvl="1"/>
            <a:r>
              <a:rPr lang="ru-RU" dirty="0"/>
              <a:t>необходимость обоснования цены иска</a:t>
            </a:r>
          </a:p>
          <a:p>
            <a:pPr lvl="1"/>
            <a:r>
              <a:rPr lang="ru-RU" dirty="0"/>
              <a:t>риски потери пенсионных накоплений</a:t>
            </a:r>
          </a:p>
          <a:p>
            <a:r>
              <a:rPr lang="ru-RU" dirty="0" smtClean="0"/>
              <a:t>Сложность</a:t>
            </a:r>
            <a:r>
              <a:rPr lang="ru-RU" dirty="0"/>
              <a:t>, обусловленная правовой составляющей спора</a:t>
            </a:r>
          </a:p>
          <a:p>
            <a:pPr lvl="1"/>
            <a:r>
              <a:rPr lang="ru-RU" dirty="0"/>
              <a:t>формирование новой судебной практики</a:t>
            </a:r>
          </a:p>
          <a:p>
            <a:pPr lvl="1"/>
            <a:r>
              <a:rPr lang="ru-RU" dirty="0"/>
              <a:t>попытка переломить неудачную судебную практику</a:t>
            </a:r>
          </a:p>
          <a:p>
            <a:pPr lvl="1"/>
            <a:r>
              <a:rPr lang="ru-RU" dirty="0"/>
              <a:t>споры с неоднозначными предметом и объектом </a:t>
            </a:r>
            <a:r>
              <a:rPr lang="ru-RU" dirty="0" smtClean="0"/>
              <a:t>доказывания</a:t>
            </a:r>
            <a:endParaRPr lang="ru-RU" dirty="0"/>
          </a:p>
          <a:p>
            <a:r>
              <a:rPr lang="ru-RU" dirty="0"/>
              <a:t>Сложность, обусловленная потенциальными негативными последствиями для НПФ</a:t>
            </a:r>
          </a:p>
          <a:p>
            <a:pPr lvl="1"/>
            <a:r>
              <a:rPr lang="ru-RU" dirty="0"/>
              <a:t>негативные последствия для деятельности НПФ</a:t>
            </a:r>
          </a:p>
          <a:p>
            <a:pPr lvl="1"/>
            <a:r>
              <a:rPr lang="ru-RU" dirty="0"/>
              <a:t>негативные последствия для менеджмента НПФ</a:t>
            </a:r>
          </a:p>
          <a:p>
            <a:pPr lvl="1"/>
            <a:r>
              <a:rPr lang="ru-RU" dirty="0"/>
              <a:t>негативные последствия для граждан</a:t>
            </a:r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DA702A-D94D-44F7-B57C-127EF85F73DA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Основные задачи внешних консультантов</a:t>
            </a:r>
            <a:endParaRPr lang="ru-RU" sz="18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5D674A-043F-45DA-B63E-6539544E189A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46997" y="589606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 smtClean="0">
                <a:solidFill>
                  <a:schemeClr val="accent6">
                    <a:lumMod val="50000"/>
                  </a:schemeClr>
                </a:solidFill>
              </a:rPr>
              <a:t>*</a:t>
            </a:r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000" dirty="0" smtClean="0">
                <a:solidFill>
                  <a:schemeClr val="accent6">
                    <a:lumMod val="50000"/>
                  </a:schemeClr>
                </a:solidFill>
              </a:rPr>
              <a:t>Без учета 2,5 млрд руб. штрафных санкций, которые учитываются в реестре отдельно и погашаются после удовлетворения всех требований по основному долгу. В любом из сценариев данные требования погашены не будут.</a:t>
            </a:r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281802" y="3976137"/>
            <a:ext cx="8640960" cy="1619289"/>
          </a:xfrm>
          <a:prstGeom prst="notchedRightArrow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олилиния 8"/>
          <p:cNvSpPr/>
          <p:nvPr/>
        </p:nvSpPr>
        <p:spPr>
          <a:xfrm>
            <a:off x="264002" y="972688"/>
            <a:ext cx="2523627" cy="2702813"/>
          </a:xfrm>
          <a:custGeom>
            <a:avLst/>
            <a:gdLst>
              <a:gd name="connsiteX0" fmla="*/ 0 w 2506215"/>
              <a:gd name="connsiteY0" fmla="*/ 0 h 1619289"/>
              <a:gd name="connsiteX1" fmla="*/ 2506215 w 2506215"/>
              <a:gd name="connsiteY1" fmla="*/ 0 h 1619289"/>
              <a:gd name="connsiteX2" fmla="*/ 2506215 w 2506215"/>
              <a:gd name="connsiteY2" fmla="*/ 1619289 h 1619289"/>
              <a:gd name="connsiteX3" fmla="*/ 0 w 2506215"/>
              <a:gd name="connsiteY3" fmla="*/ 1619289 h 1619289"/>
              <a:gd name="connsiteX4" fmla="*/ 0 w 2506215"/>
              <a:gd name="connsiteY4" fmla="*/ 0 h 1619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6215" h="1619289">
                <a:moveTo>
                  <a:pt x="0" y="0"/>
                </a:moveTo>
                <a:lnTo>
                  <a:pt x="2506215" y="0"/>
                </a:lnTo>
                <a:lnTo>
                  <a:pt x="2506215" y="1619289"/>
                </a:lnTo>
                <a:lnTo>
                  <a:pt x="0" y="161928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6" tIns="92456" rIns="92456" bIns="92456" numCol="1" spcCol="1270" anchor="t" anchorCtr="1">
            <a:noAutofit/>
          </a:bodyPr>
          <a:lstStyle/>
          <a:p>
            <a:pPr lvl="0" algn="l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solidFill>
                  <a:schemeClr val="accent1"/>
                </a:solidFill>
              </a:rPr>
              <a:t>Подготовка стратегии спора:</a:t>
            </a:r>
          </a:p>
          <a:p>
            <a:pPr marL="171450" lvl="0" indent="-171450" algn="l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§"/>
            </a:pPr>
            <a:r>
              <a:rPr lang="ru-RU" sz="1400" kern="1200" dirty="0" smtClean="0"/>
              <a:t>Анализ потенциально </a:t>
            </a:r>
            <a:r>
              <a:rPr lang="ru-RU" sz="1400" kern="1200" dirty="0" smtClean="0"/>
              <a:t>слабых мест правовой </a:t>
            </a:r>
            <a:r>
              <a:rPr lang="ru-RU" sz="1400" kern="1200" dirty="0" smtClean="0"/>
              <a:t>позиции</a:t>
            </a:r>
            <a:endParaRPr lang="ru-RU" sz="1400" kern="1200" dirty="0" smtClean="0"/>
          </a:p>
          <a:p>
            <a:pPr marL="171450" lvl="0" indent="-171450" algn="l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§"/>
            </a:pPr>
            <a:r>
              <a:rPr lang="ru-RU" sz="1400" dirty="0" smtClean="0"/>
              <a:t>Определение возможных </a:t>
            </a:r>
            <a:r>
              <a:rPr lang="ru-RU" sz="1400" dirty="0" smtClean="0"/>
              <a:t>мер для минимизации </a:t>
            </a:r>
            <a:r>
              <a:rPr lang="ru-RU" sz="1400" dirty="0" smtClean="0"/>
              <a:t>рисков</a:t>
            </a:r>
            <a:endParaRPr lang="ru-RU" sz="1400" dirty="0" smtClean="0"/>
          </a:p>
          <a:p>
            <a:pPr marL="171450" lvl="0" indent="-171450" algn="l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§"/>
            </a:pPr>
            <a:r>
              <a:rPr lang="ru-RU" sz="1400" kern="1200" dirty="0" smtClean="0"/>
              <a:t>Формирование долгосрочной </a:t>
            </a:r>
            <a:r>
              <a:rPr lang="ru-RU" sz="1400" kern="1200" dirty="0" smtClean="0"/>
              <a:t>позиции </a:t>
            </a:r>
            <a:r>
              <a:rPr lang="ru-RU" sz="1400" kern="1200" dirty="0" smtClean="0"/>
              <a:t>спора</a:t>
            </a:r>
            <a:endParaRPr lang="ru-RU" sz="1400" kern="1200" dirty="0" smtClean="0"/>
          </a:p>
        </p:txBody>
      </p:sp>
      <p:sp>
        <p:nvSpPr>
          <p:cNvPr id="10" name="Овал 9"/>
          <p:cNvSpPr/>
          <p:nvPr/>
        </p:nvSpPr>
        <p:spPr>
          <a:xfrm>
            <a:off x="1404580" y="4607444"/>
            <a:ext cx="404822" cy="404822"/>
          </a:xfrm>
          <a:prstGeom prst="ellipse">
            <a:avLst/>
          </a:prstGeom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Полилиния 10"/>
          <p:cNvSpPr/>
          <p:nvPr/>
        </p:nvSpPr>
        <p:spPr>
          <a:xfrm>
            <a:off x="3103647" y="963265"/>
            <a:ext cx="2674562" cy="3176391"/>
          </a:xfrm>
          <a:custGeom>
            <a:avLst/>
            <a:gdLst>
              <a:gd name="connsiteX0" fmla="*/ 0 w 2506215"/>
              <a:gd name="connsiteY0" fmla="*/ 0 h 1619289"/>
              <a:gd name="connsiteX1" fmla="*/ 2506215 w 2506215"/>
              <a:gd name="connsiteY1" fmla="*/ 0 h 1619289"/>
              <a:gd name="connsiteX2" fmla="*/ 2506215 w 2506215"/>
              <a:gd name="connsiteY2" fmla="*/ 1619289 h 1619289"/>
              <a:gd name="connsiteX3" fmla="*/ 0 w 2506215"/>
              <a:gd name="connsiteY3" fmla="*/ 1619289 h 1619289"/>
              <a:gd name="connsiteX4" fmla="*/ 0 w 2506215"/>
              <a:gd name="connsiteY4" fmla="*/ 0 h 1619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6215" h="1619289">
                <a:moveTo>
                  <a:pt x="0" y="0"/>
                </a:moveTo>
                <a:lnTo>
                  <a:pt x="2506215" y="0"/>
                </a:lnTo>
                <a:lnTo>
                  <a:pt x="2506215" y="1619289"/>
                </a:lnTo>
                <a:lnTo>
                  <a:pt x="0" y="161928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6" tIns="92456" rIns="92456" bIns="92456" numCol="1" spcCol="1270" anchor="t" anchorCtr="1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 smtClean="0">
                <a:solidFill>
                  <a:schemeClr val="accent1"/>
                </a:solidFill>
              </a:rPr>
              <a:t>Анализ спора в его активной стадии:</a:t>
            </a:r>
            <a:endParaRPr lang="ru-RU" sz="1600" dirty="0">
              <a:solidFill>
                <a:schemeClr val="accent1"/>
              </a:solidFill>
            </a:endParaRPr>
          </a:p>
          <a:p>
            <a:pPr marL="171450" lvl="0" indent="-17145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§"/>
            </a:pPr>
            <a:r>
              <a:rPr lang="ru-RU" sz="1400" dirty="0" smtClean="0"/>
              <a:t>Определение необходимых </a:t>
            </a:r>
            <a:r>
              <a:rPr lang="ru-RU" sz="1400" dirty="0" smtClean="0"/>
              <a:t>процессуальных инструментов </a:t>
            </a:r>
            <a:r>
              <a:rPr lang="ru-RU" sz="1400" dirty="0" smtClean="0"/>
              <a:t>воздействия</a:t>
            </a:r>
            <a:endParaRPr lang="ru-RU" sz="1400" dirty="0"/>
          </a:p>
          <a:p>
            <a:pPr marL="171450" lvl="0" indent="-17145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§"/>
            </a:pPr>
            <a:r>
              <a:rPr lang="ru-RU" sz="1400" dirty="0" smtClean="0"/>
              <a:t>Оперативное взаимодействие </a:t>
            </a:r>
            <a:r>
              <a:rPr lang="ru-RU" sz="1400" dirty="0" smtClean="0"/>
              <a:t>с различными подразделениями </a:t>
            </a:r>
            <a:r>
              <a:rPr lang="ru-RU" sz="1400" dirty="0" smtClean="0"/>
              <a:t>Клиента</a:t>
            </a:r>
            <a:endParaRPr lang="ru-RU" sz="1400" dirty="0" smtClean="0"/>
          </a:p>
          <a:p>
            <a:pPr marL="171450" lvl="0" indent="-17145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§"/>
            </a:pPr>
            <a:r>
              <a:rPr lang="ru-RU" sz="1400" dirty="0" smtClean="0"/>
              <a:t>Корректировка позиции </a:t>
            </a:r>
            <a:r>
              <a:rPr lang="ru-RU" sz="1400" dirty="0" smtClean="0"/>
              <a:t>при </a:t>
            </a:r>
            <a:r>
              <a:rPr lang="ru-RU" sz="1400" dirty="0" smtClean="0"/>
              <a:t>необходимости</a:t>
            </a:r>
            <a:endParaRPr lang="ru-RU" sz="1400" dirty="0"/>
          </a:p>
        </p:txBody>
      </p:sp>
      <p:sp>
        <p:nvSpPr>
          <p:cNvPr id="12" name="Овал 11"/>
          <p:cNvSpPr/>
          <p:nvPr/>
        </p:nvSpPr>
        <p:spPr>
          <a:xfrm>
            <a:off x="4036106" y="4607444"/>
            <a:ext cx="404822" cy="404822"/>
          </a:xfrm>
          <a:prstGeom prst="ellipse">
            <a:avLst/>
          </a:prstGeom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Полилиния 12"/>
          <p:cNvSpPr/>
          <p:nvPr/>
        </p:nvSpPr>
        <p:spPr>
          <a:xfrm>
            <a:off x="5819347" y="941382"/>
            <a:ext cx="2506215" cy="2786304"/>
          </a:xfrm>
          <a:custGeom>
            <a:avLst/>
            <a:gdLst>
              <a:gd name="connsiteX0" fmla="*/ 0 w 2506215"/>
              <a:gd name="connsiteY0" fmla="*/ 0 h 1619289"/>
              <a:gd name="connsiteX1" fmla="*/ 2506215 w 2506215"/>
              <a:gd name="connsiteY1" fmla="*/ 0 h 1619289"/>
              <a:gd name="connsiteX2" fmla="*/ 2506215 w 2506215"/>
              <a:gd name="connsiteY2" fmla="*/ 1619289 h 1619289"/>
              <a:gd name="connsiteX3" fmla="*/ 0 w 2506215"/>
              <a:gd name="connsiteY3" fmla="*/ 1619289 h 1619289"/>
              <a:gd name="connsiteX4" fmla="*/ 0 w 2506215"/>
              <a:gd name="connsiteY4" fmla="*/ 0 h 1619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6215" h="1619289">
                <a:moveTo>
                  <a:pt x="0" y="0"/>
                </a:moveTo>
                <a:lnTo>
                  <a:pt x="2506215" y="0"/>
                </a:lnTo>
                <a:lnTo>
                  <a:pt x="2506215" y="1619289"/>
                </a:lnTo>
                <a:lnTo>
                  <a:pt x="0" y="161928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6" tIns="92456" rIns="92456" bIns="92456" numCol="1" spcCol="1270" anchor="t" anchorCtr="1">
            <a:noAutofit/>
          </a:bodyPr>
          <a:lstStyle/>
          <a:p>
            <a:pPr lvl="0" algn="l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solidFill>
                  <a:schemeClr val="accent1"/>
                </a:solidFill>
              </a:rPr>
              <a:t>Стадия обжалования принятого судебного акта:</a:t>
            </a:r>
          </a:p>
          <a:p>
            <a:pPr marL="228600" lvl="0" indent="-228600" algn="l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§"/>
            </a:pPr>
            <a:r>
              <a:rPr lang="ru-RU" sz="1400" kern="1200" dirty="0" smtClean="0"/>
              <a:t>Установление оснований </a:t>
            </a:r>
            <a:r>
              <a:rPr lang="ru-RU" sz="1400" kern="1200" dirty="0" smtClean="0"/>
              <a:t>для </a:t>
            </a:r>
            <a:r>
              <a:rPr lang="ru-RU" sz="1400" kern="1200" dirty="0" smtClean="0"/>
              <a:t>обжалования</a:t>
            </a:r>
            <a:endParaRPr lang="ru-RU" sz="1400" kern="1200" dirty="0" smtClean="0"/>
          </a:p>
          <a:p>
            <a:pPr marL="228600" lvl="0" indent="-228600" algn="l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§"/>
            </a:pPr>
            <a:r>
              <a:rPr lang="ru-RU" sz="1400" kern="1200" dirty="0" smtClean="0"/>
              <a:t>Квалификация достаточности </a:t>
            </a:r>
            <a:r>
              <a:rPr lang="ru-RU" sz="1400" kern="1200" dirty="0" smtClean="0"/>
              <a:t>таких оснований (существенность нарушения норм права)</a:t>
            </a:r>
          </a:p>
        </p:txBody>
      </p:sp>
      <p:sp>
        <p:nvSpPr>
          <p:cNvPr id="14" name="Овал 13"/>
          <p:cNvSpPr/>
          <p:nvPr/>
        </p:nvSpPr>
        <p:spPr>
          <a:xfrm>
            <a:off x="6667633" y="4607444"/>
            <a:ext cx="404822" cy="404822"/>
          </a:xfrm>
          <a:prstGeom prst="ellipse">
            <a:avLst/>
          </a:prstGeom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Прямоугольник 14"/>
          <p:cNvSpPr/>
          <p:nvPr/>
        </p:nvSpPr>
        <p:spPr>
          <a:xfrm>
            <a:off x="3307107" y="5214964"/>
            <a:ext cx="1883849" cy="2446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100" dirty="0" smtClean="0"/>
              <a:t>Активная стадия спора</a:t>
            </a:r>
            <a:endParaRPr lang="ru-RU" sz="11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04816" y="5196665"/>
            <a:ext cx="159530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dirty="0" smtClean="0"/>
              <a:t>Досудебная стадия</a:t>
            </a:r>
            <a:endParaRPr lang="ru-RU" sz="11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724632" y="5229410"/>
            <a:ext cx="2348720" cy="4224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100" dirty="0" smtClean="0"/>
              <a:t>Обжалование судебного акта</a:t>
            </a:r>
            <a:endParaRPr lang="ru-RU" sz="1100" dirty="0"/>
          </a:p>
          <a:p>
            <a:pPr marL="0" lvl="1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302194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/>
              <a:t>Основные риски правовых позиций НПФ</a:t>
            </a:r>
            <a:endParaRPr lang="en-US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Объективные</a:t>
            </a:r>
            <a:r>
              <a:rPr lang="ru-RU" dirty="0" smtClean="0"/>
              <a:t>:</a:t>
            </a:r>
            <a:endParaRPr lang="ru-RU" dirty="0"/>
          </a:p>
          <a:p>
            <a:pPr lvl="1">
              <a:buClr>
                <a:srgbClr val="0050A0"/>
              </a:buClr>
              <a:buSzPct val="70000"/>
            </a:pPr>
            <a:r>
              <a:rPr lang="ru-RU" dirty="0" smtClean="0"/>
              <a:t>состояние </a:t>
            </a:r>
            <a:r>
              <a:rPr lang="ru-RU" dirty="0"/>
              <a:t>финансового рынка в текущий момент</a:t>
            </a:r>
          </a:p>
          <a:p>
            <a:pPr lvl="1">
              <a:buClr>
                <a:srgbClr val="0050A0"/>
              </a:buClr>
              <a:buSzPct val="70000"/>
            </a:pPr>
            <a:r>
              <a:rPr lang="ru-RU" dirty="0" smtClean="0"/>
              <a:t>условия </a:t>
            </a:r>
            <a:r>
              <a:rPr lang="ru-RU" dirty="0"/>
              <a:t>заключенного договора, из которого возник спор</a:t>
            </a:r>
          </a:p>
          <a:p>
            <a:pPr lvl="1">
              <a:buClr>
                <a:srgbClr val="0050A0"/>
              </a:buClr>
              <a:buSzPct val="70000"/>
            </a:pPr>
            <a:r>
              <a:rPr lang="ru-RU" dirty="0" smtClean="0"/>
              <a:t>положения </a:t>
            </a:r>
            <a:r>
              <a:rPr lang="ru-RU" dirty="0"/>
              <a:t>законодательства о НПФ (ст. 25 Закона о НПФ)</a:t>
            </a:r>
          </a:p>
          <a:p>
            <a:r>
              <a:rPr lang="ru-RU" dirty="0"/>
              <a:t>Субъективные</a:t>
            </a:r>
            <a:r>
              <a:rPr lang="ru-RU" dirty="0" smtClean="0"/>
              <a:t>:</a:t>
            </a:r>
            <a:endParaRPr lang="ru-RU" dirty="0"/>
          </a:p>
          <a:p>
            <a:pPr lvl="1">
              <a:buClr>
                <a:srgbClr val="0050A0"/>
              </a:buClr>
              <a:buSzPct val="70000"/>
            </a:pPr>
            <a:r>
              <a:rPr lang="ru-RU" dirty="0" smtClean="0"/>
              <a:t>действия </a:t>
            </a:r>
            <a:r>
              <a:rPr lang="ru-RU" dirty="0"/>
              <a:t>сотрудников НПФ</a:t>
            </a:r>
          </a:p>
          <a:p>
            <a:pPr lvl="1">
              <a:buClr>
                <a:srgbClr val="0050A0"/>
              </a:buClr>
              <a:buSzPct val="70000"/>
            </a:pPr>
            <a:r>
              <a:rPr lang="ru-RU" dirty="0" smtClean="0"/>
              <a:t>действия </a:t>
            </a:r>
            <a:r>
              <a:rPr lang="ru-RU" dirty="0"/>
              <a:t>сотрудников </a:t>
            </a:r>
            <a:r>
              <a:rPr lang="ru-RU" dirty="0" smtClean="0"/>
              <a:t>контрагента</a:t>
            </a: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A1B784C-99C6-432A-8867-35D0EC6FEA75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Рисунок 2"/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98" r="28498"/>
          <a:stretch>
            <a:fillRect/>
          </a:stretch>
        </p:blipFill>
        <p:spPr/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2" name="Rectangle 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положительные судебные акты для НПФ</a:t>
            </a:r>
            <a:endParaRPr lang="en-US" dirty="0"/>
          </a:p>
        </p:txBody>
      </p:sp>
      <p:sp>
        <p:nvSpPr>
          <p:cNvPr id="4133" name="Rectangle 3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/>
              <a:t>Постановление АС Поволжского округа от 12.09.2014 по делу № А12-7171/2014</a:t>
            </a:r>
            <a:endParaRPr lang="en-US" sz="1800" dirty="0" smtClean="0"/>
          </a:p>
          <a:p>
            <a:pPr lvl="1"/>
            <a:r>
              <a:rPr lang="ru-RU" sz="1600" dirty="0" smtClean="0"/>
              <a:t>Признание незаконным постановления о привлечении к ответственности</a:t>
            </a:r>
          </a:p>
          <a:p>
            <a:pPr marL="0" indent="0">
              <a:buNone/>
            </a:pPr>
            <a:endParaRPr lang="ru-RU" sz="1100" dirty="0" smtClean="0"/>
          </a:p>
          <a:p>
            <a:r>
              <a:rPr lang="ru-RU" sz="1800" dirty="0" smtClean="0"/>
              <a:t>Постановление </a:t>
            </a:r>
            <a:r>
              <a:rPr lang="ru-RU" sz="1800" dirty="0" smtClean="0"/>
              <a:t>ФАС Московского округа от 19.03.2014 по делу А40-67174/13-50-629 </a:t>
            </a:r>
          </a:p>
          <a:p>
            <a:pPr lvl="1"/>
            <a:r>
              <a:rPr lang="ru-RU" sz="1600" dirty="0" smtClean="0"/>
              <a:t>Невозврат средств пенсионных накоплений в полном объеме</a:t>
            </a:r>
          </a:p>
          <a:p>
            <a:pPr marL="0" indent="0">
              <a:buNone/>
            </a:pPr>
            <a:endParaRPr lang="ru-RU" sz="1100" dirty="0" smtClean="0"/>
          </a:p>
          <a:p>
            <a:r>
              <a:rPr lang="ru-RU" sz="1800" dirty="0" smtClean="0"/>
              <a:t>Постановления  </a:t>
            </a:r>
            <a:r>
              <a:rPr lang="ru-RU" sz="1800" dirty="0" smtClean="0"/>
              <a:t>ФАС Московского округа от 10.07.2013 по делу № А40-82604/12-57-783, и от 07.02.2012 г. по делу № А40-33903/11-91-145 </a:t>
            </a:r>
            <a:endParaRPr lang="en-US" sz="1800" dirty="0" smtClean="0"/>
          </a:p>
          <a:p>
            <a:pPr lvl="1"/>
            <a:r>
              <a:rPr lang="ru-RU" sz="1600" dirty="0" smtClean="0"/>
              <a:t>Невозврат в установленный  срок денежных средств (накопления) – основной долг и % за пользование чужими средствами</a:t>
            </a:r>
          </a:p>
          <a:p>
            <a:pPr marL="0" indent="0">
              <a:buNone/>
            </a:pPr>
            <a:endParaRPr lang="ru-RU" sz="1100" dirty="0" smtClean="0"/>
          </a:p>
          <a:p>
            <a:r>
              <a:rPr lang="ru-RU" sz="1800" dirty="0" smtClean="0"/>
              <a:t>Постановление </a:t>
            </a:r>
            <a:r>
              <a:rPr lang="ru-RU" sz="1800" dirty="0" smtClean="0"/>
              <a:t>ФАС Московского округа от 16.12.2013 по делу № А40-63656/2011 (также: Постановление АС Московского округа от 05.07.2016 по делу № А40-205550/2014, Постановление АС Московского округа от 06.04.2016 по делу № А40-41244/2015).</a:t>
            </a:r>
            <a:endParaRPr lang="ru-RU" sz="1800" dirty="0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3CD970-BB36-4D9F-860C-41BF1A1F0A1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Положительные факторы работы консультантов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8623767"/>
              </p:ext>
            </p:extLst>
          </p:nvPr>
        </p:nvGraphicFramePr>
        <p:xfrm>
          <a:off x="284458" y="1052736"/>
          <a:ext cx="8642350" cy="23774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321175"/>
                <a:gridCol w="43211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/>
                          </a:solidFill>
                        </a:rPr>
                        <a:t>Влияние на баланс НПФ</a:t>
                      </a:r>
                      <a:endParaRPr lang="ru-RU" b="0" dirty="0" smtClean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bg2"/>
                          </a:solidFill>
                        </a:rPr>
                        <a:t>Влияние на менеджмент и деятельность НПФ</a:t>
                      </a:r>
                      <a:endParaRPr lang="ru-RU" sz="1800" b="0" dirty="0" smtClean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Взыскание денежные </a:t>
                      </a:r>
                      <a:r>
                        <a:rPr lang="ru-RU" sz="1600" dirty="0" smtClean="0"/>
                        <a:t>средств с контрагентов</a:t>
                      </a:r>
                      <a:endParaRPr lang="ru-RU" sz="1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Устранение необоснованных </a:t>
                      </a:r>
                      <a:r>
                        <a:rPr lang="ru-RU" sz="1600" dirty="0" smtClean="0"/>
                        <a:t>претензий контролирующих органов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Предотвращение снижения </a:t>
                      </a:r>
                      <a:r>
                        <a:rPr lang="ru-RU" sz="1600" dirty="0" smtClean="0"/>
                        <a:t>доходности НПФ</a:t>
                      </a:r>
                      <a:endParaRPr lang="ru-RU" sz="1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Оспаривание отзыва </a:t>
                      </a:r>
                      <a:r>
                        <a:rPr lang="ru-RU" sz="1600" dirty="0" smtClean="0"/>
                        <a:t>лицензии НПФ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Соблюдение принципов </a:t>
                      </a:r>
                      <a:r>
                        <a:rPr lang="ru-RU" sz="1600" dirty="0" smtClean="0"/>
                        <a:t>сохранности и доходности накоплений</a:t>
                      </a:r>
                      <a:endParaRPr lang="ru-RU" sz="1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Снижение риска </a:t>
                      </a:r>
                      <a:r>
                        <a:rPr lang="ru-RU" sz="1600" dirty="0" smtClean="0"/>
                        <a:t>привлечения к субсидиарной ответственности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5D674A-043F-45DA-B63E-6539544E189A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8717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ru-RU" dirty="0" smtClean="0"/>
              <a:t>Виктор Петров</a:t>
            </a:r>
            <a:endParaRPr lang="ru-RU" dirty="0"/>
          </a:p>
        </p:txBody>
      </p:sp>
      <p:sp>
        <p:nvSpPr>
          <p:cNvPr id="18" name="Текст 17"/>
          <p:cNvSpPr>
            <a:spLocks noGrp="1"/>
          </p:cNvSpPr>
          <p:nvPr>
            <p:ph type="body" sz="half" idx="12"/>
          </p:nvPr>
        </p:nvSpPr>
        <p:spPr/>
        <p:txBody>
          <a:bodyPr/>
          <a:lstStyle/>
          <a:p>
            <a:r>
              <a:rPr lang="ru-RU" dirty="0" smtClean="0"/>
              <a:t>Руководитель Арбитражной группы</a:t>
            </a:r>
          </a:p>
          <a:p>
            <a:r>
              <a:rPr lang="en-US" dirty="0" smtClean="0"/>
              <a:t>petrov@vegaslex.ru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Vegas Lex">
      <a:dk1>
        <a:srgbClr val="000000"/>
      </a:dk1>
      <a:lt1>
        <a:srgbClr val="FFFFFF"/>
      </a:lt1>
      <a:dk2>
        <a:srgbClr val="1F497D"/>
      </a:dk2>
      <a:lt2>
        <a:srgbClr val="7F7F7F"/>
      </a:lt2>
      <a:accent1>
        <a:srgbClr val="E36C09"/>
      </a:accent1>
      <a:accent2>
        <a:srgbClr val="FF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8" id="{3A835BE4-B991-43C2-9988-98052501B69F}" vid="{A1158D95-126E-4C7E-A981-8571E67F6D18}"/>
    </a:ext>
  </a:extLst>
</a:theme>
</file>

<file path=ppt/theme/theme2.xml><?xml version="1.0" encoding="utf-8"?>
<a:theme xmlns:a="http://schemas.openxmlformats.org/drawingml/2006/main" name="1_Специальное оформление">
  <a:themeElements>
    <a:clrScheme name="VL">
      <a:dk1>
        <a:srgbClr val="002846"/>
      </a:dk1>
      <a:lt1>
        <a:srgbClr val="F3F4F5"/>
      </a:lt1>
      <a:dk2>
        <a:srgbClr val="002846"/>
      </a:dk2>
      <a:lt2>
        <a:srgbClr val="FFFFFF"/>
      </a:lt2>
      <a:accent1>
        <a:srgbClr val="025579"/>
      </a:accent1>
      <a:accent2>
        <a:srgbClr val="087F9F"/>
      </a:accent2>
      <a:accent3>
        <a:srgbClr val="9BC81E"/>
      </a:accent3>
      <a:accent4>
        <a:srgbClr val="0050A0"/>
      </a:accent4>
      <a:accent5>
        <a:srgbClr val="A0AAB4"/>
      </a:accent5>
      <a:accent6>
        <a:srgbClr val="D7DBDE"/>
      </a:accent6>
      <a:hlink>
        <a:srgbClr val="626E77"/>
      </a:hlink>
      <a:folHlink>
        <a:srgbClr val="626E77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8" id="{3A835BE4-B991-43C2-9988-98052501B69F}" vid="{D1001444-1001-46D4-8671-30BBF3A71ABE}"/>
    </a:ext>
  </a:extLst>
</a:theme>
</file>

<file path=ppt/theme/theme3.xml><?xml version="1.0" encoding="utf-8"?>
<a:theme xmlns:a="http://schemas.openxmlformats.org/drawingml/2006/main" name="VEGAS LEX_ШАБЛОН_Презентация">
  <a:themeElements>
    <a:clrScheme name="VL">
      <a:dk1>
        <a:srgbClr val="002846"/>
      </a:dk1>
      <a:lt1>
        <a:srgbClr val="F3F4F5"/>
      </a:lt1>
      <a:dk2>
        <a:srgbClr val="002846"/>
      </a:dk2>
      <a:lt2>
        <a:srgbClr val="FFFFFF"/>
      </a:lt2>
      <a:accent1>
        <a:srgbClr val="025579"/>
      </a:accent1>
      <a:accent2>
        <a:srgbClr val="087F9F"/>
      </a:accent2>
      <a:accent3>
        <a:srgbClr val="9BC81E"/>
      </a:accent3>
      <a:accent4>
        <a:srgbClr val="0050A0"/>
      </a:accent4>
      <a:accent5>
        <a:srgbClr val="A0AAB4"/>
      </a:accent5>
      <a:accent6>
        <a:srgbClr val="D7DBDE"/>
      </a:accent6>
      <a:hlink>
        <a:srgbClr val="626E77"/>
      </a:hlink>
      <a:folHlink>
        <a:srgbClr val="626E77"/>
      </a:folHlink>
    </a:clrScheme>
    <a:fontScheme name="V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8" id="{3A835BE4-B991-43C2-9988-98052501B69F}" vid="{FC417C3D-504E-4DB1-8945-BCC8E29EF221}"/>
    </a:ext>
  </a:extLst>
</a:theme>
</file>

<file path=ppt/theme/theme4.xml><?xml version="1.0" encoding="utf-8"?>
<a:theme xmlns:a="http://schemas.openxmlformats.org/drawingml/2006/main" name="Divider">
  <a:themeElements>
    <a:clrScheme name="VL">
      <a:dk1>
        <a:srgbClr val="002846"/>
      </a:dk1>
      <a:lt1>
        <a:srgbClr val="F3F4F5"/>
      </a:lt1>
      <a:dk2>
        <a:srgbClr val="002846"/>
      </a:dk2>
      <a:lt2>
        <a:srgbClr val="FFFFFF"/>
      </a:lt2>
      <a:accent1>
        <a:srgbClr val="025579"/>
      </a:accent1>
      <a:accent2>
        <a:srgbClr val="087F9F"/>
      </a:accent2>
      <a:accent3>
        <a:srgbClr val="9BC81E"/>
      </a:accent3>
      <a:accent4>
        <a:srgbClr val="0050A0"/>
      </a:accent4>
      <a:accent5>
        <a:srgbClr val="A0AAB4"/>
      </a:accent5>
      <a:accent6>
        <a:srgbClr val="D7DBDE"/>
      </a:accent6>
      <a:hlink>
        <a:srgbClr val="626E77"/>
      </a:hlink>
      <a:folHlink>
        <a:srgbClr val="626E7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8" id="{3A835BE4-B991-43C2-9988-98052501B69F}" vid="{790404B3-E060-4E82-800D-742F9435D51D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(на экран)</Template>
  <TotalTime>18</TotalTime>
  <Words>396</Words>
  <Application>Microsoft Office PowerPoint</Application>
  <PresentationFormat>Экран (4:3)</PresentationFormat>
  <Paragraphs>69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Calibri</vt:lpstr>
      <vt:lpstr>Verdana</vt:lpstr>
      <vt:lpstr>Wingdings</vt:lpstr>
      <vt:lpstr>Wingdings 3</vt:lpstr>
      <vt:lpstr>Специальное оформление</vt:lpstr>
      <vt:lpstr>1_Специальное оформление</vt:lpstr>
      <vt:lpstr>VEGAS LEX_ШАБЛОН_Презентация</vt:lpstr>
      <vt:lpstr>Divider</vt:lpstr>
      <vt:lpstr>Вопросы о взаимодействии и правовой поддержке НПФ при формировании позиций по сложным правовым спорам</vt:lpstr>
      <vt:lpstr>Категории сложности споров</vt:lpstr>
      <vt:lpstr>Основные задачи внешних консультантов</vt:lpstr>
      <vt:lpstr>Основные риски правовых позиций НПФ</vt:lpstr>
      <vt:lpstr>Основные положительные судебные акты для НПФ</vt:lpstr>
      <vt:lpstr>Положительные факторы работы консультантов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о взаимодействии и правовой поддержке НПФ при формировании позиций по сложным правовым спорам</dc:title>
  <dc:creator>Vasileva, Anastasia</dc:creator>
  <cp:lastModifiedBy>Grigoryan, Liana</cp:lastModifiedBy>
  <cp:revision>6</cp:revision>
  <dcterms:created xsi:type="dcterms:W3CDTF">2016-09-30T08:12:30Z</dcterms:created>
  <dcterms:modified xsi:type="dcterms:W3CDTF">2016-09-30T08:36:01Z</dcterms:modified>
</cp:coreProperties>
</file>