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9" r:id="rId2"/>
    <p:sldMasterId id="2147483648" r:id="rId3"/>
    <p:sldMasterId id="2147483695" r:id="rId4"/>
  </p:sldMasterIdLst>
  <p:notesMasterIdLst>
    <p:notesMasterId r:id="rId12"/>
  </p:notesMasterIdLst>
  <p:sldIdLst>
    <p:sldId id="280" r:id="rId5"/>
    <p:sldId id="259" r:id="rId6"/>
    <p:sldId id="281" r:id="rId7"/>
    <p:sldId id="260" r:id="rId8"/>
    <p:sldId id="261" r:id="rId9"/>
    <p:sldId id="28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A0"/>
    <a:srgbClr val="C2C9D0"/>
    <a:srgbClr val="B6BEC6"/>
    <a:srgbClr val="002846"/>
    <a:srgbClr val="A0AAB4"/>
    <a:srgbClr val="D2DAEE"/>
    <a:srgbClr val="A4B4DC"/>
    <a:srgbClr val="8FA3D5"/>
    <a:srgbClr val="C5CFE9"/>
    <a:srgbClr val="98A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2C8C85-51F0-491E-9774-3900AFEF0FD7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2" autoAdjust="0"/>
    <p:restoredTop sz="94717" autoAdjust="0"/>
  </p:normalViewPr>
  <p:slideViewPr>
    <p:cSldViewPr>
      <p:cViewPr varScale="1">
        <p:scale>
          <a:sx n="129" d="100"/>
          <a:sy n="129" d="100"/>
        </p:scale>
        <p:origin x="82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684D7-4379-4526-81F1-40DB86E08FEF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989B-999D-48C6-BFF1-0B775337C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7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989B-999D-48C6-BFF1-0B775337C57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4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4349769" y="2708920"/>
            <a:ext cx="4579949" cy="3571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lang="ru-RU" sz="200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Имя Фамилия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4349769" y="3231429"/>
            <a:ext cx="4579949" cy="571504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cap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Должность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2"/>
          </p:nvPr>
        </p:nvSpPr>
        <p:spPr>
          <a:xfrm>
            <a:off x="250825" y="1124744"/>
            <a:ext cx="864235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3534668" y="2130265"/>
            <a:ext cx="5357812" cy="2736303"/>
          </a:xfrm>
          <a:prstGeom prst="rect">
            <a:avLst/>
          </a:prstGeom>
        </p:spPr>
        <p:txBody>
          <a:bodyPr anchor="ctr"/>
          <a:lstStyle>
            <a:lvl1pPr marL="355600" indent="0" algn="l">
              <a:spcBef>
                <a:spcPts val="0"/>
              </a:spcBef>
              <a:buNone/>
              <a:defRPr lang="ru-RU" sz="24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r>
              <a:rPr lang="en-US" dirty="0" smtClean="0"/>
              <a:t> </a:t>
            </a:r>
            <a:r>
              <a:rPr lang="ru-RU" dirty="0" smtClean="0"/>
              <a:t>презентации </a:t>
            </a:r>
            <a:r>
              <a:rPr lang="en-US" dirty="0" smtClean="0"/>
              <a:t>Verdana Regular 24 </a:t>
            </a:r>
            <a:r>
              <a:rPr lang="en-US" dirty="0" err="1" smtClean="0"/>
              <a:t>pt</a:t>
            </a:r>
            <a:endParaRPr lang="ru-RU" dirty="0" smtClean="0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3563888" y="2132856"/>
            <a:ext cx="532859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3563888" y="4863976"/>
            <a:ext cx="532859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3535308" y="5085184"/>
            <a:ext cx="5319712" cy="57626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/>
            </a:lvl5pPr>
          </a:lstStyle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Название презентации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Verdana regular 12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82900" y="1916832"/>
            <a:ext cx="5053595" cy="2304256"/>
          </a:xfrm>
          <a:prstGeom prst="rect">
            <a:avLst/>
          </a:prstGeom>
        </p:spPr>
        <p:txBody>
          <a:bodyPr anchor="ctr"/>
          <a:lstStyle>
            <a:lvl1pPr marL="355600" indent="0" algn="l">
              <a:defRPr lang="ru-RU" sz="2400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 smtClean="0"/>
              <a:t>Название презентации </a:t>
            </a:r>
            <a:r>
              <a:rPr lang="en-US" dirty="0" smtClean="0"/>
              <a:t>Verdana Regular 24 pt.</a:t>
            </a:r>
            <a:br>
              <a:rPr lang="en-US" dirty="0" smtClean="0"/>
            </a:br>
            <a:r>
              <a:rPr lang="ru-RU" dirty="0" smtClean="0"/>
              <a:t>Максимальное количество строк в наборе - 7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0" hasCustomPrompt="1"/>
          </p:nvPr>
        </p:nvSpPr>
        <p:spPr>
          <a:xfrm>
            <a:off x="4427984" y="5373216"/>
            <a:ext cx="4430296" cy="42862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Название подразделения фирмы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4427984" y="5801843"/>
            <a:ext cx="4430296" cy="50006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cap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Город, </a:t>
            </a:r>
            <a:r>
              <a:rPr lang="ru-RU" dirty="0" err="1" smtClean="0"/>
              <a:t>дд.мм.гггг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4349769" y="2708920"/>
            <a:ext cx="4579949" cy="35718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lang="ru-RU" sz="2000" baseline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Имя Фамилия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4349769" y="3231429"/>
            <a:ext cx="4579949" cy="571504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cap="none" baseline="0">
                <a:solidFill>
                  <a:schemeClr val="accent6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203829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82900" y="1916832"/>
            <a:ext cx="5053595" cy="2304256"/>
          </a:xfrm>
          <a:prstGeom prst="rect">
            <a:avLst/>
          </a:prstGeom>
        </p:spPr>
        <p:txBody>
          <a:bodyPr anchor="ctr"/>
          <a:lstStyle>
            <a:lvl1pPr marL="355600" indent="0" algn="l">
              <a:defRPr lang="ru-RU" sz="24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 smtClean="0"/>
              <a:t>Название презентации </a:t>
            </a:r>
            <a:r>
              <a:rPr lang="en-US" dirty="0" smtClean="0"/>
              <a:t>Verdana Regular 24 pt.</a:t>
            </a:r>
            <a:br>
              <a:rPr lang="en-US" dirty="0" smtClean="0"/>
            </a:br>
            <a:r>
              <a:rPr lang="ru-RU" dirty="0" smtClean="0"/>
              <a:t>Максимальное количество строк в наборе - 7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0" hasCustomPrompt="1"/>
          </p:nvPr>
        </p:nvSpPr>
        <p:spPr>
          <a:xfrm>
            <a:off x="4427984" y="5373216"/>
            <a:ext cx="4430296" cy="42862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baseline="0" dirty="0" smtClean="0">
                <a:solidFill>
                  <a:schemeClr val="accent6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Название подразделения фирмы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4427984" y="5801843"/>
            <a:ext cx="4430296" cy="50006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cap="none" baseline="0">
                <a:solidFill>
                  <a:schemeClr val="accent6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Город, </a:t>
            </a:r>
            <a:r>
              <a:rPr lang="ru-RU" dirty="0" err="1" smtClean="0"/>
              <a:t>дд.мм.гггг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092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894"/>
            <a:ext cx="9144000" cy="7222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0000"/>
            <a:ext cx="864096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50A0"/>
              </a:buClr>
              <a:buSzPct val="7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518E"/>
              </a:buClr>
              <a:buSzPct val="60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0000"/>
            <a:ext cx="424848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47800" indent="-285750">
              <a:buFont typeface="Wingdings" panose="05000000000000000000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0000" y="900000"/>
            <a:ext cx="424800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/>
          </p:nvPr>
        </p:nvSpPr>
        <p:spPr>
          <a:xfrm>
            <a:off x="5292725" y="1268413"/>
            <a:ext cx="360045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92725" y="3645024"/>
            <a:ext cx="3600450" cy="2160587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0000"/>
            <a:ext cx="4752528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719118"/>
            <a:ext cx="3600000" cy="5580882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6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3851920" y="900000"/>
            <a:ext cx="5040560" cy="540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 </a:t>
            </a:r>
            <a:endParaRPr lang="en-US" dirty="0" smtClean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4000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>
          <a:xfrm>
            <a:off x="539750" y="931170"/>
            <a:ext cx="8100250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3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539750" y="3631960"/>
            <a:ext cx="8100250" cy="248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51520" y="6367728"/>
            <a:ext cx="1152128" cy="23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95D674A-043F-45DA-B63E-6539544E1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64764" y="4692215"/>
            <a:ext cx="11031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VEGASLEX.RU</a:t>
            </a:r>
            <a:endParaRPr lang="ru-RU" sz="1000" dirty="0">
              <a:solidFill>
                <a:schemeClr val="bg2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2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C2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7894"/>
            <a:ext cx="9143999" cy="72225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251520" y="6309320"/>
            <a:ext cx="8640960" cy="0"/>
          </a:xfrm>
          <a:prstGeom prst="line">
            <a:avLst/>
          </a:prstGeom>
          <a:ln w="19050">
            <a:solidFill>
              <a:srgbClr val="C2C9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06" y="6419468"/>
            <a:ext cx="1045466" cy="124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6" r:id="rId4"/>
    <p:sldLayoutId id="2147483694" r:id="rId5"/>
    <p:sldLayoutId id="214748369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marL="355600" indent="0" algn="l" defTabSz="914400" rtl="0" eaLnBrk="1" latinLnBrk="0" hangingPunct="1">
        <a:lnSpc>
          <a:spcPct val="85000"/>
        </a:lnSpc>
        <a:spcBef>
          <a:spcPct val="0"/>
        </a:spcBef>
        <a:buNone/>
        <a:defRPr sz="2400" kern="1200">
          <a:solidFill>
            <a:srgbClr val="0028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0690A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rgbClr val="5F7CC3"/>
        </a:buClr>
        <a:buSzPct val="80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rgbClr val="5F7CC3"/>
        </a:buClr>
        <a:buSzPct val="65000"/>
        <a:buFont typeface="Wingdings 3" pitchFamily="18" charset="2"/>
        <a:buChar char="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rgbClr val="28467D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rgbClr val="6E6E6E"/>
        </a:buClr>
        <a:buFont typeface="Arial" pitchFamily="34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о взаимодействии и правовой поддержке НПФ при формировании позиций по сложным правовым спорам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fld id="{18808461-F26D-4AA0-81AE-7CC850188409}" type="datetime4">
              <a:rPr lang="ru-RU"/>
              <a:pPr/>
              <a:t>30 сентября 2016 г.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Арбитражная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43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Категории сложности споров</a:t>
            </a:r>
            <a:endParaRPr lang="en-US" dirty="0"/>
          </a:p>
        </p:txBody>
      </p:sp>
      <p:sp>
        <p:nvSpPr>
          <p:cNvPr id="9219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Сложность, обусловленная суммой спора</a:t>
            </a:r>
          </a:p>
          <a:p>
            <a:pPr lvl="1"/>
            <a:r>
              <a:rPr lang="ru-RU" dirty="0"/>
              <a:t>необходимость обоснования цены иска</a:t>
            </a:r>
          </a:p>
          <a:p>
            <a:pPr lvl="1"/>
            <a:r>
              <a:rPr lang="ru-RU" dirty="0"/>
              <a:t>риски потери пенсионных накоплений</a:t>
            </a:r>
          </a:p>
          <a:p>
            <a:r>
              <a:rPr lang="ru-RU" dirty="0" smtClean="0"/>
              <a:t>Сложность</a:t>
            </a:r>
            <a:r>
              <a:rPr lang="ru-RU" dirty="0"/>
              <a:t>, обусловленная правовой составляющей спора</a:t>
            </a:r>
          </a:p>
          <a:p>
            <a:pPr lvl="1"/>
            <a:r>
              <a:rPr lang="ru-RU" dirty="0"/>
              <a:t>формирование новой судебной практики</a:t>
            </a:r>
          </a:p>
          <a:p>
            <a:pPr lvl="1"/>
            <a:r>
              <a:rPr lang="ru-RU" dirty="0"/>
              <a:t>попытка переломить неудачную судебную практику</a:t>
            </a:r>
          </a:p>
          <a:p>
            <a:pPr lvl="1"/>
            <a:r>
              <a:rPr lang="ru-RU" dirty="0"/>
              <a:t>споры с неоднозначными предметом и объектом </a:t>
            </a:r>
            <a:r>
              <a:rPr lang="ru-RU" dirty="0" smtClean="0"/>
              <a:t>доказывания</a:t>
            </a:r>
            <a:endParaRPr lang="ru-RU" dirty="0"/>
          </a:p>
          <a:p>
            <a:r>
              <a:rPr lang="ru-RU" dirty="0"/>
              <a:t>Сложность, обусловленная потенциальными негативными последствиями для НПФ</a:t>
            </a:r>
          </a:p>
          <a:p>
            <a:pPr lvl="1"/>
            <a:r>
              <a:rPr lang="ru-RU" dirty="0"/>
              <a:t>негативные последствия для деятельности НПФ</a:t>
            </a:r>
          </a:p>
          <a:p>
            <a:pPr lvl="1"/>
            <a:r>
              <a:rPr lang="ru-RU" dirty="0"/>
              <a:t>негативные последствия для менеджмента НПФ</a:t>
            </a:r>
          </a:p>
          <a:p>
            <a:pPr lvl="1"/>
            <a:r>
              <a:rPr lang="ru-RU" dirty="0"/>
              <a:t>негативные последствия для граждан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A702A-D94D-44F7-B57C-127EF85F73D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задачи внешних консультантов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5D674A-043F-45DA-B63E-6539544E189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6997" y="589606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sz="1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Без учета 2,5 млрд руб. штрафных санкций, которые учитываются в реестре отдельно и погашаются после удовлетворения всех требований по основному долгу. В любом из сценариев данные требования погашены не будут.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81802" y="3976137"/>
            <a:ext cx="8640960" cy="1619289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264002" y="972688"/>
            <a:ext cx="2523627" cy="2702813"/>
          </a:xfrm>
          <a:custGeom>
            <a:avLst/>
            <a:gdLst>
              <a:gd name="connsiteX0" fmla="*/ 0 w 2506215"/>
              <a:gd name="connsiteY0" fmla="*/ 0 h 1619289"/>
              <a:gd name="connsiteX1" fmla="*/ 2506215 w 2506215"/>
              <a:gd name="connsiteY1" fmla="*/ 0 h 1619289"/>
              <a:gd name="connsiteX2" fmla="*/ 2506215 w 2506215"/>
              <a:gd name="connsiteY2" fmla="*/ 1619289 h 1619289"/>
              <a:gd name="connsiteX3" fmla="*/ 0 w 2506215"/>
              <a:gd name="connsiteY3" fmla="*/ 1619289 h 1619289"/>
              <a:gd name="connsiteX4" fmla="*/ 0 w 2506215"/>
              <a:gd name="connsiteY4" fmla="*/ 0 h 16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619289">
                <a:moveTo>
                  <a:pt x="0" y="0"/>
                </a:moveTo>
                <a:lnTo>
                  <a:pt x="2506215" y="0"/>
                </a:lnTo>
                <a:lnTo>
                  <a:pt x="2506215" y="1619289"/>
                </a:lnTo>
                <a:lnTo>
                  <a:pt x="0" y="16192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1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/>
                </a:solidFill>
              </a:rPr>
              <a:t>Подготовка стратегии спора:</a:t>
            </a:r>
          </a:p>
          <a:p>
            <a:pPr marL="171450" lvl="0" indent="-17145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kern="1200" dirty="0" smtClean="0"/>
              <a:t>Анализ потенциально </a:t>
            </a:r>
            <a:r>
              <a:rPr lang="ru-RU" sz="1400" kern="1200" dirty="0" smtClean="0"/>
              <a:t>слабых мест правовой </a:t>
            </a:r>
            <a:r>
              <a:rPr lang="ru-RU" sz="1400" kern="1200" dirty="0" smtClean="0"/>
              <a:t>позиции</a:t>
            </a:r>
            <a:endParaRPr lang="ru-RU" sz="1400" kern="1200" dirty="0" smtClean="0"/>
          </a:p>
          <a:p>
            <a:pPr marL="171450" lvl="0" indent="-17145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dirty="0" smtClean="0"/>
              <a:t>Определение возможных </a:t>
            </a:r>
            <a:r>
              <a:rPr lang="ru-RU" sz="1400" dirty="0" smtClean="0"/>
              <a:t>мер для минимизации </a:t>
            </a:r>
            <a:r>
              <a:rPr lang="ru-RU" sz="1400" dirty="0" smtClean="0"/>
              <a:t>рисков</a:t>
            </a:r>
            <a:endParaRPr lang="ru-RU" sz="1400" dirty="0" smtClean="0"/>
          </a:p>
          <a:p>
            <a:pPr marL="171450" lvl="0" indent="-17145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kern="1200" dirty="0" smtClean="0"/>
              <a:t>Формирование долгосрочной </a:t>
            </a:r>
            <a:r>
              <a:rPr lang="ru-RU" sz="1400" kern="1200" dirty="0" smtClean="0"/>
              <a:t>позиции </a:t>
            </a:r>
            <a:r>
              <a:rPr lang="ru-RU" sz="1400" kern="1200" dirty="0" smtClean="0"/>
              <a:t>спора</a:t>
            </a:r>
            <a:endParaRPr lang="ru-RU" sz="1400" kern="1200" dirty="0" smtClean="0"/>
          </a:p>
        </p:txBody>
      </p:sp>
      <p:sp>
        <p:nvSpPr>
          <p:cNvPr id="10" name="Овал 9"/>
          <p:cNvSpPr/>
          <p:nvPr/>
        </p:nvSpPr>
        <p:spPr>
          <a:xfrm>
            <a:off x="1404580" y="4607444"/>
            <a:ext cx="404822" cy="404822"/>
          </a:xfrm>
          <a:prstGeom prst="ellipse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олилиния 10"/>
          <p:cNvSpPr/>
          <p:nvPr/>
        </p:nvSpPr>
        <p:spPr>
          <a:xfrm>
            <a:off x="3103647" y="963265"/>
            <a:ext cx="2674562" cy="3176391"/>
          </a:xfrm>
          <a:custGeom>
            <a:avLst/>
            <a:gdLst>
              <a:gd name="connsiteX0" fmla="*/ 0 w 2506215"/>
              <a:gd name="connsiteY0" fmla="*/ 0 h 1619289"/>
              <a:gd name="connsiteX1" fmla="*/ 2506215 w 2506215"/>
              <a:gd name="connsiteY1" fmla="*/ 0 h 1619289"/>
              <a:gd name="connsiteX2" fmla="*/ 2506215 w 2506215"/>
              <a:gd name="connsiteY2" fmla="*/ 1619289 h 1619289"/>
              <a:gd name="connsiteX3" fmla="*/ 0 w 2506215"/>
              <a:gd name="connsiteY3" fmla="*/ 1619289 h 1619289"/>
              <a:gd name="connsiteX4" fmla="*/ 0 w 2506215"/>
              <a:gd name="connsiteY4" fmla="*/ 0 h 16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619289">
                <a:moveTo>
                  <a:pt x="0" y="0"/>
                </a:moveTo>
                <a:lnTo>
                  <a:pt x="2506215" y="0"/>
                </a:lnTo>
                <a:lnTo>
                  <a:pt x="2506215" y="1619289"/>
                </a:lnTo>
                <a:lnTo>
                  <a:pt x="0" y="16192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1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accent1"/>
                </a:solidFill>
              </a:rPr>
              <a:t>Анализ спора в его активной стадии:</a:t>
            </a:r>
            <a:endParaRPr lang="ru-RU" sz="1600" dirty="0">
              <a:solidFill>
                <a:schemeClr val="accent1"/>
              </a:solidFill>
            </a:endParaRPr>
          </a:p>
          <a:p>
            <a:pPr marL="171450" lvl="0" indent="-1714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dirty="0" smtClean="0"/>
              <a:t>Определение необходимых </a:t>
            </a:r>
            <a:r>
              <a:rPr lang="ru-RU" sz="1400" dirty="0" smtClean="0"/>
              <a:t>процессуальных инструментов </a:t>
            </a:r>
            <a:r>
              <a:rPr lang="ru-RU" sz="1400" dirty="0" smtClean="0"/>
              <a:t>воздействия</a:t>
            </a:r>
            <a:endParaRPr lang="ru-RU" sz="1400" dirty="0"/>
          </a:p>
          <a:p>
            <a:pPr marL="171450" lvl="0" indent="-1714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dirty="0" smtClean="0"/>
              <a:t>Оперативное взаимодействие </a:t>
            </a:r>
            <a:r>
              <a:rPr lang="ru-RU" sz="1400" dirty="0" smtClean="0"/>
              <a:t>с различными подразделениями </a:t>
            </a:r>
            <a:r>
              <a:rPr lang="ru-RU" sz="1400" dirty="0" smtClean="0"/>
              <a:t>Клиента</a:t>
            </a:r>
            <a:endParaRPr lang="ru-RU" sz="1400" dirty="0" smtClean="0"/>
          </a:p>
          <a:p>
            <a:pPr marL="171450" lvl="0" indent="-17145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dirty="0" smtClean="0"/>
              <a:t>Корректировка позиции </a:t>
            </a:r>
            <a:r>
              <a:rPr lang="ru-RU" sz="1400" dirty="0" smtClean="0"/>
              <a:t>при </a:t>
            </a:r>
            <a:r>
              <a:rPr lang="ru-RU" sz="1400" dirty="0" smtClean="0"/>
              <a:t>необходимости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4036106" y="4607444"/>
            <a:ext cx="404822" cy="404822"/>
          </a:xfrm>
          <a:prstGeom prst="ellipse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олилиния 12"/>
          <p:cNvSpPr/>
          <p:nvPr/>
        </p:nvSpPr>
        <p:spPr>
          <a:xfrm>
            <a:off x="5819347" y="941382"/>
            <a:ext cx="2506215" cy="2786304"/>
          </a:xfrm>
          <a:custGeom>
            <a:avLst/>
            <a:gdLst>
              <a:gd name="connsiteX0" fmla="*/ 0 w 2506215"/>
              <a:gd name="connsiteY0" fmla="*/ 0 h 1619289"/>
              <a:gd name="connsiteX1" fmla="*/ 2506215 w 2506215"/>
              <a:gd name="connsiteY1" fmla="*/ 0 h 1619289"/>
              <a:gd name="connsiteX2" fmla="*/ 2506215 w 2506215"/>
              <a:gd name="connsiteY2" fmla="*/ 1619289 h 1619289"/>
              <a:gd name="connsiteX3" fmla="*/ 0 w 2506215"/>
              <a:gd name="connsiteY3" fmla="*/ 1619289 h 1619289"/>
              <a:gd name="connsiteX4" fmla="*/ 0 w 2506215"/>
              <a:gd name="connsiteY4" fmla="*/ 0 h 16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619289">
                <a:moveTo>
                  <a:pt x="0" y="0"/>
                </a:moveTo>
                <a:lnTo>
                  <a:pt x="2506215" y="0"/>
                </a:lnTo>
                <a:lnTo>
                  <a:pt x="2506215" y="1619289"/>
                </a:lnTo>
                <a:lnTo>
                  <a:pt x="0" y="16192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1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/>
                </a:solidFill>
              </a:rPr>
              <a:t>Стадия обжалования принятого судебного акта:</a:t>
            </a:r>
          </a:p>
          <a:p>
            <a:pPr marL="228600" lvl="0" indent="-22860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kern="1200" dirty="0" smtClean="0"/>
              <a:t>Установление оснований </a:t>
            </a:r>
            <a:r>
              <a:rPr lang="ru-RU" sz="1400" kern="1200" dirty="0" smtClean="0"/>
              <a:t>для </a:t>
            </a:r>
            <a:r>
              <a:rPr lang="ru-RU" sz="1400" kern="1200" dirty="0" smtClean="0"/>
              <a:t>обжалования</a:t>
            </a:r>
            <a:endParaRPr lang="ru-RU" sz="1400" kern="1200" dirty="0" smtClean="0"/>
          </a:p>
          <a:p>
            <a:pPr marL="228600" lvl="0" indent="-22860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ru-RU" sz="1400" kern="1200" dirty="0" smtClean="0"/>
              <a:t>Квалификация достаточности </a:t>
            </a:r>
            <a:r>
              <a:rPr lang="ru-RU" sz="1400" kern="1200" dirty="0" smtClean="0"/>
              <a:t>таких оснований (существенность нарушения норм права)</a:t>
            </a:r>
          </a:p>
        </p:txBody>
      </p:sp>
      <p:sp>
        <p:nvSpPr>
          <p:cNvPr id="14" name="Овал 13"/>
          <p:cNvSpPr/>
          <p:nvPr/>
        </p:nvSpPr>
        <p:spPr>
          <a:xfrm>
            <a:off x="6667633" y="4607444"/>
            <a:ext cx="404822" cy="404822"/>
          </a:xfrm>
          <a:prstGeom prst="ellipse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3307107" y="5214964"/>
            <a:ext cx="1883849" cy="24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dirty="0" smtClean="0"/>
              <a:t>Активная стадия спора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04816" y="5196665"/>
            <a:ext cx="15953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/>
              <a:t>Досудебная стадия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24632" y="5229410"/>
            <a:ext cx="2348720" cy="4224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100" dirty="0" smtClean="0"/>
              <a:t>Обжалование судебного акта</a:t>
            </a:r>
            <a:endParaRPr lang="ru-RU" sz="1100" dirty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219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Основные риски правовых позиций НПФ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Объективные</a:t>
            </a:r>
            <a:r>
              <a:rPr lang="ru-RU" dirty="0" smtClean="0"/>
              <a:t>:</a:t>
            </a:r>
            <a:endParaRPr lang="ru-RU" dirty="0"/>
          </a:p>
          <a:p>
            <a:pPr lvl="1">
              <a:buClr>
                <a:srgbClr val="0050A0"/>
              </a:buClr>
              <a:buSzPct val="70000"/>
            </a:pPr>
            <a:r>
              <a:rPr lang="ru-RU" dirty="0" smtClean="0"/>
              <a:t>состояние </a:t>
            </a:r>
            <a:r>
              <a:rPr lang="ru-RU" dirty="0"/>
              <a:t>финансового рынка в текущий момент</a:t>
            </a:r>
          </a:p>
          <a:p>
            <a:pPr lvl="1">
              <a:buClr>
                <a:srgbClr val="0050A0"/>
              </a:buClr>
              <a:buSzPct val="70000"/>
            </a:pPr>
            <a:r>
              <a:rPr lang="ru-RU" dirty="0" smtClean="0"/>
              <a:t>условия </a:t>
            </a:r>
            <a:r>
              <a:rPr lang="ru-RU" dirty="0"/>
              <a:t>заключенного договора, из которого возник спор</a:t>
            </a:r>
          </a:p>
          <a:p>
            <a:pPr lvl="1">
              <a:buClr>
                <a:srgbClr val="0050A0"/>
              </a:buClr>
              <a:buSzPct val="70000"/>
            </a:pPr>
            <a:r>
              <a:rPr lang="ru-RU" dirty="0" smtClean="0"/>
              <a:t>положения </a:t>
            </a:r>
            <a:r>
              <a:rPr lang="ru-RU" dirty="0"/>
              <a:t>законодательства о НПФ (ст. 25 Закона о НПФ)</a:t>
            </a:r>
          </a:p>
          <a:p>
            <a:r>
              <a:rPr lang="ru-RU" dirty="0"/>
              <a:t>Субъективные</a:t>
            </a:r>
            <a:r>
              <a:rPr lang="ru-RU" dirty="0" smtClean="0"/>
              <a:t>:</a:t>
            </a:r>
            <a:endParaRPr lang="ru-RU" dirty="0"/>
          </a:p>
          <a:p>
            <a:pPr lvl="1">
              <a:buClr>
                <a:srgbClr val="0050A0"/>
              </a:buClr>
              <a:buSzPct val="70000"/>
            </a:pPr>
            <a:r>
              <a:rPr lang="ru-RU" dirty="0" smtClean="0"/>
              <a:t>действия </a:t>
            </a:r>
            <a:r>
              <a:rPr lang="ru-RU" dirty="0"/>
              <a:t>сотрудников НПФ</a:t>
            </a:r>
          </a:p>
          <a:p>
            <a:pPr lvl="1">
              <a:buClr>
                <a:srgbClr val="0050A0"/>
              </a:buClr>
              <a:buSzPct val="70000"/>
            </a:pPr>
            <a:r>
              <a:rPr lang="ru-RU" dirty="0" smtClean="0"/>
              <a:t>действия </a:t>
            </a:r>
            <a:r>
              <a:rPr lang="ru-RU" dirty="0"/>
              <a:t>сотрудников </a:t>
            </a:r>
            <a:r>
              <a:rPr lang="ru-RU" dirty="0" smtClean="0"/>
              <a:t>контрагента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1B784C-99C6-432A-8867-35D0EC6FEA7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8" r="28498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положительные судебные акты для НПФ</a:t>
            </a:r>
            <a:endParaRPr lang="en-US" dirty="0"/>
          </a:p>
        </p:txBody>
      </p:sp>
      <p:sp>
        <p:nvSpPr>
          <p:cNvPr id="4133" name="Rectangle 3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Постановление АС Поволжского округа от 12.09.2014 по делу № А12-7171/2014</a:t>
            </a:r>
            <a:endParaRPr lang="en-US" sz="1800" dirty="0" smtClean="0"/>
          </a:p>
          <a:p>
            <a:pPr lvl="1"/>
            <a:r>
              <a:rPr lang="ru-RU" sz="1600" dirty="0" smtClean="0"/>
              <a:t>Признание незаконным постановления о привлечении к ответственности</a:t>
            </a:r>
          </a:p>
          <a:p>
            <a:pPr marL="0" indent="0">
              <a:buNone/>
            </a:pPr>
            <a:endParaRPr lang="ru-RU" sz="1100" dirty="0" smtClean="0"/>
          </a:p>
          <a:p>
            <a:r>
              <a:rPr lang="ru-RU" sz="1800" dirty="0" smtClean="0"/>
              <a:t>Постановление </a:t>
            </a:r>
            <a:r>
              <a:rPr lang="ru-RU" sz="1800" dirty="0" smtClean="0"/>
              <a:t>ФАС Московского округа от 19.03.2014 по делу А40-67174/13-50-629 </a:t>
            </a:r>
          </a:p>
          <a:p>
            <a:pPr lvl="1"/>
            <a:r>
              <a:rPr lang="ru-RU" sz="1600" dirty="0" smtClean="0"/>
              <a:t>Невозврат средств пенсионных накоплений в полном объеме</a:t>
            </a:r>
          </a:p>
          <a:p>
            <a:pPr marL="0" indent="0">
              <a:buNone/>
            </a:pPr>
            <a:endParaRPr lang="ru-RU" sz="1100" dirty="0" smtClean="0"/>
          </a:p>
          <a:p>
            <a:r>
              <a:rPr lang="ru-RU" sz="1800" dirty="0" smtClean="0"/>
              <a:t>Постановления  </a:t>
            </a:r>
            <a:r>
              <a:rPr lang="ru-RU" sz="1800" dirty="0" smtClean="0"/>
              <a:t>ФАС Московского округа от 10.07.2013 по делу № А40-82604/12-57-783, и от 07.02.2012 г. по делу № А40-33903/11-91-145 </a:t>
            </a:r>
            <a:endParaRPr lang="en-US" sz="1800" dirty="0" smtClean="0"/>
          </a:p>
          <a:p>
            <a:pPr lvl="1"/>
            <a:r>
              <a:rPr lang="ru-RU" sz="1600" dirty="0" smtClean="0"/>
              <a:t>Невозврат в установленный  срок денежных средств (накопления) – основной долг и % за пользование чужими средствами</a:t>
            </a:r>
          </a:p>
          <a:p>
            <a:pPr marL="0" indent="0">
              <a:buNone/>
            </a:pPr>
            <a:endParaRPr lang="ru-RU" sz="1100" dirty="0" smtClean="0"/>
          </a:p>
          <a:p>
            <a:r>
              <a:rPr lang="ru-RU" sz="1800" dirty="0" smtClean="0"/>
              <a:t>Постановление </a:t>
            </a:r>
            <a:r>
              <a:rPr lang="ru-RU" sz="1800" dirty="0" smtClean="0"/>
              <a:t>ФАС Московского округа от 16.12.2013 по делу № А40-63656/2011 (также: Постановление АС Московского округа от 05.07.2016 по делу № А40-205550/2014, Постановление АС Московского округа от 06.04.2016 по делу № А40-41244/2015).</a:t>
            </a:r>
            <a:endParaRPr lang="ru-RU" sz="18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3CD970-BB36-4D9F-860C-41BF1A1F0A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Положительные факторы работы консультантов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623767"/>
              </p:ext>
            </p:extLst>
          </p:nvPr>
        </p:nvGraphicFramePr>
        <p:xfrm>
          <a:off x="284458" y="1052736"/>
          <a:ext cx="8642350" cy="2377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1175"/>
                <a:gridCol w="4321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Влияние на баланс НПФ</a:t>
                      </a:r>
                      <a:endParaRPr lang="ru-RU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Влияние на менеджмент и деятельность НПФ</a:t>
                      </a:r>
                      <a:endParaRPr lang="ru-RU" sz="1800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Взыскание денежные </a:t>
                      </a:r>
                      <a:r>
                        <a:rPr lang="ru-RU" sz="1600" dirty="0" smtClean="0"/>
                        <a:t>средств с контрагентов</a:t>
                      </a:r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Устранение необоснованных </a:t>
                      </a:r>
                      <a:r>
                        <a:rPr lang="ru-RU" sz="1600" dirty="0" smtClean="0"/>
                        <a:t>претензий контролирующих органов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Предотвращение снижения </a:t>
                      </a:r>
                      <a:r>
                        <a:rPr lang="ru-RU" sz="1600" dirty="0" smtClean="0"/>
                        <a:t>доходности НПФ</a:t>
                      </a:r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Оспаривание отзыва </a:t>
                      </a:r>
                      <a:r>
                        <a:rPr lang="ru-RU" sz="1600" dirty="0" smtClean="0"/>
                        <a:t>лицензии НПФ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Соблюдение принципов </a:t>
                      </a:r>
                      <a:r>
                        <a:rPr lang="ru-RU" sz="1600" dirty="0" smtClean="0"/>
                        <a:t>сохранности и доходности накоплений</a:t>
                      </a:r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Снижение риска </a:t>
                      </a:r>
                      <a:r>
                        <a:rPr lang="ru-RU" sz="1600" dirty="0" smtClean="0"/>
                        <a:t>привлечения к субсидиарной ответственности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5D674A-043F-45DA-B63E-6539544E189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71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ru-RU" dirty="0" smtClean="0"/>
              <a:t>Виктор Петров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Руководитель Арбитражной группы</a:t>
            </a:r>
          </a:p>
          <a:p>
            <a:r>
              <a:rPr lang="en-US" dirty="0" smtClean="0"/>
              <a:t>petrov@vegaslex.ru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Vegas Lex">
      <a:dk1>
        <a:srgbClr val="000000"/>
      </a:dk1>
      <a:lt1>
        <a:srgbClr val="FFFFFF"/>
      </a:lt1>
      <a:dk2>
        <a:srgbClr val="1F497D"/>
      </a:dk2>
      <a:lt2>
        <a:srgbClr val="7F7F7F"/>
      </a:lt2>
      <a:accent1>
        <a:srgbClr val="E36C09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8" id="{3A835BE4-B991-43C2-9988-98052501B69F}" vid="{A1158D95-126E-4C7E-A981-8571E67F6D18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VL">
      <a:dk1>
        <a:srgbClr val="002846"/>
      </a:dk1>
      <a:lt1>
        <a:srgbClr val="F3F4F5"/>
      </a:lt1>
      <a:dk2>
        <a:srgbClr val="002846"/>
      </a:dk2>
      <a:lt2>
        <a:srgbClr val="FFFFFF"/>
      </a:lt2>
      <a:accent1>
        <a:srgbClr val="025579"/>
      </a:accent1>
      <a:accent2>
        <a:srgbClr val="087F9F"/>
      </a:accent2>
      <a:accent3>
        <a:srgbClr val="9BC81E"/>
      </a:accent3>
      <a:accent4>
        <a:srgbClr val="0050A0"/>
      </a:accent4>
      <a:accent5>
        <a:srgbClr val="A0AAB4"/>
      </a:accent5>
      <a:accent6>
        <a:srgbClr val="D7DBDE"/>
      </a:accent6>
      <a:hlink>
        <a:srgbClr val="626E77"/>
      </a:hlink>
      <a:folHlink>
        <a:srgbClr val="626E77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8" id="{3A835BE4-B991-43C2-9988-98052501B69F}" vid="{D1001444-1001-46D4-8671-30BBF3A71ABE}"/>
    </a:ext>
  </a:extLst>
</a:theme>
</file>

<file path=ppt/theme/theme3.xml><?xml version="1.0" encoding="utf-8"?>
<a:theme xmlns:a="http://schemas.openxmlformats.org/drawingml/2006/main" name="VEGAS LEX_ШАБЛОН_Презентация">
  <a:themeElements>
    <a:clrScheme name="VL">
      <a:dk1>
        <a:srgbClr val="002846"/>
      </a:dk1>
      <a:lt1>
        <a:srgbClr val="F3F4F5"/>
      </a:lt1>
      <a:dk2>
        <a:srgbClr val="002846"/>
      </a:dk2>
      <a:lt2>
        <a:srgbClr val="FFFFFF"/>
      </a:lt2>
      <a:accent1>
        <a:srgbClr val="025579"/>
      </a:accent1>
      <a:accent2>
        <a:srgbClr val="087F9F"/>
      </a:accent2>
      <a:accent3>
        <a:srgbClr val="9BC81E"/>
      </a:accent3>
      <a:accent4>
        <a:srgbClr val="0050A0"/>
      </a:accent4>
      <a:accent5>
        <a:srgbClr val="A0AAB4"/>
      </a:accent5>
      <a:accent6>
        <a:srgbClr val="D7DBDE"/>
      </a:accent6>
      <a:hlink>
        <a:srgbClr val="626E77"/>
      </a:hlink>
      <a:folHlink>
        <a:srgbClr val="626E77"/>
      </a:folHlink>
    </a:clrScheme>
    <a:fontScheme name="V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8" id="{3A835BE4-B991-43C2-9988-98052501B69F}" vid="{FC417C3D-504E-4DB1-8945-BCC8E29EF221}"/>
    </a:ext>
  </a:extLst>
</a:theme>
</file>

<file path=ppt/theme/theme4.xml><?xml version="1.0" encoding="utf-8"?>
<a:theme xmlns:a="http://schemas.openxmlformats.org/drawingml/2006/main" name="Divider">
  <a:themeElements>
    <a:clrScheme name="VL">
      <a:dk1>
        <a:srgbClr val="002846"/>
      </a:dk1>
      <a:lt1>
        <a:srgbClr val="F3F4F5"/>
      </a:lt1>
      <a:dk2>
        <a:srgbClr val="002846"/>
      </a:dk2>
      <a:lt2>
        <a:srgbClr val="FFFFFF"/>
      </a:lt2>
      <a:accent1>
        <a:srgbClr val="025579"/>
      </a:accent1>
      <a:accent2>
        <a:srgbClr val="087F9F"/>
      </a:accent2>
      <a:accent3>
        <a:srgbClr val="9BC81E"/>
      </a:accent3>
      <a:accent4>
        <a:srgbClr val="0050A0"/>
      </a:accent4>
      <a:accent5>
        <a:srgbClr val="A0AAB4"/>
      </a:accent5>
      <a:accent6>
        <a:srgbClr val="D7DBDE"/>
      </a:accent6>
      <a:hlink>
        <a:srgbClr val="626E77"/>
      </a:hlink>
      <a:folHlink>
        <a:srgbClr val="626E7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8" id="{3A835BE4-B991-43C2-9988-98052501B69F}" vid="{790404B3-E060-4E82-800D-742F9435D51D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(на экран)</Template>
  <TotalTime>18</TotalTime>
  <Words>396</Words>
  <Application>Microsoft Office PowerPoint</Application>
  <PresentationFormat>Экран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Wingdings 3</vt:lpstr>
      <vt:lpstr>Специальное оформление</vt:lpstr>
      <vt:lpstr>1_Специальное оформление</vt:lpstr>
      <vt:lpstr>VEGAS LEX_ШАБЛОН_Презентация</vt:lpstr>
      <vt:lpstr>Divider</vt:lpstr>
      <vt:lpstr>Вопросы о взаимодействии и правовой поддержке НПФ при формировании позиций по сложным правовым спорам</vt:lpstr>
      <vt:lpstr>Категории сложности споров</vt:lpstr>
      <vt:lpstr>Основные задачи внешних консультантов</vt:lpstr>
      <vt:lpstr>Основные риски правовых позиций НПФ</vt:lpstr>
      <vt:lpstr>Основные положительные судебные акты для НПФ</vt:lpstr>
      <vt:lpstr>Положительные факторы работы консультантов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о взаимодействии и правовой поддержке НПФ при формировании позиций по сложным правовым спорам</dc:title>
  <dc:creator>Vasileva, Anastasia</dc:creator>
  <cp:lastModifiedBy>Grigoryan, Liana</cp:lastModifiedBy>
  <cp:revision>6</cp:revision>
  <dcterms:created xsi:type="dcterms:W3CDTF">2016-09-30T08:12:30Z</dcterms:created>
  <dcterms:modified xsi:type="dcterms:W3CDTF">2016-09-30T08:36:01Z</dcterms:modified>
</cp:coreProperties>
</file>