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77" r:id="rId4"/>
  </p:sldMasterIdLst>
  <p:notesMasterIdLst>
    <p:notesMasterId r:id="rId19"/>
  </p:notesMasterIdLst>
  <p:sldIdLst>
    <p:sldId id="256" r:id="rId5"/>
    <p:sldId id="276" r:id="rId6"/>
    <p:sldId id="257" r:id="rId7"/>
    <p:sldId id="277" r:id="rId8"/>
    <p:sldId id="278" r:id="rId9"/>
    <p:sldId id="279" r:id="rId10"/>
    <p:sldId id="260" r:id="rId11"/>
    <p:sldId id="261" r:id="rId12"/>
    <p:sldId id="274" r:id="rId13"/>
    <p:sldId id="262" r:id="rId14"/>
    <p:sldId id="280" r:id="rId15"/>
    <p:sldId id="281" r:id="rId16"/>
    <p:sldId id="28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E7562-6648-4B90-8A20-1196454AE498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D4BF-3AE3-49AC-B7CA-655617EAD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54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6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2134570"/>
            <a:ext cx="5357812" cy="2736303"/>
          </a:xfrm>
          <a:prstGeom prst="rect">
            <a:avLst/>
          </a:prstGeom>
        </p:spPr>
        <p:txBody>
          <a:bodyPr anchor="ctr"/>
          <a:lstStyle>
            <a:lvl1pPr marL="355600" indent="0" algn="l">
              <a:spcBef>
                <a:spcPts val="0"/>
              </a:spcBef>
              <a:buNone/>
              <a:defRPr lang="ru-RU" sz="2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</a:t>
            </a:r>
            <a:r>
              <a:rPr lang="ru-RU" dirty="0"/>
              <a:t>презентации </a:t>
            </a:r>
            <a:r>
              <a:rPr lang="en-US" dirty="0"/>
              <a:t>Verdana Regular 24 </a:t>
            </a:r>
            <a:r>
              <a:rPr lang="en-US" dirty="0" err="1"/>
              <a:t>pt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3563888" y="2134570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3563888" y="4870873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5085184"/>
            <a:ext cx="5319712" cy="5762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презентации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Verdana regular 12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2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4220427" y="2132856"/>
            <a:ext cx="5357812" cy="2736303"/>
          </a:xfrm>
          <a:prstGeom prst="rect">
            <a:avLst/>
          </a:prstGeom>
        </p:spPr>
        <p:txBody>
          <a:bodyPr anchor="ctr"/>
          <a:lstStyle>
            <a:lvl1pPr marL="355600" indent="0" algn="l">
              <a:spcBef>
                <a:spcPts val="0"/>
              </a:spcBef>
              <a:buNone/>
              <a:defRPr lang="ru-RU" sz="2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</a:t>
            </a:r>
            <a:r>
              <a:rPr lang="ru-RU" dirty="0"/>
              <a:t>презентации </a:t>
            </a:r>
            <a:r>
              <a:rPr lang="en-US" dirty="0"/>
              <a:t>Verdana Regular 24 </a:t>
            </a:r>
            <a:r>
              <a:rPr lang="en-US" dirty="0" err="1"/>
              <a:t>pt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211960" y="2132856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224246" y="4869159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221163" y="5084763"/>
            <a:ext cx="5319712" cy="5762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презентации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Verdana regular 12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27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2134570"/>
            <a:ext cx="5357812" cy="2736303"/>
          </a:xfrm>
          <a:prstGeom prst="rect">
            <a:avLst/>
          </a:prstGeom>
        </p:spPr>
        <p:txBody>
          <a:bodyPr anchor="ctr"/>
          <a:lstStyle>
            <a:lvl1pPr marL="355600" indent="0" algn="l">
              <a:spcBef>
                <a:spcPts val="0"/>
              </a:spcBef>
              <a:buNone/>
              <a:defRPr lang="ru-RU" sz="2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r>
              <a:rPr lang="en-US" dirty="0"/>
              <a:t> </a:t>
            </a:r>
            <a:r>
              <a:rPr lang="ru-RU" dirty="0"/>
              <a:t>презентации </a:t>
            </a:r>
            <a:r>
              <a:rPr lang="en-US" dirty="0"/>
              <a:t>Verdana Regular 24 </a:t>
            </a:r>
            <a:r>
              <a:rPr lang="en-US" dirty="0" err="1"/>
              <a:t>pt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3563888" y="2134570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3563888" y="4870873"/>
            <a:ext cx="532859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5085184"/>
            <a:ext cx="5319712" cy="5762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презентации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Verdana regular 12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76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4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2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6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48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6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22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24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87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9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47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96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56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74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093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42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78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45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7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8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4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3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4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6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9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6DE2-35F5-4650-924D-8A087DA2B76F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86595-2BE4-43D5-A4D0-16BE71829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0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0" y="-65140"/>
            <a:ext cx="9918829" cy="70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4BB339-73CF-405B-863F-B3BA75383694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73EF81-2D9D-49A1-9730-993FCA406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016224" cy="7110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/>
              <a:t>©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год</a:t>
            </a: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339752" y="2132856"/>
            <a:ext cx="692755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dirty="0"/>
              <a:t>Взыскание убытков и обеспечительные меры в спорах на рынке доверительного управления</a:t>
            </a:r>
          </a:p>
        </p:txBody>
      </p:sp>
      <p:sp>
        <p:nvSpPr>
          <p:cNvPr id="7" name="Текст 23"/>
          <p:cNvSpPr txBox="1">
            <a:spLocks/>
          </p:cNvSpPr>
          <p:nvPr/>
        </p:nvSpPr>
        <p:spPr>
          <a:xfrm>
            <a:off x="289543" y="5589240"/>
            <a:ext cx="4430296" cy="428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Кирилл Труханов,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Управляющий партнер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АБ «ТРУБОР»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Текст 23"/>
          <p:cNvSpPr txBox="1">
            <a:spLocks/>
          </p:cNvSpPr>
          <p:nvPr/>
        </p:nvSpPr>
        <p:spPr>
          <a:xfrm>
            <a:off x="6228184" y="5589239"/>
            <a:ext cx="4430296" cy="428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</a:rPr>
              <a:t>Сергей Ильин,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Советник</a:t>
            </a:r>
          </a:p>
          <a:p>
            <a:r>
              <a:rPr lang="ru-RU" sz="2400" dirty="0">
                <a:solidFill>
                  <a:schemeClr val="bg1"/>
                </a:solidFill>
              </a:rPr>
              <a:t>АБ «ТРУБОР»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6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 о взыскании убытков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416152" y="1161954"/>
            <a:ext cx="4332312" cy="52193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ИСК О ВЗЫСКАНИИ УБЫТКОВ С ОЦЕНЩИКА и УК </a:t>
            </a:r>
            <a:r>
              <a:rPr lang="ru-RU" dirty="0" err="1"/>
              <a:t>ПИФа</a:t>
            </a:r>
            <a:r>
              <a:rPr lang="ru-RU" dirty="0"/>
              <a:t> (</a:t>
            </a:r>
            <a:r>
              <a:rPr lang="ru-RU" dirty="0" err="1"/>
              <a:t>субсидиарно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проведение судебной оценки имущества </a:t>
            </a:r>
            <a:r>
              <a:rPr lang="ru-RU" dirty="0" err="1"/>
              <a:t>ПИФа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algn="r"/>
            <a:fld id="{6A1B784C-99C6-432A-8867-35D0EC6FEA75}" type="slidenum">
              <a:rPr lang="en-US" sz="1000" smtClean="0">
                <a:solidFill>
                  <a:srgbClr val="144E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10</a:t>
            </a:fld>
            <a:endParaRPr lang="en-US" sz="1000" dirty="0">
              <a:solidFill>
                <a:srgbClr val="144E8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954"/>
            <a:ext cx="4416152" cy="359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Обеспечительные меры в поддержку споров на рынке Д.У.</a:t>
            </a:r>
          </a:p>
        </p:txBody>
      </p:sp>
    </p:spTree>
    <p:extLst>
      <p:ext uri="{BB962C8B-B14F-4D97-AF65-F5344CB8AC3E}">
        <p14:creationId xmlns:p14="http://schemas.microsoft.com/office/powerpoint/2010/main" val="54630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ОБЕСПЕЧИТЕЛЬНЫЕ МЕРЫ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784C-99C6-432A-8867-35D0EC6FEA75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44E8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44E8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7550" y="1140612"/>
            <a:ext cx="5576450" cy="498555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Запрет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ответчику совершать определенные действия </a:t>
            </a:r>
            <a:r>
              <a:rPr lang="ru-RU" dirty="0"/>
              <a:t>(напр., запрет УК производить погашение инвестиционных паев, дело № А40-17376/2011);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Арест имущества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" y="1076747"/>
            <a:ext cx="3585592" cy="20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9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ОБЕСПЕЧИТЕЛЬНЫЕ МЕРЫ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784C-99C6-432A-8867-35D0EC6FEA75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44E8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44E8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38624"/>
              </p:ext>
            </p:extLst>
          </p:nvPr>
        </p:nvGraphicFramePr>
        <p:xfrm>
          <a:off x="539552" y="1310428"/>
          <a:ext cx="813690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Обеспечительные меры в российском суде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Как увеличить шансы на принятие обеспечительных 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marR="0" lvl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Both"/>
                        <a:tabLst/>
                        <a:defRPr/>
                      </a:pPr>
                      <a:r>
                        <a:rPr lang="ru-RU" dirty="0"/>
                        <a:t>доказательства </a:t>
                      </a:r>
                      <a:r>
                        <a:rPr lang="ru-RU" b="1" dirty="0"/>
                        <a:t>реальности риска </a:t>
                      </a:r>
                      <a:r>
                        <a:rPr lang="ru-RU" b="1" i="1" dirty="0"/>
                        <a:t>невозможности</a:t>
                      </a:r>
                      <a:r>
                        <a:rPr lang="ru-RU" dirty="0"/>
                        <a:t> исполнения решения по существу спора в будущем </a:t>
                      </a:r>
                      <a:r>
                        <a:rPr lang="ru-RU" b="1" i="1" dirty="0"/>
                        <a:t>или</a:t>
                      </a:r>
                      <a:r>
                        <a:rPr lang="ru-RU" dirty="0"/>
                        <a:t> реальности риска </a:t>
                      </a:r>
                      <a:r>
                        <a:rPr lang="ru-RU" b="1" i="1" dirty="0"/>
                        <a:t>значительного</a:t>
                      </a:r>
                      <a:r>
                        <a:rPr lang="ru-RU" b="1" i="1" baseline="0" dirty="0"/>
                        <a:t> ущерба</a:t>
                      </a:r>
                      <a:r>
                        <a:rPr lang="ru-RU" b="1" i="1" dirty="0"/>
                        <a:t> </a:t>
                      </a:r>
                      <a:r>
                        <a:rPr lang="ru-RU" dirty="0"/>
                        <a:t>(</a:t>
                      </a:r>
                      <a:r>
                        <a:rPr lang="ru-RU" dirty="0" err="1"/>
                        <a:t>аффидевиты</a:t>
                      </a:r>
                      <a:r>
                        <a:rPr lang="ru-RU" dirty="0"/>
                        <a:t>, письменные свидетельские показания, публикации в прессе и проч.)</a:t>
                      </a:r>
                      <a:r>
                        <a:rPr lang="en-US" dirty="0"/>
                        <a:t>;</a:t>
                      </a:r>
                      <a:endParaRPr lang="ru-RU" dirty="0"/>
                    </a:p>
                    <a:p>
                      <a:pPr marL="400050" marR="0" lvl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Both"/>
                        <a:tabLst/>
                        <a:defRPr/>
                      </a:pPr>
                      <a:endParaRPr lang="ru-RU" baseline="0" dirty="0"/>
                    </a:p>
                    <a:p>
                      <a:pPr marL="400050" marR="0" lvl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Both"/>
                        <a:tabLst/>
                        <a:defRPr/>
                      </a:pPr>
                      <a:r>
                        <a:rPr lang="ru-RU" baseline="0" dirty="0"/>
                        <a:t>п</a:t>
                      </a:r>
                      <a:r>
                        <a:rPr lang="ru-RU" dirty="0"/>
                        <a:t>редоставление </a:t>
                      </a:r>
                      <a:r>
                        <a:rPr lang="ru-RU" b="1" dirty="0"/>
                        <a:t>встречного обеспечения </a:t>
                      </a:r>
                      <a:r>
                        <a:rPr lang="ru-RU" dirty="0"/>
                        <a:t>(например, независимая гарантия);</a:t>
                      </a:r>
                    </a:p>
                    <a:p>
                      <a:pPr marL="400050" marR="0" lvl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Both"/>
                        <a:tabLst/>
                        <a:defRPr/>
                      </a:pPr>
                      <a:endParaRPr lang="ru-RU" dirty="0"/>
                    </a:p>
                    <a:p>
                      <a:pPr marL="400050" marR="0" lvl="0" indent="-4000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Both"/>
                        <a:tabLst/>
                        <a:defRPr/>
                      </a:pPr>
                      <a:r>
                        <a:rPr lang="ru-RU" dirty="0"/>
                        <a:t>инициирование самостоятельных</a:t>
                      </a:r>
                      <a:r>
                        <a:rPr lang="ru-RU" baseline="0" dirty="0"/>
                        <a:t> судебных производств от имени разных пайщиков (в случае спора с УК </a:t>
                      </a:r>
                      <a:r>
                        <a:rPr lang="ru-RU" baseline="0" dirty="0" err="1"/>
                        <a:t>ПИФа</a:t>
                      </a:r>
                      <a:r>
                        <a:rPr lang="ru-RU" baseline="0" dirty="0"/>
                        <a:t>).</a:t>
                      </a:r>
                      <a:endParaRPr lang="ru-RU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40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18" y="2060848"/>
            <a:ext cx="3276364" cy="11553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АДВОКАТСКОЕ БЮРО «ТРУБОР»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123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Москва, Пресненская наб., д. 12, ММДЦ «Москва-Сити» (Башня «Восток»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Многофункциональный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офисно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-рекреационный комплекс «Федерация»), этаж 23</a:t>
            </a:r>
          </a:p>
          <a:p>
            <a:pPr algn="ctr"/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+ 7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495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540 75 55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E-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trubor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trubor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4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Взыскание убытков по договору доверительного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72176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Иски о взыскании убытков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80920" cy="511256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Договор доверительного управления УК-НПФ: ДУ должно осуществляться в соответствии с положениями инвестиционной декларации;</a:t>
            </a:r>
          </a:p>
          <a:p>
            <a:pPr algn="just"/>
            <a:r>
              <a:rPr lang="ru-RU" dirty="0"/>
              <a:t>Возможны ситуации нарушения положений инвестиционной декларации, что при определенных условиях может привести к финансовым потерям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algn="r"/>
            <a:fld id="{6A1B784C-99C6-432A-8867-35D0EC6FEA75}" type="slidenum">
              <a:rPr lang="en-US" sz="1000" smtClean="0">
                <a:solidFill>
                  <a:srgbClr val="144E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3</a:t>
            </a:fld>
            <a:endParaRPr lang="en-US" sz="1000" dirty="0">
              <a:solidFill>
                <a:srgbClr val="144E8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4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Иски о взыскании убытков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784C-99C6-432A-8867-35D0EC6FEA75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44E8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44E8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3777" y="1340768"/>
            <a:ext cx="3996445" cy="1038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Наличии активов, несоответствующих требованиям инвестиционной декларации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572000" y="2379260"/>
            <a:ext cx="2563" cy="473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73776" y="2857004"/>
            <a:ext cx="3996445" cy="10384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Уменьшение стоимости таких активов до момента расторжения ДДУ и возврата активов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3776" y="4661272"/>
            <a:ext cx="1920794" cy="10384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Реальный ущерб</a:t>
            </a:r>
          </a:p>
          <a:p>
            <a:pPr algn="ctr"/>
            <a:r>
              <a:rPr lang="ru-RU" sz="1400" dirty="0">
                <a:solidFill>
                  <a:schemeClr val="bg1">
                    <a:lumMod val="10000"/>
                  </a:schemeClr>
                </a:solidFill>
              </a:rPr>
              <a:t>(уменьшение стоимости имущества)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5451" y="4661272"/>
            <a:ext cx="1920794" cy="10384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Упущенная выгода</a:t>
            </a:r>
          </a:p>
          <a:p>
            <a:pPr algn="ctr"/>
            <a:endParaRPr lang="ru-RU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endCxn id="13" idx="0"/>
          </p:cNvCxnSpPr>
          <p:nvPr/>
        </p:nvCxnSpPr>
        <p:spPr>
          <a:xfrm flipH="1">
            <a:off x="3534173" y="3899564"/>
            <a:ext cx="998363" cy="761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2"/>
            <a:endCxn id="14" idx="0"/>
          </p:cNvCxnSpPr>
          <p:nvPr/>
        </p:nvCxnSpPr>
        <p:spPr>
          <a:xfrm>
            <a:off x="4571999" y="3895496"/>
            <a:ext cx="1053849" cy="765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8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УПУЩЕННОЙ ВЫГОДЫ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317"/>
            <a:ext cx="3638336" cy="2423691"/>
          </a:xfrm>
        </p:spPr>
      </p:pic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784C-99C6-432A-8867-35D0EC6FEA75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44E8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44E8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47864" y="1268760"/>
            <a:ext cx="5400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Размер упущенной выгоды всегда носит предположительный характер;</a:t>
            </a:r>
          </a:p>
          <a:p>
            <a:pPr algn="just"/>
            <a:r>
              <a:rPr lang="ru-RU" dirty="0"/>
              <a:t>Д.У. осуществляется в целях максимального извлечения прибыли;</a:t>
            </a:r>
          </a:p>
          <a:p>
            <a:pPr algn="just"/>
            <a:r>
              <a:rPr lang="ru-RU" dirty="0"/>
              <a:t>Размер прибыли, который мог бы получить управляющий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058" y="3933056"/>
            <a:ext cx="264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Дело № А40-50359/2013</a:t>
            </a:r>
          </a:p>
        </p:txBody>
      </p:sp>
    </p:spTree>
    <p:extLst>
      <p:ext uri="{BB962C8B-B14F-4D97-AF65-F5344CB8AC3E}">
        <p14:creationId xmlns:p14="http://schemas.microsoft.com/office/powerpoint/2010/main" val="395131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Взыскание убытков с оценщика и УК при инвестировании в паи инвестиционного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375522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ПИФы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3" y="1285081"/>
            <a:ext cx="2849959" cy="1792427"/>
          </a:xfrm>
        </p:spPr>
      </p:pic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algn="r"/>
            <a:fld id="{6A1B784C-99C6-432A-8867-35D0EC6FEA75}" type="slidenum">
              <a:rPr lang="en-US" sz="1000" smtClean="0">
                <a:solidFill>
                  <a:srgbClr val="144E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7</a:t>
            </a:fld>
            <a:endParaRPr lang="en-US" sz="1000" dirty="0">
              <a:solidFill>
                <a:srgbClr val="144E8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47864" y="1268760"/>
            <a:ext cx="5400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СЧА рассчитывается УК на основании отчетов об оценке;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Размер вознаграждения УК и иные расходы (выплаты при погашении паев и др.) зависят от СЧА</a:t>
            </a:r>
          </a:p>
        </p:txBody>
      </p:sp>
    </p:spTree>
    <p:extLst>
      <p:ext uri="{BB962C8B-B14F-4D97-AF65-F5344CB8AC3E}">
        <p14:creationId xmlns:p14="http://schemas.microsoft.com/office/powerpoint/2010/main" val="123973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Убытки от неправильной оценки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algn="r"/>
            <a:fld id="{6A1B784C-99C6-432A-8867-35D0EC6FEA75}" type="slidenum">
              <a:rPr lang="en-US" sz="1000" smtClean="0">
                <a:solidFill>
                  <a:srgbClr val="144E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/>
              <a:t>8</a:t>
            </a:fld>
            <a:endParaRPr lang="en-US" sz="1000" dirty="0">
              <a:solidFill>
                <a:srgbClr val="144E8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700808"/>
            <a:ext cx="2016224" cy="352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Завышение оценки имущества, входящего в ПИФ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339752" y="3472433"/>
            <a:ext cx="9721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11860" y="1700808"/>
            <a:ext cx="2016224" cy="352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Завышение расходов, которые оплачиваются за счет имущества фонда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1700808"/>
            <a:ext cx="2160240" cy="35283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</a:rPr>
              <a:t>Уменьшение стоимости имущества фонда, т.е. УБЫТКИ</a:t>
            </a:r>
          </a:p>
        </p:txBody>
      </p:sp>
      <p:cxnSp>
        <p:nvCxnSpPr>
          <p:cNvPr id="15" name="Прямая со стрелкой 14"/>
          <p:cNvCxnSpPr>
            <a:stCxn id="12" idx="3"/>
            <a:endCxn id="14" idx="1"/>
          </p:cNvCxnSpPr>
          <p:nvPr/>
        </p:nvCxnSpPr>
        <p:spPr>
          <a:xfrm>
            <a:off x="5328084" y="3465004"/>
            <a:ext cx="9721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0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144E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4244"/>
            <a:ext cx="1440160" cy="544247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6368"/>
            <a:ext cx="6408712" cy="72000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Ответственность оценщика и УК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00024" cy="22064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B784C-99C6-432A-8867-35D0EC6FEA75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144E8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144E8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r="28539"/>
          <a:stretch>
            <a:fillRect/>
          </a:stretch>
        </p:blipFill>
        <p:spPr>
          <a:xfrm>
            <a:off x="-32450" y="1052736"/>
            <a:ext cx="3600000" cy="558088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7550" y="1140612"/>
            <a:ext cx="5576450" cy="498555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Оценщик</a:t>
            </a:r>
            <a:r>
              <a:rPr lang="ru-RU" dirty="0"/>
              <a:t> несет ответственность перед владельцами инвестиционных паев </a:t>
            </a:r>
            <a:r>
              <a:rPr lang="ru-RU" b="1" dirty="0"/>
              <a:t>за убытки </a:t>
            </a:r>
            <a:r>
              <a:rPr lang="ru-RU" dirty="0"/>
              <a:t>в связи с использованием оценки (ч. 6 ст. 37 ФЗ «Об инвестиционных фондах);</a:t>
            </a:r>
          </a:p>
          <a:p>
            <a:r>
              <a:rPr lang="ru-RU" b="1" dirty="0"/>
              <a:t>УК</a:t>
            </a:r>
            <a:r>
              <a:rPr lang="ru-RU" dirty="0"/>
              <a:t> несет </a:t>
            </a:r>
            <a:r>
              <a:rPr lang="ru-RU" b="1" dirty="0"/>
              <a:t>субсидиарную ответственность </a:t>
            </a:r>
            <a:r>
              <a:rPr lang="ru-RU" dirty="0"/>
              <a:t>(ч. 7 ст. 39 ФЗ «Об инвестиционных фондах»)</a:t>
            </a:r>
          </a:p>
        </p:txBody>
      </p:sp>
    </p:spTree>
    <p:extLst>
      <p:ext uri="{BB962C8B-B14F-4D97-AF65-F5344CB8AC3E}">
        <p14:creationId xmlns:p14="http://schemas.microsoft.com/office/powerpoint/2010/main" val="355810326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5" id="{F1149B2D-B595-49C1-9361-C5693159932A}" vid="{9E762C15-E75C-47BE-9158-FF1E2E691EA7}"/>
    </a:ext>
  </a:extLst>
</a:theme>
</file>

<file path=ppt/theme/theme3.xml><?xml version="1.0" encoding="utf-8"?>
<a:theme xmlns:a="http://schemas.openxmlformats.org/drawingml/2006/main" name="1_Divider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(на экран)" id="{017A4F2C-0183-4EA0-9B03-1DD9E175809D}" vid="{DA3D938D-8293-4810-B396-E2438C46F5A5}"/>
    </a:ext>
  </a:extLst>
</a:theme>
</file>

<file path=ppt/theme/theme4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B0061FF-9771-4D1F-857E-47690021D200}">
  <we:reference id="wa104380169" version="1.1.0.0" store="ru-RU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434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Corbel</vt:lpstr>
      <vt:lpstr>Tahoma</vt:lpstr>
      <vt:lpstr>Times New Roman</vt:lpstr>
      <vt:lpstr>Verdana</vt:lpstr>
      <vt:lpstr>Тема Office</vt:lpstr>
      <vt:lpstr>Divider</vt:lpstr>
      <vt:lpstr>1_Divider</vt:lpstr>
      <vt:lpstr>Параллакс</vt:lpstr>
      <vt:lpstr>Презентация PowerPoint</vt:lpstr>
      <vt:lpstr>Взыскание убытков по договору доверительного управления</vt:lpstr>
      <vt:lpstr>Иски о взыскании убытков</vt:lpstr>
      <vt:lpstr>Иски о взыскании убытков</vt:lpstr>
      <vt:lpstr>РАСЧЕТ УПУЩЕННОЙ ВЫГОДЫ</vt:lpstr>
      <vt:lpstr>Взыскание убытков с оценщика и УК при инвестировании в паи инвестиционного фонда</vt:lpstr>
      <vt:lpstr>ПИФы</vt:lpstr>
      <vt:lpstr>Убытки от неправильной оценки</vt:lpstr>
      <vt:lpstr>Ответственность оценщика и УК</vt:lpstr>
      <vt:lpstr>Иск о взыскании убытков</vt:lpstr>
      <vt:lpstr>Обеспечительные меры в поддержку споров на рынке Д.У.</vt:lpstr>
      <vt:lpstr>ОБЕСПЕЧИТЕЛЬНЫЕ МЕРЫ</vt:lpstr>
      <vt:lpstr>ОБЕСПЕЧИТЕЛЬНЫЕ МЕРЫ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DEDE</dc:creator>
  <cp:lastModifiedBy>Kirill Trukhanov</cp:lastModifiedBy>
  <cp:revision>30</cp:revision>
  <dcterms:created xsi:type="dcterms:W3CDTF">2016-05-13T07:42:57Z</dcterms:created>
  <dcterms:modified xsi:type="dcterms:W3CDTF">2016-09-22T19:36:28Z</dcterms:modified>
</cp:coreProperties>
</file>