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646" r:id="rId2"/>
    <p:sldId id="649" r:id="rId3"/>
    <p:sldId id="709" r:id="rId4"/>
    <p:sldId id="692" r:id="rId5"/>
    <p:sldId id="711" r:id="rId6"/>
    <p:sldId id="710" r:id="rId7"/>
    <p:sldId id="712" r:id="rId8"/>
    <p:sldId id="713" r:id="rId9"/>
    <p:sldId id="714" r:id="rId10"/>
    <p:sldId id="645" r:id="rId11"/>
  </p:sldIdLst>
  <p:sldSz cx="10693400" cy="7561263"/>
  <p:notesSz cx="9939338" cy="6805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52152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104305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56458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20861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607640" algn="l" defTabSz="1043056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3129168" algn="l" defTabSz="1043056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650696" algn="l" defTabSz="1043056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4172224" algn="l" defTabSz="1043056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5" userDrawn="1">
          <p15:clr>
            <a:srgbClr val="A4A3A4"/>
          </p15:clr>
        </p15:guide>
        <p15:guide id="2" pos="313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Khaprova" initials="AK" lastIdx="23" clrIdx="0">
    <p:extLst>
      <p:ext uri="{19B8F6BF-5375-455C-9EA6-DF929625EA0E}">
        <p15:presenceInfo xmlns:p15="http://schemas.microsoft.com/office/powerpoint/2012/main" userId="S-1-5-21-3380818438-2321255649-3889904503-5174" providerId="AD"/>
      </p:ext>
    </p:extLst>
  </p:cmAuthor>
  <p:cmAuthor id="2" name="Victoria Zolotareva" initials="VZ" lastIdx="3" clrIdx="1">
    <p:extLst>
      <p:ext uri="{19B8F6BF-5375-455C-9EA6-DF929625EA0E}">
        <p15:presenceInfo xmlns:p15="http://schemas.microsoft.com/office/powerpoint/2012/main" userId="S-1-5-21-3380818438-2321255649-3889904503-52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2D5E"/>
    <a:srgbClr val="7C124A"/>
    <a:srgbClr val="8F1D59"/>
    <a:srgbClr val="993366"/>
    <a:srgbClr val="631A4B"/>
    <a:srgbClr val="EDD8F8"/>
    <a:srgbClr val="FFB7FF"/>
    <a:srgbClr val="FFFF99"/>
    <a:srgbClr val="FFFFCC"/>
    <a:srgbClr val="FF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5693" autoAdjust="0"/>
  </p:normalViewPr>
  <p:slideViewPr>
    <p:cSldViewPr>
      <p:cViewPr varScale="1">
        <p:scale>
          <a:sx n="105" d="100"/>
          <a:sy n="105" d="100"/>
        </p:scale>
        <p:origin x="1038" y="114"/>
      </p:cViewPr>
      <p:guideLst>
        <p:guide orient="horz" pos="238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2448" y="84"/>
      </p:cViewPr>
      <p:guideLst>
        <p:guide orient="horz" pos="2145"/>
        <p:guide pos="31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7" y="0"/>
            <a:ext cx="4307821" cy="339844"/>
          </a:xfrm>
          <a:prstGeom prst="rect">
            <a:avLst/>
          </a:prstGeom>
        </p:spPr>
        <p:txBody>
          <a:bodyPr vert="horz" lIns="91633" tIns="45814" rIns="91633" bIns="458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211" y="0"/>
            <a:ext cx="4307821" cy="339844"/>
          </a:xfrm>
          <a:prstGeom prst="rect">
            <a:avLst/>
          </a:prstGeom>
        </p:spPr>
        <p:txBody>
          <a:bodyPr vert="horz" wrap="square" lIns="91633" tIns="45814" rIns="91633" bIns="458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B0F5A5-94D4-4FB8-9460-AD24AFA8E5E4}" type="datetimeFigureOut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7" y="6464683"/>
            <a:ext cx="4307821" cy="339844"/>
          </a:xfrm>
          <a:prstGeom prst="rect">
            <a:avLst/>
          </a:prstGeom>
        </p:spPr>
        <p:txBody>
          <a:bodyPr vert="horz" lIns="91633" tIns="45814" rIns="91633" bIns="458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edw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211" y="6464683"/>
            <a:ext cx="4307821" cy="339844"/>
          </a:xfrm>
          <a:prstGeom prst="rect">
            <a:avLst/>
          </a:prstGeom>
        </p:spPr>
        <p:txBody>
          <a:bodyPr vert="horz" wrap="square" lIns="91633" tIns="45814" rIns="91633" bIns="458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018386-7C06-4932-8CED-7CD221FC34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47669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7" y="0"/>
            <a:ext cx="4307821" cy="339844"/>
          </a:xfrm>
          <a:prstGeom prst="rect">
            <a:avLst/>
          </a:prstGeom>
        </p:spPr>
        <p:txBody>
          <a:bodyPr vert="horz" lIns="91633" tIns="45814" rIns="91633" bIns="4581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9211" y="0"/>
            <a:ext cx="4307821" cy="339844"/>
          </a:xfrm>
          <a:prstGeom prst="rect">
            <a:avLst/>
          </a:prstGeom>
        </p:spPr>
        <p:txBody>
          <a:bodyPr vert="horz" wrap="square" lIns="91633" tIns="45814" rIns="91633" bIns="458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8EB380-6A7B-4577-AA53-6DAD422E298C}" type="datetimeFigureOut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67063" y="509588"/>
            <a:ext cx="36052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33" tIns="45814" rIns="91633" bIns="4581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947" y="3232885"/>
            <a:ext cx="7953794" cy="3061872"/>
          </a:xfrm>
          <a:prstGeom prst="rect">
            <a:avLst/>
          </a:prstGeom>
        </p:spPr>
        <p:txBody>
          <a:bodyPr vert="horz" wrap="square" lIns="91633" tIns="45814" rIns="91633" bIns="4581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7" y="6464683"/>
            <a:ext cx="4307821" cy="339844"/>
          </a:xfrm>
          <a:prstGeom prst="rect">
            <a:avLst/>
          </a:prstGeom>
        </p:spPr>
        <p:txBody>
          <a:bodyPr vert="horz" lIns="91633" tIns="45814" rIns="91633" bIns="4581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edw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9211" y="6464683"/>
            <a:ext cx="4307821" cy="339844"/>
          </a:xfrm>
          <a:prstGeom prst="rect">
            <a:avLst/>
          </a:prstGeom>
        </p:spPr>
        <p:txBody>
          <a:bodyPr vert="horz" wrap="square" lIns="91633" tIns="45814" rIns="91633" bIns="458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CC76E9-808F-4B1F-83C1-829A7301E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9451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521528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1043056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56458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208611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12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208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6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125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117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476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294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edw</a:t>
            </a: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BCC76E9-808F-4B1F-83C1-829A7301E58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125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3400" cy="7597055"/>
          </a:xfrm>
          <a:prstGeom prst="rect">
            <a:avLst/>
          </a:prstGeom>
        </p:spPr>
      </p:pic>
      <p:sp>
        <p:nvSpPr>
          <p:cNvPr id="13" name="Прямоугольник 12"/>
          <p:cNvSpPr/>
          <p:nvPr userDrawn="1"/>
        </p:nvSpPr>
        <p:spPr>
          <a:xfrm>
            <a:off x="3474492" y="0"/>
            <a:ext cx="7218908" cy="7597055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 userDrawn="1"/>
        </p:nvSpPr>
        <p:spPr>
          <a:xfrm>
            <a:off x="651630" y="4654029"/>
            <a:ext cx="10041770" cy="353559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					</a:t>
            </a:r>
            <a:r>
              <a:rPr lang="en-US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            	</a:t>
            </a:r>
            <a:endParaRPr lang="ru-RU" sz="1400" cap="all" spc="114" dirty="0">
              <a:solidFill>
                <a:prstClr val="white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15" name="Рисунок 11" descr="q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6540" y="6854181"/>
            <a:ext cx="543952" cy="51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 userDrawn="1"/>
        </p:nvSpPr>
        <p:spPr bwMode="auto">
          <a:xfrm>
            <a:off x="4554612" y="6981187"/>
            <a:ext cx="3958043" cy="47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lnSpc>
                <a:spcPct val="140000"/>
              </a:lnSpc>
            </a:pPr>
            <a:r>
              <a:rPr lang="en-US" sz="900" dirty="0" smtClean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CLS.RU</a:t>
            </a:r>
            <a:endParaRPr lang="en-US" sz="900" dirty="0">
              <a:solidFill>
                <a:prstClr val="white"/>
              </a:solidFill>
              <a:latin typeface="PT Sans" pitchFamily="34" charset="-52"/>
              <a:cs typeface="Arial" charset="0"/>
            </a:endParaRPr>
          </a:p>
          <a:p>
            <a:pPr>
              <a:lnSpc>
                <a:spcPct val="140000"/>
              </a:lnSpc>
            </a:pPr>
            <a:r>
              <a:rPr lang="en-US" sz="800" dirty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© </a:t>
            </a:r>
            <a:r>
              <a:rPr lang="en-US" sz="800" dirty="0" smtClean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2015 </a:t>
            </a:r>
            <a:r>
              <a:rPr lang="en-US" sz="800" dirty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CAPITAL LEGAL SERVICES INTERNATIONAL, L.L.C.</a:t>
            </a:r>
            <a:endParaRPr lang="ru-RU" sz="800" dirty="0">
              <a:solidFill>
                <a:prstClr val="white"/>
              </a:solidFill>
              <a:latin typeface="PT Sans" pitchFamily="34" charset="-52"/>
              <a:cs typeface="Arial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 userDrawn="1"/>
        </p:nvSpPr>
        <p:spPr bwMode="auto">
          <a:xfrm>
            <a:off x="3762524" y="1651473"/>
            <a:ext cx="6696744" cy="176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en-US" sz="4400" dirty="0" smtClean="0">
                <a:solidFill>
                  <a:prstClr val="white"/>
                </a:solidFill>
                <a:latin typeface="PT Sans" pitchFamily="34" charset="-52"/>
              </a:rPr>
              <a:t>Capital Legal Services</a:t>
            </a:r>
          </a:p>
          <a:p>
            <a:pPr>
              <a:defRPr/>
            </a:pPr>
            <a:endParaRPr lang="en-US" sz="3200" dirty="0" smtClean="0">
              <a:solidFill>
                <a:srgbClr val="FFCC99"/>
              </a:solidFill>
              <a:latin typeface="PT Sans" pitchFamily="34" charset="-52"/>
            </a:endParaRPr>
          </a:p>
          <a:p>
            <a:pPr algn="r">
              <a:defRPr/>
            </a:pPr>
            <a:endParaRPr lang="en-US" sz="3200" dirty="0" smtClean="0">
              <a:solidFill>
                <a:srgbClr val="FFCC99"/>
              </a:solidFill>
              <a:latin typeface="PT Sans" pitchFamily="34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D02CD-2E3E-4978-8DAB-D95DCE515AA6}" type="datetime1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4E877-76D7-44A1-AF82-35ADAE065783}" type="datetime1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74948" y="6553096"/>
            <a:ext cx="3386243" cy="40256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037"/>
            <a:ext cx="10693400" cy="7607092"/>
          </a:xfrm>
          <a:prstGeom prst="rect">
            <a:avLst/>
          </a:prstGeom>
        </p:spPr>
      </p:pic>
      <p:sp>
        <p:nvSpPr>
          <p:cNvPr id="13" name="Прямоугольник 12"/>
          <p:cNvSpPr/>
          <p:nvPr userDrawn="1"/>
        </p:nvSpPr>
        <p:spPr>
          <a:xfrm>
            <a:off x="3528391" y="0"/>
            <a:ext cx="7165009" cy="7597055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 userDrawn="1"/>
        </p:nvSpPr>
        <p:spPr>
          <a:xfrm>
            <a:off x="651630" y="4654029"/>
            <a:ext cx="10041770" cy="353559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					</a:t>
            </a:r>
            <a:r>
              <a:rPr lang="en-US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            	</a:t>
            </a:r>
            <a:endParaRPr lang="ru-RU" sz="1400" cap="all" spc="114" dirty="0">
              <a:solidFill>
                <a:prstClr val="white"/>
              </a:solidFill>
              <a:latin typeface="Georgia" pitchFamily="18" charset="0"/>
              <a:cs typeface="Arial" pitchFamily="34" charset="0"/>
            </a:endParaRPr>
          </a:p>
        </p:txBody>
      </p:sp>
      <p:pic>
        <p:nvPicPr>
          <p:cNvPr id="15" name="Рисунок 11" descr="q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6540" y="6854181"/>
            <a:ext cx="543952" cy="512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2"/>
          <p:cNvSpPr txBox="1">
            <a:spLocks noChangeArrowheads="1"/>
          </p:cNvSpPr>
          <p:nvPr userDrawn="1"/>
        </p:nvSpPr>
        <p:spPr bwMode="auto">
          <a:xfrm>
            <a:off x="4554612" y="6981187"/>
            <a:ext cx="3958043" cy="47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lnSpc>
                <a:spcPct val="140000"/>
              </a:lnSpc>
            </a:pPr>
            <a:r>
              <a:rPr lang="en-US" sz="900" dirty="0" smtClean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CLS.RU</a:t>
            </a:r>
            <a:endParaRPr lang="en-US" sz="900" dirty="0">
              <a:solidFill>
                <a:prstClr val="white"/>
              </a:solidFill>
              <a:latin typeface="PT Sans" pitchFamily="34" charset="-52"/>
              <a:cs typeface="Arial" charset="0"/>
            </a:endParaRPr>
          </a:p>
          <a:p>
            <a:pPr>
              <a:lnSpc>
                <a:spcPct val="140000"/>
              </a:lnSpc>
            </a:pPr>
            <a:r>
              <a:rPr lang="en-US" sz="800" dirty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© </a:t>
            </a:r>
            <a:r>
              <a:rPr lang="en-US" sz="800" dirty="0" smtClean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2015 </a:t>
            </a:r>
            <a:r>
              <a:rPr lang="en-US" sz="800" dirty="0">
                <a:solidFill>
                  <a:prstClr val="white"/>
                </a:solidFill>
                <a:latin typeface="PT Sans" pitchFamily="34" charset="-52"/>
                <a:cs typeface="Arial" charset="0"/>
              </a:rPr>
              <a:t>CAPITAL LEGAL SERVICES INTERNATIONAL, L.L.C.</a:t>
            </a:r>
            <a:endParaRPr lang="ru-RU" sz="800" dirty="0">
              <a:solidFill>
                <a:prstClr val="white"/>
              </a:solidFill>
              <a:latin typeface="PT Sans" pitchFamily="34" charset="-52"/>
              <a:cs typeface="Arial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 userDrawn="1"/>
        </p:nvSpPr>
        <p:spPr bwMode="auto">
          <a:xfrm>
            <a:off x="3822873" y="1825165"/>
            <a:ext cx="7140451" cy="65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3600" dirty="0" smtClean="0">
                <a:solidFill>
                  <a:prstClr val="white"/>
                </a:solidFill>
                <a:latin typeface="PT Sans" pitchFamily="34" charset="-52"/>
              </a:rPr>
              <a:t>Thank you for your attention! </a:t>
            </a:r>
            <a:endParaRPr lang="ru-RU" sz="3600" dirty="0">
              <a:solidFill>
                <a:prstClr val="white"/>
              </a:solidFill>
              <a:latin typeface="PT Sans" pitchFamily="34" charset="-52"/>
            </a:endParaRPr>
          </a:p>
        </p:txBody>
      </p:sp>
      <p:sp>
        <p:nvSpPr>
          <p:cNvPr id="20" name="Прямоугольник 19"/>
          <p:cNvSpPr>
            <a:spLocks noChangeArrowheads="1"/>
          </p:cNvSpPr>
          <p:nvPr userDrawn="1"/>
        </p:nvSpPr>
        <p:spPr bwMode="auto">
          <a:xfrm>
            <a:off x="3756074" y="1636813"/>
            <a:ext cx="6642526" cy="782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44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  <a:endParaRPr lang="ru-RU" sz="4400" dirty="0">
              <a:solidFill>
                <a:prstClr val="white"/>
              </a:solidFill>
              <a:latin typeface="PT Sans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93521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3762524" y="396255"/>
            <a:ext cx="3735360" cy="289991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en-US" sz="1200" cap="all" spc="114" dirty="0" smtClean="0">
                <a:solidFill>
                  <a:prstClr val="white"/>
                </a:solidFill>
                <a:latin typeface="PT Sans" pitchFamily="34" charset="-52"/>
                <a:cs typeface="Arial" pitchFamily="34" charset="0"/>
              </a:rPr>
              <a:t>Finland, TAMPERE, march 2014</a:t>
            </a:r>
            <a:endParaRPr lang="ru-RU" sz="1200" dirty="0">
              <a:solidFill>
                <a:prstClr val="black"/>
              </a:solidFill>
              <a:latin typeface="PT Sans" pitchFamily="34" charset="-52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473498" y="0"/>
            <a:ext cx="7219902" cy="972319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prstClr val="white"/>
              </a:solidFill>
            </a:endParaRPr>
          </a:p>
        </p:txBody>
      </p:sp>
      <p:sp>
        <p:nvSpPr>
          <p:cNvPr id="13" name="Содержимое 2"/>
          <p:cNvSpPr txBox="1">
            <a:spLocks/>
          </p:cNvSpPr>
          <p:nvPr userDrawn="1"/>
        </p:nvSpPr>
        <p:spPr>
          <a:xfrm>
            <a:off x="771426" y="1994816"/>
            <a:ext cx="9327802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  <a:defRPr/>
            </a:pP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14" name="Прямоугольник 13"/>
          <p:cNvSpPr/>
          <p:nvPr userDrawn="1"/>
        </p:nvSpPr>
        <p:spPr>
          <a:xfrm>
            <a:off x="-1" y="972319"/>
            <a:ext cx="10677525" cy="65889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306140" y="1620391"/>
            <a:ext cx="7992888" cy="0"/>
          </a:xfrm>
          <a:prstGeom prst="line">
            <a:avLst/>
          </a:prstGeom>
          <a:ln w="19050">
            <a:solidFill>
              <a:srgbClr val="631A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9"/>
          <p:cNvSpPr txBox="1">
            <a:spLocks noChangeArrowheads="1"/>
          </p:cNvSpPr>
          <p:nvPr userDrawn="1"/>
        </p:nvSpPr>
        <p:spPr bwMode="auto">
          <a:xfrm>
            <a:off x="3367679" y="6981460"/>
            <a:ext cx="3958043" cy="47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900" dirty="0" smtClean="0">
                <a:solidFill>
                  <a:srgbClr val="631A4B"/>
                </a:solidFill>
                <a:latin typeface="Arial" charset="0"/>
                <a:cs typeface="Arial" charset="0"/>
              </a:rPr>
              <a:t>CLS.RU</a:t>
            </a:r>
            <a:endParaRPr lang="en-US" sz="900" dirty="0">
              <a:solidFill>
                <a:srgbClr val="631A4B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</a:pP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©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CAPITAL LEGAL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SERVICES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INTERNATIONAL, L.L.C.</a:t>
            </a:r>
            <a:endParaRPr lang="ru-RU" sz="80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 bwMode="auto">
          <a:xfrm>
            <a:off x="9811196" y="7122480"/>
            <a:ext cx="504056" cy="4025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52152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04305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56458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8611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607640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3129168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650696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4172224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F35A8C27-C0D6-4D9A-A985-3265C30F3F3B}" type="slidenum">
              <a:rPr lang="ru-RU" sz="1400" smtClean="0">
                <a:solidFill>
                  <a:srgbClr val="631A4B"/>
                </a:solidFill>
                <a:latin typeface="PT Sans" pitchFamily="34" charset="-52"/>
              </a:rPr>
              <a:t>‹#›</a:t>
            </a:fld>
            <a:endParaRPr lang="ru-RU" dirty="0" smtClean="0">
              <a:solidFill>
                <a:srgbClr val="631A4B"/>
              </a:solidFill>
              <a:latin typeface="PT Sans" pitchFamily="34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 userDrawn="1"/>
        </p:nvSpPr>
        <p:spPr>
          <a:xfrm>
            <a:off x="-1" y="972319"/>
            <a:ext cx="10677525" cy="65889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3762524" y="396255"/>
            <a:ext cx="3735360" cy="289991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en-US" sz="1200" cap="all" spc="114" dirty="0" smtClean="0">
                <a:solidFill>
                  <a:prstClr val="white"/>
                </a:solidFill>
                <a:latin typeface="PT Sans" pitchFamily="34" charset="-52"/>
                <a:cs typeface="Arial" pitchFamily="34" charset="0"/>
              </a:rPr>
              <a:t>Finland, TAMPERE, march 2014</a:t>
            </a:r>
            <a:endParaRPr lang="ru-RU" sz="1200" dirty="0">
              <a:solidFill>
                <a:prstClr val="black"/>
              </a:solidFill>
              <a:latin typeface="PT Sans" pitchFamily="34" charset="-52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473498" y="0"/>
            <a:ext cx="7219902" cy="972319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280993" y="898912"/>
            <a:ext cx="981823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en-US" sz="1000" b="1" dirty="0">
              <a:solidFill>
                <a:srgbClr val="B33589"/>
              </a:solidFill>
              <a:latin typeface="Georgia" pitchFamily="18" charset="0"/>
            </a:endParaRPr>
          </a:p>
        </p:txBody>
      </p:sp>
      <p:sp>
        <p:nvSpPr>
          <p:cNvPr id="13" name="Содержимое 2"/>
          <p:cNvSpPr txBox="1">
            <a:spLocks/>
          </p:cNvSpPr>
          <p:nvPr userDrawn="1"/>
        </p:nvSpPr>
        <p:spPr>
          <a:xfrm>
            <a:off x="771426" y="1994816"/>
            <a:ext cx="9327802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  <a:defRPr/>
            </a:pP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9"/>
          <p:cNvSpPr txBox="1">
            <a:spLocks noChangeArrowheads="1"/>
          </p:cNvSpPr>
          <p:nvPr userDrawn="1"/>
        </p:nvSpPr>
        <p:spPr bwMode="auto">
          <a:xfrm>
            <a:off x="3367679" y="6981460"/>
            <a:ext cx="3958043" cy="47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900" dirty="0" smtClean="0">
                <a:solidFill>
                  <a:srgbClr val="631A4B"/>
                </a:solidFill>
                <a:latin typeface="Arial" charset="0"/>
                <a:cs typeface="Arial" charset="0"/>
              </a:rPr>
              <a:t>CLS.RU</a:t>
            </a:r>
            <a:endParaRPr lang="en-US" sz="900" dirty="0">
              <a:solidFill>
                <a:srgbClr val="631A4B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</a:pP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©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CAPITAL LEGAL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SERVICES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INTERNATIONAL, L.L.C.</a:t>
            </a:r>
            <a:endParaRPr lang="ru-RU" sz="80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Номер слайда 5"/>
          <p:cNvSpPr txBox="1">
            <a:spLocks/>
          </p:cNvSpPr>
          <p:nvPr userDrawn="1"/>
        </p:nvSpPr>
        <p:spPr bwMode="auto">
          <a:xfrm>
            <a:off x="9811196" y="7122480"/>
            <a:ext cx="504056" cy="4025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52152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04305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56458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8611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607640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3129168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650696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4172224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F35A8C27-C0D6-4D9A-A985-3265C30F3F3B}" type="slidenum">
              <a:rPr lang="ru-RU" sz="1400" smtClean="0">
                <a:solidFill>
                  <a:srgbClr val="631A4B"/>
                </a:solidFill>
                <a:latin typeface="PT Sans" pitchFamily="34" charset="-52"/>
              </a:rPr>
              <a:t>‹#›</a:t>
            </a:fld>
            <a:endParaRPr lang="ru-RU" dirty="0" smtClean="0">
              <a:solidFill>
                <a:srgbClr val="631A4B"/>
              </a:solidFill>
              <a:latin typeface="PT Sans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628375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0461D-5F5C-4BDE-9EBF-649DB6CCB9FF}" type="datetime1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72031-099E-4630-8ED2-08947E3B2AD1}" type="datetime1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A3FD1-E4F6-4A77-AD9F-7537A12EA362}" type="datetime1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E4A3-84B1-43C6-80F7-CE3C3198B0B8}" type="datetime1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7BBC2-32E2-4861-AC41-EC0DFBA3C4C9}" type="datetime1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78E95-5EE5-41FC-82DF-B67188A66E9F}" type="datetime1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972319"/>
            <a:ext cx="1067529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534670" y="302801"/>
            <a:ext cx="9624060" cy="126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534670" y="1764295"/>
            <a:ext cx="9624060" cy="4990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306" tIns="52153" rIns="104306" bIns="521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6A6F343-E45F-4FA8-95A8-B550884B9BCF}" type="datetime1">
              <a:rPr lang="ru-RU"/>
              <a:pPr>
                <a:defRPr/>
              </a:pPr>
              <a:t>30.09.2016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wrap="square" lIns="104306" tIns="52153" rIns="104306" bIns="52153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3787992-F37F-4F2B-8301-0C5E0E071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0693400" cy="7590049"/>
          </a:xfrm>
          <a:prstGeom prst="rect">
            <a:avLst/>
          </a:prstGeom>
        </p:spPr>
      </p:pic>
      <p:sp>
        <p:nvSpPr>
          <p:cNvPr id="8" name="Номер слайда 5"/>
          <p:cNvSpPr txBox="1">
            <a:spLocks/>
          </p:cNvSpPr>
          <p:nvPr userDrawn="1"/>
        </p:nvSpPr>
        <p:spPr bwMode="auto">
          <a:xfrm>
            <a:off x="9811196" y="7122480"/>
            <a:ext cx="504056" cy="40256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1pPr>
            <a:lvl2pPr marL="521528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2pPr>
            <a:lvl3pPr marL="1043056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3pPr>
            <a:lvl4pPr marL="1564584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4pPr>
            <a:lvl5pPr marL="2086112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5pPr>
            <a:lvl6pPr marL="2607640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6pPr>
            <a:lvl7pPr marL="3129168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7pPr>
            <a:lvl8pPr marL="3650696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8pPr>
            <a:lvl9pPr marL="4172224" algn="l" defTabSz="1043056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  <a:cs typeface="+mn-cs"/>
              </a:defRPr>
            </a:lvl9pPr>
          </a:lstStyle>
          <a:p>
            <a:fld id="{F35A8C27-C0D6-4D9A-A985-3265C30F3F3B}" type="slidenum">
              <a:rPr lang="ru-RU" sz="1400" smtClean="0">
                <a:solidFill>
                  <a:srgbClr val="631A4B"/>
                </a:solidFill>
                <a:latin typeface="PT Sans" pitchFamily="34" charset="-52"/>
              </a:rPr>
              <a:t>‹#›</a:t>
            </a:fld>
            <a:endParaRPr lang="ru-RU" dirty="0" smtClean="0">
              <a:solidFill>
                <a:srgbClr val="631A4B"/>
              </a:solidFill>
              <a:latin typeface="PT Sans" pitchFamily="34" charset="-52"/>
            </a:endParaRPr>
          </a:p>
        </p:txBody>
      </p:sp>
      <p:sp>
        <p:nvSpPr>
          <p:cNvPr id="9" name="TextBox 9"/>
          <p:cNvSpPr txBox="1">
            <a:spLocks noChangeArrowheads="1"/>
          </p:cNvSpPr>
          <p:nvPr userDrawn="1"/>
        </p:nvSpPr>
        <p:spPr bwMode="auto">
          <a:xfrm>
            <a:off x="3367679" y="6981460"/>
            <a:ext cx="3958043" cy="471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sz="900" dirty="0" smtClean="0">
                <a:solidFill>
                  <a:srgbClr val="631A4B"/>
                </a:solidFill>
                <a:latin typeface="Arial" charset="0"/>
                <a:cs typeface="Arial" charset="0"/>
              </a:rPr>
              <a:t>CLS.RU</a:t>
            </a:r>
            <a:endParaRPr lang="en-US" sz="900" dirty="0">
              <a:solidFill>
                <a:srgbClr val="631A4B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0000"/>
              </a:lnSpc>
            </a:pP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©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2015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CAPITAL LEGAL </a:t>
            </a:r>
            <a:r>
              <a:rPr lang="en-US" sz="800" dirty="0" smtClean="0">
                <a:solidFill>
                  <a:srgbClr val="7F7F7F"/>
                </a:solidFill>
                <a:latin typeface="Arial" charset="0"/>
                <a:cs typeface="Arial" charset="0"/>
              </a:rPr>
              <a:t>SERVICES </a:t>
            </a:r>
            <a:r>
              <a:rPr lang="en-US" sz="800" dirty="0">
                <a:solidFill>
                  <a:srgbClr val="7F7F7F"/>
                </a:solidFill>
                <a:latin typeface="Arial" charset="0"/>
                <a:cs typeface="Arial" charset="0"/>
              </a:rPr>
              <a:t>INTERNATIONAL, L.L.C.</a:t>
            </a:r>
            <a:endParaRPr lang="ru-RU" sz="800" dirty="0">
              <a:solidFill>
                <a:srgbClr val="7F7F7F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3762524" y="396255"/>
            <a:ext cx="3735360" cy="289991"/>
          </a:xfrm>
          <a:prstGeom prst="rect">
            <a:avLst/>
          </a:prstGeom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en-US" sz="1200" cap="all" spc="114" dirty="0" smtClean="0">
                <a:solidFill>
                  <a:prstClr val="white"/>
                </a:solidFill>
                <a:latin typeface="PT Sans" pitchFamily="34" charset="-52"/>
                <a:cs typeface="Arial" pitchFamily="34" charset="0"/>
              </a:rPr>
              <a:t>Finland, TAMPERE, march 2014</a:t>
            </a:r>
            <a:endParaRPr lang="ru-RU" sz="1200" dirty="0">
              <a:solidFill>
                <a:prstClr val="black"/>
              </a:solidFill>
              <a:latin typeface="PT Sans" pitchFamily="34" charset="-52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3473498" y="0"/>
            <a:ext cx="7219902" cy="972319"/>
          </a:xfrm>
          <a:prstGeom prst="rect">
            <a:avLst/>
          </a:prstGeom>
          <a:solidFill>
            <a:srgbClr val="7F2D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>
              <a:solidFill>
                <a:prstClr val="white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306140" y="1620391"/>
            <a:ext cx="7992888" cy="0"/>
          </a:xfrm>
          <a:prstGeom prst="line">
            <a:avLst/>
          </a:prstGeom>
          <a:ln w="19050">
            <a:solidFill>
              <a:srgbClr val="631A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одержимое 2"/>
          <p:cNvSpPr txBox="1">
            <a:spLocks/>
          </p:cNvSpPr>
          <p:nvPr userDrawn="1"/>
        </p:nvSpPr>
        <p:spPr>
          <a:xfrm>
            <a:off x="771426" y="1994816"/>
            <a:ext cx="9327802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  <a:defRPr/>
            </a:pP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521528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6pPr>
      <a:lvl7pPr marL="1043056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7pPr>
      <a:lvl8pPr marL="1564584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8pPr>
      <a:lvl9pPr marL="2086112" algn="ctr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34" charset="0"/>
        </a:defRPr>
      </a:lvl9pPr>
    </p:titleStyle>
    <p:bodyStyle>
      <a:lvl1pPr marL="391146" indent="-3911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847483" indent="-32595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303820" indent="-2607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825348" indent="-2607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346876" indent="-2607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 txBox="1">
            <a:spLocks/>
          </p:cNvSpPr>
          <p:nvPr/>
        </p:nvSpPr>
        <p:spPr>
          <a:xfrm>
            <a:off x="651630" y="4654029"/>
            <a:ext cx="10041770" cy="353559"/>
          </a:xfrm>
          <a:prstGeom prst="rect">
            <a:avLst/>
          </a:prstGeom>
        </p:spPr>
        <p:txBody>
          <a:bodyPr lIns="104306" tIns="52153" rIns="104306" bIns="52153" anchor="ctr"/>
          <a:lstStyle/>
          <a:p>
            <a:pPr fontAlgn="auto">
              <a:spcAft>
                <a:spcPts val="0"/>
              </a:spcAft>
              <a:defRPr/>
            </a:pPr>
            <a:r>
              <a:rPr lang="ru-RU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					</a:t>
            </a:r>
            <a:r>
              <a:rPr lang="en-US" sz="1400" cap="all" spc="114" dirty="0">
                <a:solidFill>
                  <a:prstClr val="white"/>
                </a:solidFill>
                <a:latin typeface="Georgia" pitchFamily="18" charset="0"/>
                <a:cs typeface="Arial" pitchFamily="34" charset="0"/>
              </a:rPr>
              <a:t>            	</a:t>
            </a:r>
            <a:endParaRPr lang="ru-RU" sz="1400" cap="all" spc="114" dirty="0">
              <a:solidFill>
                <a:prstClr val="white"/>
              </a:solidFill>
              <a:latin typeface="Georgia" pitchFamily="18" charset="0"/>
              <a:cs typeface="Arial" pitchFamily="34" charset="0"/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3762524" y="1651473"/>
            <a:ext cx="6696744" cy="4291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306" tIns="52153" rIns="104306" bIns="52153">
            <a:spAutoFit/>
          </a:bodyPr>
          <a:lstStyle/>
          <a:p>
            <a:pPr>
              <a:defRPr/>
            </a:pPr>
            <a:r>
              <a:rPr lang="en-US" sz="4400" dirty="0" smtClean="0">
                <a:solidFill>
                  <a:prstClr val="white"/>
                </a:solidFill>
                <a:latin typeface="PT Sans" pitchFamily="34" charset="-52"/>
              </a:rPr>
              <a:t>Capital Legal Services</a:t>
            </a:r>
          </a:p>
          <a:p>
            <a:pPr algn="r">
              <a:defRPr/>
            </a:pPr>
            <a:endParaRPr lang="ru-RU" sz="3200" dirty="0" smtClean="0">
              <a:solidFill>
                <a:srgbClr val="FFCC99"/>
              </a:solidFill>
              <a:latin typeface="PT Sans" pitchFamily="34" charset="-52"/>
            </a:endParaRPr>
          </a:p>
          <a:p>
            <a:pPr>
              <a:defRPr/>
            </a:pPr>
            <a:r>
              <a:rPr lang="ru-RU" sz="3600" dirty="0">
                <a:solidFill>
                  <a:srgbClr val="FFCC99"/>
                </a:solidFill>
                <a:latin typeface="PT Sans" pitchFamily="34" charset="-52"/>
              </a:rPr>
              <a:t>Особенности обжалования ненормативных правовых актов Центрального банка и иных </a:t>
            </a:r>
            <a:r>
              <a:rPr lang="ru-RU" sz="3600" dirty="0" smtClean="0">
                <a:solidFill>
                  <a:srgbClr val="FFCC99"/>
                </a:solidFill>
                <a:latin typeface="PT Sans" pitchFamily="34" charset="-52"/>
              </a:rPr>
              <a:t>регуляторов</a:t>
            </a:r>
            <a:endParaRPr lang="en-US" sz="3600" dirty="0" smtClean="0">
              <a:solidFill>
                <a:srgbClr val="FFCC99"/>
              </a:solidFill>
              <a:latin typeface="PT Sans" pitchFamily="34" charset="-52"/>
            </a:endParaRPr>
          </a:p>
          <a:p>
            <a:pPr>
              <a:defRPr/>
            </a:pPr>
            <a:endParaRPr lang="en-US" sz="3600" dirty="0">
              <a:solidFill>
                <a:srgbClr val="FFCC99"/>
              </a:solidFill>
              <a:latin typeface="PT Sans" pitchFamily="34" charset="-52"/>
            </a:endParaRPr>
          </a:p>
          <a:p>
            <a:pPr>
              <a:defRPr/>
            </a:pPr>
            <a:r>
              <a:rPr lang="ru-RU" sz="1600" dirty="0" smtClean="0">
                <a:solidFill>
                  <a:srgbClr val="FFCC99"/>
                </a:solidFill>
                <a:latin typeface="PT Sans" pitchFamily="34" charset="-52"/>
              </a:rPr>
              <a:t>Дмитрий Гавриленко</a:t>
            </a:r>
          </a:p>
        </p:txBody>
      </p:sp>
    </p:spTree>
    <p:extLst>
      <p:ext uri="{BB962C8B-B14F-4D97-AF65-F5344CB8AC3E}">
        <p14:creationId xmlns:p14="http://schemas.microsoft.com/office/powerpoint/2010/main" val="17987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21987" y="3077811"/>
            <a:ext cx="936104" cy="461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aseline="30000" dirty="0" smtClean="0">
                <a:solidFill>
                  <a:prstClr val="white"/>
                </a:solidFill>
                <a:latin typeface="PT Sans" pitchFamily="34" charset="-52"/>
              </a:rPr>
              <a:t>MSC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90516" y="4227860"/>
            <a:ext cx="93610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en-US" sz="3600" baseline="30000" dirty="0" smtClean="0">
                <a:solidFill>
                  <a:prstClr val="white"/>
                </a:solidFill>
                <a:latin typeface="PT Sans" pitchFamily="34" charset="-52"/>
              </a:rPr>
              <a:t>SPB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8850" y="3995584"/>
            <a:ext cx="5238370" cy="91307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fr-FR" sz="2000" baseline="30000" dirty="0" smtClean="0">
                <a:solidFill>
                  <a:prstClr val="white"/>
                </a:solidFill>
                <a:latin typeface="PT Sans" pitchFamily="34" charset="-52"/>
              </a:rPr>
              <a:t>Boutique </a:t>
            </a:r>
            <a:r>
              <a:rPr lang="fr-FR" sz="2000" baseline="30000" dirty="0">
                <a:solidFill>
                  <a:prstClr val="white"/>
                </a:solidFill>
                <a:latin typeface="PT Sans" pitchFamily="34" charset="-52"/>
              </a:rPr>
              <a:t>Office Center “Passage / Italianskaya 17</a:t>
            </a:r>
            <a:r>
              <a:rPr lang="fr-FR" sz="2000" baseline="30000" dirty="0" smtClean="0">
                <a:solidFill>
                  <a:prstClr val="white"/>
                </a:solidFill>
                <a:latin typeface="PT Sans" pitchFamily="34" charset="-52"/>
              </a:rPr>
              <a:t>”</a:t>
            </a:r>
            <a:endParaRPr lang="en-US" sz="2000" baseline="30000" dirty="0">
              <a:solidFill>
                <a:prstClr val="white"/>
              </a:solidFill>
              <a:latin typeface="PT Sans" pitchFamily="34" charset="-52"/>
            </a:endParaRPr>
          </a:p>
          <a:p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17 </a:t>
            </a:r>
            <a:r>
              <a:rPr lang="en-US" sz="2000" baseline="30000" dirty="0" err="1">
                <a:solidFill>
                  <a:prstClr val="white"/>
                </a:solidFill>
                <a:latin typeface="PT Sans" pitchFamily="34" charset="-52"/>
              </a:rPr>
              <a:t>Italianskaya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Street</a:t>
            </a:r>
            <a:endParaRPr lang="en-US" sz="2000" baseline="30000" dirty="0">
              <a:solidFill>
                <a:prstClr val="white"/>
              </a:solidFill>
              <a:latin typeface="PT Sans" pitchFamily="34" charset="-52"/>
            </a:endParaRPr>
          </a:p>
          <a:p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191186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 St. Petersburg, Russia</a:t>
            </a:r>
          </a:p>
          <a:p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+7 812 346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7990</a:t>
            </a:r>
            <a:endParaRPr lang="ru-RU" sz="2000" baseline="30000" dirty="0">
              <a:solidFill>
                <a:prstClr val="white"/>
              </a:solidFill>
              <a:latin typeface="PT Sans" pitchFamily="34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46500" y="5284087"/>
            <a:ext cx="936104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r"/>
            <a:r>
              <a:rPr lang="en-US" sz="3600" baseline="30000" dirty="0" smtClean="0">
                <a:solidFill>
                  <a:prstClr val="white"/>
                </a:solidFill>
                <a:latin typeface="PT Sans" pitchFamily="34" charset="-52"/>
              </a:rPr>
              <a:t>FIN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70636" y="5160977"/>
            <a:ext cx="3456384" cy="70788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baseline="30000" dirty="0" err="1" smtClean="0">
                <a:solidFill>
                  <a:prstClr val="white"/>
                </a:solidFill>
                <a:latin typeface="PT Sans" pitchFamily="34" charset="-52"/>
              </a:rPr>
              <a:t>Mannerheimintie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16 A 4</a:t>
            </a:r>
            <a:b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</a:b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FIN-00100, Helsinki </a:t>
            </a:r>
          </a:p>
          <a:p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+358 (0) 20</a:t>
            </a:r>
            <a:r>
              <a:rPr lang="ru-RU" sz="2000" baseline="300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7346</a:t>
            </a:r>
            <a:r>
              <a:rPr lang="ru-RU" sz="2000" baseline="30000" dirty="0" smtClean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490</a:t>
            </a:r>
            <a:endParaRPr lang="en-US" sz="2000" baseline="30000" dirty="0">
              <a:solidFill>
                <a:prstClr val="white"/>
              </a:solidFill>
              <a:latin typeface="PT Sans" pitchFamily="34" charset="-5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70636" y="2852109"/>
            <a:ext cx="3168352" cy="91307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baseline="30000" dirty="0" err="1">
                <a:solidFill>
                  <a:prstClr val="white"/>
                </a:solidFill>
                <a:latin typeface="PT Sans" pitchFamily="34" charset="-52"/>
              </a:rPr>
              <a:t>Sadovaya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 Plaza business 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center</a:t>
            </a:r>
          </a:p>
          <a:p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7 </a:t>
            </a:r>
            <a:r>
              <a:rPr lang="en-US" sz="2000" baseline="30000" dirty="0" err="1" smtClean="0">
                <a:solidFill>
                  <a:prstClr val="white"/>
                </a:solidFill>
                <a:latin typeface="PT Sans" pitchFamily="34" charset="-52"/>
              </a:rPr>
              <a:t>Dolgorukovskaya</a:t>
            </a:r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 Street</a:t>
            </a:r>
          </a:p>
          <a:p>
            <a:r>
              <a:rPr lang="en-US" sz="2000" baseline="30000" dirty="0" smtClean="0">
                <a:solidFill>
                  <a:prstClr val="white"/>
                </a:solidFill>
                <a:latin typeface="PT Sans" pitchFamily="34" charset="-52"/>
              </a:rPr>
              <a:t>127006 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Moscow, Russia</a:t>
            </a:r>
          </a:p>
          <a:p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+7 495 970</a:t>
            </a:r>
            <a:r>
              <a:rPr lang="ru-RU" sz="2000" baseline="30000" dirty="0">
                <a:solidFill>
                  <a:prstClr val="white"/>
                </a:solidFill>
                <a:latin typeface="PT Sans" pitchFamily="34" charset="-52"/>
              </a:rPr>
              <a:t> </a:t>
            </a:r>
            <a:r>
              <a:rPr lang="en-US" sz="2000" baseline="30000" dirty="0">
                <a:solidFill>
                  <a:prstClr val="white"/>
                </a:solidFill>
                <a:latin typeface="PT Sans" pitchFamily="34" charset="-52"/>
              </a:rPr>
              <a:t>1090</a:t>
            </a:r>
            <a:endParaRPr lang="ru-RU" sz="2000" baseline="30000" dirty="0">
              <a:solidFill>
                <a:prstClr val="white"/>
              </a:solidFill>
              <a:latin typeface="PT Sans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12251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269924" y="468263"/>
            <a:ext cx="981823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3000" b="1" dirty="0" smtClean="0">
                <a:solidFill>
                  <a:srgbClr val="631A4B"/>
                </a:solidFill>
                <a:latin typeface="PT Sans"/>
              </a:rPr>
              <a:t>Ненормативные правовые акты</a:t>
            </a:r>
            <a:endParaRPr lang="en-US" sz="3000" b="1" dirty="0" smtClean="0">
              <a:solidFill>
                <a:srgbClr val="631A4B"/>
              </a:solidFill>
              <a:latin typeface="PT San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3618508" y="1942163"/>
            <a:ext cx="6433573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sz="2000" b="1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  <a:p>
            <a:pPr marL="0" indent="0" algn="just">
              <a:buNone/>
              <a:defRPr/>
            </a:pPr>
            <a:r>
              <a:rPr lang="ru-RU" sz="2000" dirty="0" smtClean="0"/>
              <a:t>Ненормативный правовой акт - акт, принятый </a:t>
            </a:r>
            <a:r>
              <a:rPr lang="ru-RU" sz="2000" dirty="0"/>
              <a:t>органом государственной власти, местного самоуправления, иным органом, должностным лицом, содержание </a:t>
            </a:r>
            <a:r>
              <a:rPr lang="ru-RU" sz="2000" dirty="0" smtClean="0"/>
              <a:t>которого составляют обязательные к исполнению правила поведения, </a:t>
            </a:r>
            <a:r>
              <a:rPr lang="ru-RU" sz="2000" dirty="0"/>
              <a:t>рассчитанные на </a:t>
            </a:r>
            <a:r>
              <a:rPr lang="ru-RU" sz="2000" dirty="0" smtClean="0"/>
              <a:t>однократное </a:t>
            </a:r>
            <a:r>
              <a:rPr lang="ru-RU" sz="2000" dirty="0"/>
              <a:t>применение и влекущие юридические последствия для </a:t>
            </a:r>
            <a:r>
              <a:rPr lang="ru-RU" sz="2000" dirty="0" smtClean="0"/>
              <a:t>определенного </a:t>
            </a:r>
            <a:r>
              <a:rPr lang="ru-RU" sz="2000" dirty="0"/>
              <a:t>круга </a:t>
            </a:r>
            <a:r>
              <a:rPr lang="ru-RU" sz="2000" dirty="0" smtClean="0"/>
              <a:t>лиц.</a:t>
            </a:r>
          </a:p>
          <a:p>
            <a:pPr marL="0" indent="0" algn="just">
              <a:buNone/>
              <a:defRPr/>
            </a:pPr>
            <a:endParaRPr lang="ru-RU" sz="2000" dirty="0">
              <a:solidFill>
                <a:srgbClr val="631A4B"/>
              </a:solidFill>
              <a:latin typeface="PT Sans" panose="020B0503020203020204" pitchFamily="34" charset="-52"/>
            </a:endParaRPr>
          </a:p>
          <a:p>
            <a:pPr marL="0" indent="0">
              <a:buNone/>
            </a:pPr>
            <a:r>
              <a:rPr lang="ru-RU" sz="1400" dirty="0"/>
              <a:t>Постановление Пленума ВАС РФ от 30.07.2013 </a:t>
            </a:r>
            <a:r>
              <a:rPr lang="ru-RU" sz="1400" dirty="0" smtClean="0"/>
              <a:t>№ </a:t>
            </a:r>
            <a:r>
              <a:rPr lang="ru-RU" sz="1400" dirty="0"/>
              <a:t>58</a:t>
            </a:r>
          </a:p>
          <a:p>
            <a:pPr marL="0" indent="0">
              <a:buNone/>
            </a:pPr>
            <a:r>
              <a:rPr lang="ru-RU" sz="1400" dirty="0" smtClean="0"/>
              <a:t>«О </a:t>
            </a:r>
            <a:r>
              <a:rPr lang="ru-RU" sz="1400" dirty="0"/>
              <a:t>некоторых вопросах, возникающих в судебной практике при рассмотрении арбитражными судами дел об оспаривании нормативных правовых </a:t>
            </a:r>
            <a:r>
              <a:rPr lang="ru-RU" sz="1400" dirty="0" smtClean="0"/>
              <a:t>актов»</a:t>
            </a:r>
            <a:endParaRPr lang="ru-RU" sz="1400" dirty="0"/>
          </a:p>
          <a:p>
            <a:pPr marL="0" indent="0" algn="just">
              <a:buNone/>
              <a:defRPr/>
            </a:pP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156" y="2268463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90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269924" y="468263"/>
            <a:ext cx="981823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3000" b="1" dirty="0" smtClean="0">
                <a:solidFill>
                  <a:srgbClr val="631A4B"/>
                </a:solidFill>
                <a:latin typeface="PT Sans"/>
              </a:rPr>
              <a:t>Виды ненормативных правовых актов</a:t>
            </a:r>
            <a:endParaRPr lang="en-US" sz="3000" b="1" dirty="0" smtClean="0">
              <a:solidFill>
                <a:srgbClr val="631A4B"/>
              </a:solidFill>
              <a:latin typeface="PT San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450156" y="1942163"/>
            <a:ext cx="9601925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  <a:defRPr/>
            </a:pPr>
            <a:r>
              <a:rPr lang="ru-RU" sz="2000" b="1" dirty="0" smtClean="0"/>
              <a:t>Центральный банк: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Приказы;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Предписания;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Решения;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Протоколы, постановления </a:t>
            </a:r>
          </a:p>
          <a:p>
            <a:pPr marL="0" indent="0" algn="just">
              <a:buNone/>
              <a:defRPr/>
            </a:pPr>
            <a:r>
              <a:rPr lang="ru-RU" sz="2000" dirty="0"/>
              <a:t> </a:t>
            </a:r>
            <a:r>
              <a:rPr lang="ru-RU" sz="2000" dirty="0" smtClean="0"/>
              <a:t>      об административных правонарушениях.</a:t>
            </a:r>
          </a:p>
          <a:p>
            <a:pPr marL="0" indent="0" algn="just">
              <a:buNone/>
              <a:defRPr/>
            </a:pPr>
            <a:endParaRPr lang="ru-RU" sz="1400" dirty="0"/>
          </a:p>
          <a:p>
            <a:pPr marL="0" indent="0" algn="just">
              <a:buNone/>
              <a:defRPr/>
            </a:pP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  <a:p>
            <a:pPr marL="0" indent="0" algn="just">
              <a:buNone/>
              <a:defRPr/>
            </a:pPr>
            <a:r>
              <a:rPr lang="ru-RU" sz="2000" b="1" dirty="0"/>
              <a:t>ФАС России</a:t>
            </a:r>
            <a:r>
              <a:rPr lang="ru-RU" sz="2000" b="1" dirty="0" smtClean="0"/>
              <a:t>: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Решения;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sz="2000" dirty="0" smtClean="0"/>
              <a:t>Предписания;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Протоколы, постановления </a:t>
            </a:r>
            <a:endParaRPr lang="ru-RU" sz="2000" dirty="0" smtClean="0"/>
          </a:p>
          <a:p>
            <a:pPr marL="0" indent="0" algn="just">
              <a:buNone/>
              <a:defRPr/>
            </a:pPr>
            <a:r>
              <a:rPr lang="ru-RU" sz="2000" dirty="0"/>
              <a:t> </a:t>
            </a:r>
            <a:r>
              <a:rPr lang="ru-RU" sz="2000" dirty="0" smtClean="0"/>
              <a:t>      об </a:t>
            </a:r>
            <a:r>
              <a:rPr lang="ru-RU" sz="2000" dirty="0"/>
              <a:t>административных правонарушениях.</a:t>
            </a:r>
          </a:p>
          <a:p>
            <a:pPr marL="0" indent="0" algn="just">
              <a:buNone/>
              <a:defRPr/>
            </a:pPr>
            <a:endParaRPr lang="ru-RU" sz="2000"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892" y="2052439"/>
            <a:ext cx="1905266" cy="180047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374" y="4696740"/>
            <a:ext cx="1738301" cy="188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197916" y="252239"/>
            <a:ext cx="98182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3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3000" b="1" dirty="0" smtClean="0">
                <a:solidFill>
                  <a:srgbClr val="631A4B"/>
                </a:solidFill>
                <a:latin typeface="PT Sans"/>
              </a:rPr>
              <a:t>Подведомственность</a:t>
            </a:r>
            <a:endParaRPr lang="en-US" sz="3000" b="1" dirty="0" smtClean="0">
              <a:solidFill>
                <a:srgbClr val="631A4B"/>
              </a:solidFill>
              <a:latin typeface="PT San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3834532" y="2206667"/>
            <a:ext cx="6768751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sz="2000" dirty="0">
              <a:solidFill>
                <a:srgbClr val="631A4B"/>
              </a:solidFill>
              <a:latin typeface="PT Sans" panose="020B0503020203020204" pitchFamily="34" charset="-52"/>
            </a:endParaRPr>
          </a:p>
          <a:p>
            <a:pPr marL="0" indent="0" algn="just">
              <a:buNone/>
              <a:defRPr/>
            </a:pPr>
            <a:r>
              <a:rPr lang="en-US" sz="2000" b="1" dirty="0" smtClean="0">
                <a:solidFill>
                  <a:srgbClr val="631A4B"/>
                </a:solidFill>
                <a:latin typeface="PT Sans" panose="020B0503020203020204" pitchFamily="34" charset="-52"/>
              </a:rPr>
              <a:t> </a:t>
            </a: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180" y="2340471"/>
            <a:ext cx="561662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Арбитражные суды</a:t>
            </a:r>
          </a:p>
          <a:p>
            <a:endParaRPr lang="ru-RU" dirty="0" smtClean="0"/>
          </a:p>
          <a:p>
            <a:r>
              <a:rPr lang="ru-RU" dirty="0" smtClean="0"/>
              <a:t>Предмет: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экономические споры и иные дела, возникшие из гражданских </a:t>
            </a:r>
            <a:r>
              <a:rPr lang="ru-RU" dirty="0" smtClean="0"/>
              <a:t>правоотношений;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экономические споры и другие дела, возникшие из административных и иных публичных правоотношений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Субъектный состав: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организации, являющиеся </a:t>
            </a:r>
            <a:r>
              <a:rPr lang="ru-RU" dirty="0"/>
              <a:t>юридическими лицами;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Индивидуальные предприниматели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90" y="2206667"/>
            <a:ext cx="2775966" cy="270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47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197916" y="252239"/>
            <a:ext cx="98182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3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3000" b="1" dirty="0" smtClean="0">
                <a:solidFill>
                  <a:srgbClr val="631A4B"/>
                </a:solidFill>
                <a:latin typeface="PT Sans"/>
              </a:rPr>
              <a:t>Регулирование </a:t>
            </a:r>
            <a:endParaRPr lang="en-US" sz="3000" b="1" dirty="0" smtClean="0">
              <a:solidFill>
                <a:srgbClr val="631A4B"/>
              </a:solidFill>
              <a:latin typeface="PT San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3834532" y="2206667"/>
            <a:ext cx="6768751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sz="2000" dirty="0">
              <a:solidFill>
                <a:srgbClr val="631A4B"/>
              </a:solidFill>
              <a:latin typeface="PT Sans" panose="020B0503020203020204" pitchFamily="34" charset="-52"/>
            </a:endParaRPr>
          </a:p>
          <a:p>
            <a:pPr marL="0" indent="0" algn="just">
              <a:buNone/>
              <a:defRPr/>
            </a:pPr>
            <a:r>
              <a:rPr lang="en-US" sz="2000" b="1" dirty="0" smtClean="0">
                <a:solidFill>
                  <a:srgbClr val="631A4B"/>
                </a:solidFill>
                <a:latin typeface="PT Sans" panose="020B0503020203020204" pitchFamily="34" charset="-52"/>
              </a:rPr>
              <a:t> </a:t>
            </a: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713" y="2052439"/>
            <a:ext cx="87849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Глава 24 Арбитражного процессуального кодекса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000" b="1" dirty="0" smtClean="0"/>
              <a:t>Кодекс Российской Федерации об административных правонарушениях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27438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197916" y="252239"/>
            <a:ext cx="98182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3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3000" b="1" dirty="0" smtClean="0">
                <a:solidFill>
                  <a:srgbClr val="631A4B"/>
                </a:solidFill>
                <a:latin typeface="PT Sans"/>
              </a:rPr>
              <a:t>Подведомственность</a:t>
            </a:r>
            <a:endParaRPr lang="en-US" sz="3000" b="1" dirty="0" smtClean="0">
              <a:solidFill>
                <a:srgbClr val="631A4B"/>
              </a:solidFill>
              <a:latin typeface="PT San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3834532" y="2206667"/>
            <a:ext cx="6768751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sz="2000" dirty="0">
              <a:solidFill>
                <a:srgbClr val="631A4B"/>
              </a:solidFill>
              <a:latin typeface="PT Sans" panose="020B0503020203020204" pitchFamily="34" charset="-52"/>
            </a:endParaRPr>
          </a:p>
          <a:p>
            <a:pPr marL="0" indent="0" algn="just">
              <a:buNone/>
              <a:defRPr/>
            </a:pPr>
            <a:r>
              <a:rPr lang="en-US" sz="2000" b="1" dirty="0" smtClean="0">
                <a:solidFill>
                  <a:srgbClr val="631A4B"/>
                </a:solidFill>
                <a:latin typeface="PT Sans" panose="020B0503020203020204" pitchFamily="34" charset="-52"/>
              </a:rPr>
              <a:t> </a:t>
            </a: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6180" y="2340471"/>
            <a:ext cx="61926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Суды общей юрисдикции:</a:t>
            </a:r>
          </a:p>
          <a:p>
            <a:endParaRPr lang="ru-RU" dirty="0" smtClean="0"/>
          </a:p>
          <a:p>
            <a:r>
              <a:rPr lang="ru-RU" dirty="0" smtClean="0"/>
              <a:t>Предмет: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все гражданские и административные дела о защите нарушенных или оспариваемых прав, свобод и охраняемых законом интересов, за исключением дел, которые в соответствии с законодательством Российской Федерации рассматриваются другими </a:t>
            </a:r>
            <a:r>
              <a:rPr lang="ru-RU" dirty="0" smtClean="0"/>
              <a:t>судами</a:t>
            </a:r>
            <a:r>
              <a:rPr lang="ru-RU" dirty="0"/>
              <a:t>.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r>
              <a:rPr lang="ru-RU" dirty="0" smtClean="0"/>
              <a:t>Субъектный состав: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организации, являющиеся </a:t>
            </a:r>
            <a:r>
              <a:rPr lang="ru-RU" dirty="0"/>
              <a:t>юридическими лицами;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и</a:t>
            </a:r>
            <a:r>
              <a:rPr lang="ru-RU" dirty="0" smtClean="0"/>
              <a:t>ндивидуальные предприниматели;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г</a:t>
            </a:r>
            <a:r>
              <a:rPr lang="ru-RU" dirty="0" smtClean="0"/>
              <a:t>раждане.</a:t>
            </a:r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8948" y="2484487"/>
            <a:ext cx="2235543" cy="244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09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197916" y="252239"/>
            <a:ext cx="98182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3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3000" b="1" dirty="0" smtClean="0">
                <a:solidFill>
                  <a:srgbClr val="631A4B"/>
                </a:solidFill>
                <a:latin typeface="PT Sans"/>
              </a:rPr>
              <a:t>Регулирование </a:t>
            </a:r>
            <a:endParaRPr lang="en-US" sz="3000" b="1" dirty="0" smtClean="0">
              <a:solidFill>
                <a:srgbClr val="631A4B"/>
              </a:solidFill>
              <a:latin typeface="PT San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3834532" y="2206667"/>
            <a:ext cx="6768751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sz="2000" dirty="0">
              <a:solidFill>
                <a:srgbClr val="631A4B"/>
              </a:solidFill>
              <a:latin typeface="PT Sans" panose="020B0503020203020204" pitchFamily="34" charset="-52"/>
            </a:endParaRPr>
          </a:p>
          <a:p>
            <a:pPr marL="0" indent="0" algn="just">
              <a:buNone/>
              <a:defRPr/>
            </a:pPr>
            <a:r>
              <a:rPr lang="en-US" sz="2000" b="1" dirty="0" smtClean="0">
                <a:solidFill>
                  <a:srgbClr val="631A4B"/>
                </a:solidFill>
                <a:latin typeface="PT Sans" panose="020B0503020203020204" pitchFamily="34" charset="-52"/>
              </a:rPr>
              <a:t> </a:t>
            </a: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713" y="2052439"/>
            <a:ext cx="87849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Глава 22 Кодекса административного судопроизводства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000" b="1" dirty="0" smtClean="0"/>
              <a:t>Кодекс Российской Федерации об административных правонарушениях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5697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197916" y="252239"/>
            <a:ext cx="98182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3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3000" b="1" dirty="0" smtClean="0">
                <a:solidFill>
                  <a:srgbClr val="631A4B"/>
                </a:solidFill>
                <a:latin typeface="PT Sans"/>
              </a:rPr>
              <a:t>Регулирование </a:t>
            </a:r>
            <a:endParaRPr lang="en-US" sz="3000" b="1" dirty="0" smtClean="0">
              <a:solidFill>
                <a:srgbClr val="631A4B"/>
              </a:solidFill>
              <a:latin typeface="PT San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3834532" y="2206667"/>
            <a:ext cx="6768751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sz="2000" dirty="0">
              <a:solidFill>
                <a:srgbClr val="631A4B"/>
              </a:solidFill>
              <a:latin typeface="PT Sans" panose="020B0503020203020204" pitchFamily="34" charset="-52"/>
            </a:endParaRPr>
          </a:p>
          <a:p>
            <a:pPr marL="0" indent="0" algn="just">
              <a:buNone/>
              <a:defRPr/>
            </a:pPr>
            <a:r>
              <a:rPr lang="en-US" sz="2000" b="1" dirty="0" smtClean="0">
                <a:solidFill>
                  <a:srgbClr val="631A4B"/>
                </a:solidFill>
                <a:latin typeface="PT Sans" panose="020B0503020203020204" pitchFamily="34" charset="-52"/>
              </a:rPr>
              <a:t> </a:t>
            </a: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713" y="2052439"/>
            <a:ext cx="878497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Глава 22 Кодекса административного судопроизводства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2000" b="1" dirty="0" smtClean="0"/>
              <a:t>Кодекс Российской Федерации об административных правонарушениях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0671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-197916" y="252239"/>
            <a:ext cx="981823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1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endParaRPr lang="ru-RU" sz="3000" b="1" dirty="0">
              <a:solidFill>
                <a:srgbClr val="B33589"/>
              </a:solidFill>
              <a:latin typeface="Georgia" pitchFamily="18" charset="0"/>
            </a:endParaRPr>
          </a:p>
          <a:p>
            <a:pPr marL="447675">
              <a:defRPr/>
            </a:pPr>
            <a:r>
              <a:rPr lang="ru-RU" sz="3000" b="1" dirty="0" smtClean="0">
                <a:solidFill>
                  <a:srgbClr val="631A4B"/>
                </a:solidFill>
                <a:latin typeface="PT Sans"/>
              </a:rPr>
              <a:t>Статистика 2016 год</a:t>
            </a:r>
            <a:endParaRPr lang="en-US" sz="3000" b="1" dirty="0" smtClean="0">
              <a:solidFill>
                <a:srgbClr val="631A4B"/>
              </a:solidFill>
              <a:latin typeface="PT Sans"/>
            </a:endParaRPr>
          </a:p>
        </p:txBody>
      </p:sp>
      <p:sp>
        <p:nvSpPr>
          <p:cNvPr id="16" name="Содержимое 2"/>
          <p:cNvSpPr txBox="1">
            <a:spLocks/>
          </p:cNvSpPr>
          <p:nvPr/>
        </p:nvSpPr>
        <p:spPr>
          <a:xfrm>
            <a:off x="3834532" y="2206667"/>
            <a:ext cx="6768751" cy="4541032"/>
          </a:xfrm>
          <a:prstGeom prst="rect">
            <a:avLst/>
          </a:prstGeom>
        </p:spPr>
        <p:txBody>
          <a:bodyPr/>
          <a:lstStyle>
            <a:lvl1pPr marL="391146" indent="-391146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847483" indent="-32595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303820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825348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346876" indent="-26076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3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868404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932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1460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988" indent="-260764" algn="l" defTabSz="104305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sz="2000" dirty="0">
              <a:solidFill>
                <a:srgbClr val="631A4B"/>
              </a:solidFill>
              <a:latin typeface="PT Sans" panose="020B0503020203020204" pitchFamily="34" charset="-52"/>
            </a:endParaRPr>
          </a:p>
          <a:p>
            <a:pPr marL="0" indent="0" algn="just">
              <a:buNone/>
              <a:defRPr/>
            </a:pPr>
            <a:r>
              <a:rPr lang="en-US" sz="2000" b="1" dirty="0" smtClean="0">
                <a:solidFill>
                  <a:srgbClr val="631A4B"/>
                </a:solidFill>
                <a:latin typeface="PT Sans" panose="020B0503020203020204" pitchFamily="34" charset="-52"/>
              </a:rPr>
              <a:t> </a:t>
            </a:r>
            <a:endParaRPr lang="ru-RU" sz="2000" dirty="0" smtClean="0">
              <a:solidFill>
                <a:srgbClr val="631A4B"/>
              </a:solidFill>
              <a:latin typeface="PT Sans" panose="020B0503020203020204" pitchFamily="34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8713" y="2052439"/>
            <a:ext cx="8784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Центральный банк </a:t>
            </a:r>
          </a:p>
          <a:p>
            <a:endParaRPr lang="ru-RU" sz="2000" b="1" dirty="0"/>
          </a:p>
          <a:p>
            <a:r>
              <a:rPr lang="ru-RU" sz="2000" dirty="0" smtClean="0"/>
              <a:t>27 судебных дел по обжалованию НПА (за исключением административных производств)</a:t>
            </a:r>
          </a:p>
          <a:p>
            <a:endParaRPr lang="ru-RU" sz="2000" dirty="0"/>
          </a:p>
          <a:p>
            <a:r>
              <a:rPr lang="ru-RU" sz="2000" dirty="0" smtClean="0"/>
              <a:t>По 5 делам требования удовлетворены (НПА отменен)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1002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32942</TotalTime>
  <Words>348</Words>
  <Application>Microsoft Office PowerPoint</Application>
  <PresentationFormat>Произвольный</PresentationFormat>
  <Paragraphs>147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MS PGothic</vt:lpstr>
      <vt:lpstr>Arial</vt:lpstr>
      <vt:lpstr>Calibri</vt:lpstr>
      <vt:lpstr>Georgia</vt:lpstr>
      <vt:lpstr>PT Sans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achaykina</dc:creator>
  <cp:lastModifiedBy>Dmitriy Gavrilenko</cp:lastModifiedBy>
  <cp:revision>2225</cp:revision>
  <cp:lastPrinted>2016-09-30T10:01:12Z</cp:lastPrinted>
  <dcterms:created xsi:type="dcterms:W3CDTF">2012-06-11T08:41:04Z</dcterms:created>
  <dcterms:modified xsi:type="dcterms:W3CDTF">2016-09-30T10:01:47Z</dcterms:modified>
</cp:coreProperties>
</file>