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charts/style1.xml" ContentType="application/vnd.ms-office.chart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charts/chart8.xml" ContentType="application/vnd.openxmlformats-officedocument.drawingml.chart+xml"/>
  <Override PartName="/docProps/custom.xml" ContentType="application/vnd.openxmlformats-officedocument.custom-properties+xml"/>
  <Override PartName="/ppt/charts/colors1.xml" ContentType="application/vnd.ms-office.chartcolorstyle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6" r:id="rId3"/>
    <p:sldId id="279" r:id="rId4"/>
    <p:sldId id="264" r:id="rId5"/>
    <p:sldId id="268" r:id="rId6"/>
    <p:sldId id="267" r:id="rId7"/>
    <p:sldId id="273" r:id="rId8"/>
  </p:sldIdLst>
  <p:sldSz cx="10693400" cy="7562850"/>
  <p:notesSz cx="10693400" cy="7562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D25F"/>
    <a:srgbClr val="FF6565"/>
    <a:srgbClr val="29A3FF"/>
    <a:srgbClr val="EFF8FF"/>
    <a:srgbClr val="E1F2FF"/>
    <a:srgbClr val="C1E4FF"/>
    <a:srgbClr val="9BD4FF"/>
    <a:srgbClr val="69BFFF"/>
    <a:srgbClr val="008DF6"/>
    <a:srgbClr val="53FFA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20" autoAdjust="0"/>
    <p:restoredTop sz="94660"/>
  </p:normalViewPr>
  <p:slideViewPr>
    <p:cSldViewPr>
      <p:cViewPr varScale="1">
        <p:scale>
          <a:sx n="100" d="100"/>
          <a:sy n="100" d="100"/>
        </p:scale>
        <p:origin x="-1644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H:\&#1052;&#1086;&#1103;%20&#1051;&#1045;&#1053;&#1054;&#1042;&#1040;\&#1053;&#1048;&#1056;\&#1053;&#1048;&#1056;%20&#1082;&#1086;&#1084;&#1084;&#1077;&#1088;&#1095;&#1077;&#1089;&#1082;&#1072;&#1103;%20&#1087;&#1083;&#1086;&#1097;&#1072;&#1076;&#1082;&#1072;\&#1053;&#1055;&#1060;%20&#1041;&#1083;&#1072;&#1075;&#1086;&#1089;&#1086;&#1089;&#1090;&#1086;&#1103;&#1085;&#1080;&#1077;\&#1073;&#1072;&#1079;&#1072;%20&#1086;&#1090;&#1095;&#1077;&#1090;\&#1050;&#1086;&#1087;&#1080;&#1103;%20&#1058;&#1072;&#1073;&#1083;&#1080;&#1094;&#1099;%20&#1053;&#1072;&#1089;&#1077;&#1083;&#1077;&#1085;&#1080;&#1077;%20&#1095;&#1072;&#1089;&#1090;&#1086;&#1090;&#1099;%20&#1086;&#1082;&#1088;&#1091;&#1075;%20&#1080;%20&#1074;&#1086;&#1079;&#1088;&#1072;&#1089;&#1090;%20&#1089;%20&#1076;&#1080;&#1072;&#1075;&#1088;&#1072;&#1084;&#1084;&#1072;&#1084;&#1080;27.10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3.xlsx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_____Microsoft_Office_Excel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0.16740519690690631"/>
          <c:y val="0.162037047527334"/>
          <c:w val="0.54428927337743815"/>
          <c:h val="0.48078029772590325"/>
        </c:manualLayout>
      </c:layout>
      <c:pieChart>
        <c:varyColors val="1"/>
        <c:ser>
          <c:idx val="0"/>
          <c:order val="0"/>
          <c:spPr>
            <a:ln w="28575">
              <a:solidFill>
                <a:schemeClr val="bg1"/>
              </a:solidFill>
            </a:ln>
          </c:spPr>
          <c:dPt>
            <c:idx val="0"/>
            <c:spPr>
              <a:solidFill>
                <a:srgbClr val="0070C0"/>
              </a:solidFill>
              <a:ln w="28575">
                <a:solidFill>
                  <a:schemeClr val="bg1"/>
                </a:solidFill>
              </a:ln>
            </c:spPr>
          </c:dPt>
          <c:dPt>
            <c:idx val="1"/>
            <c:spPr>
              <a:solidFill>
                <a:srgbClr val="008DF6"/>
              </a:solidFill>
              <a:ln w="28575">
                <a:solidFill>
                  <a:schemeClr val="bg1"/>
                </a:solidFill>
              </a:ln>
            </c:spPr>
          </c:dPt>
          <c:dPt>
            <c:idx val="2"/>
            <c:spPr>
              <a:solidFill>
                <a:srgbClr val="29A3FF"/>
              </a:solidFill>
              <a:ln w="28575">
                <a:solidFill>
                  <a:schemeClr val="bg1"/>
                </a:solidFill>
              </a:ln>
            </c:spPr>
          </c:dPt>
          <c:dPt>
            <c:idx val="3"/>
            <c:spPr>
              <a:solidFill>
                <a:srgbClr val="69BFFF"/>
              </a:solidFill>
              <a:ln w="28575">
                <a:solidFill>
                  <a:schemeClr val="bg1"/>
                </a:solidFill>
              </a:ln>
            </c:spPr>
          </c:dPt>
          <c:dLbls>
            <c:dLbl>
              <c:idx val="0"/>
              <c:layout>
                <c:manualLayout>
                  <c:x val="-0.10637488861507606"/>
                  <c:y val="8.6104038634872759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5204946971888633"/>
                  <c:y val="-2.8374731686471009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5.1053774155297237E-2"/>
                  <c:y val="-9.0936128352681903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19110265342782201"/>
                  <c:y val="8.5074360934233054E-2"/>
                </c:manualLayout>
              </c:layout>
              <c:spPr/>
              <c:txPr>
                <a:bodyPr/>
                <a:lstStyle/>
                <a:p>
                  <a:pPr>
                    <a:defRPr sz="280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elete val="1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ru-RU"/>
              </a:p>
            </c:txPr>
            <c:extLst>
              <c:ext xmlns:c15="http://schemas.microsoft.com/office/drawing/2012/chart" uri="{CE6537A1-D6FC-4f65-9D91-7224C49458BB}"/>
            </c:extLst>
          </c:dLbls>
          <c:cat>
            <c:strRef>
              <c:f>Частоты!$B$13:$B$16</c:f>
              <c:strCache>
                <c:ptCount val="4"/>
                <c:pt idx="0">
                  <c:v>Доверяю</c:v>
                </c:pt>
                <c:pt idx="1">
                  <c:v>Скорее доверяю</c:v>
                </c:pt>
                <c:pt idx="2">
                  <c:v>Скорее не доверяю</c:v>
                </c:pt>
                <c:pt idx="3">
                  <c:v>Не доверяю</c:v>
                </c:pt>
              </c:strCache>
            </c:strRef>
          </c:cat>
          <c:val>
            <c:numRef>
              <c:f>Частоты!$D$13:$D$16</c:f>
              <c:numCache>
                <c:formatCode>###0.0</c:formatCode>
                <c:ptCount val="4"/>
                <c:pt idx="0">
                  <c:v>16.133333333333198</c:v>
                </c:pt>
                <c:pt idx="1">
                  <c:v>22.133333333333198</c:v>
                </c:pt>
                <c:pt idx="2">
                  <c:v>30.666666666666668</c:v>
                </c:pt>
                <c:pt idx="3">
                  <c:v>31.066666666666666</c:v>
                </c:pt>
              </c:numCache>
            </c:numRef>
          </c:val>
        </c:ser>
        <c:dLbls/>
        <c:firstSliceAng val="0"/>
      </c:pieChart>
    </c:plotArea>
    <c:legend>
      <c:legendPos val="b"/>
      <c:layout>
        <c:manualLayout>
          <c:xMode val="edge"/>
          <c:yMode val="edge"/>
          <c:x val="0.23332575095786526"/>
          <c:y val="0.69544340879979683"/>
          <c:w val="0.4677180149770378"/>
          <c:h val="0.15102743630277232"/>
        </c:manualLayout>
      </c:layout>
      <c:txPr>
        <a:bodyPr/>
        <a:lstStyle/>
        <a:p>
          <a:pPr>
            <a:defRPr sz="9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0.19196183810357034"/>
          <c:y val="0.18963600583439574"/>
          <c:w val="0.57954033523587412"/>
          <c:h val="0.52610564189065656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2014</c:v>
                </c:pt>
              </c:strCache>
            </c:strRef>
          </c:tx>
          <c:spPr>
            <a:ln w="28575">
              <a:solidFill>
                <a:schemeClr val="bg1"/>
              </a:solidFill>
            </a:ln>
          </c:spPr>
          <c:dPt>
            <c:idx val="0"/>
            <c:spPr>
              <a:solidFill>
                <a:srgbClr val="0070C0"/>
              </a:solidFill>
              <a:ln w="28575">
                <a:solidFill>
                  <a:schemeClr val="bg1"/>
                </a:solidFill>
              </a:ln>
            </c:spPr>
          </c:dPt>
          <c:dPt>
            <c:idx val="1"/>
            <c:spPr>
              <a:solidFill>
                <a:srgbClr val="008DF6"/>
              </a:solidFill>
              <a:ln w="28575">
                <a:solidFill>
                  <a:schemeClr val="bg1"/>
                </a:solidFill>
              </a:ln>
            </c:spPr>
          </c:dPt>
          <c:dPt>
            <c:idx val="2"/>
            <c:spPr>
              <a:solidFill>
                <a:srgbClr val="29A3FF"/>
              </a:solidFill>
              <a:ln w="28575">
                <a:solidFill>
                  <a:schemeClr val="bg1"/>
                </a:solidFill>
              </a:ln>
            </c:spPr>
          </c:dPt>
          <c:dPt>
            <c:idx val="3"/>
            <c:spPr>
              <a:solidFill>
                <a:srgbClr val="69BFFF"/>
              </a:solidFill>
              <a:ln w="28575">
                <a:solidFill>
                  <a:schemeClr val="bg1"/>
                </a:solidFill>
              </a:ln>
            </c:spPr>
          </c:dPt>
          <c:dPt>
            <c:idx val="4"/>
            <c:spPr>
              <a:solidFill>
                <a:srgbClr val="9BD4FF"/>
              </a:solidFill>
              <a:ln w="28575">
                <a:solidFill>
                  <a:schemeClr val="bg1"/>
                </a:solidFill>
              </a:ln>
            </c:spPr>
          </c:dPt>
          <c:dLbls>
            <c:dLbl>
              <c:idx val="2"/>
              <c:spPr/>
              <c:txPr>
                <a:bodyPr/>
                <a:lstStyle/>
                <a:p>
                  <a:pPr>
                    <a:defRPr sz="280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ru-RU"/>
                </a:p>
              </c:txPr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ru-RU"/>
              </a:p>
            </c:txPr>
            <c:showVal val="1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Лист1!$A$2:$A$6</c:f>
              <c:strCache>
                <c:ptCount val="5"/>
                <c:pt idx="0">
                  <c:v>полностью доверяю</c:v>
                </c:pt>
                <c:pt idx="1">
                  <c:v>скорее доверяю</c:v>
                </c:pt>
                <c:pt idx="2">
                  <c:v>скорее не доверяю</c:v>
                </c:pt>
                <c:pt idx="3">
                  <c:v>полностью не доверяю</c:v>
                </c:pt>
                <c:pt idx="4">
                  <c:v>затрудняюсь ответить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9</c:v>
                </c:pt>
                <c:pt idx="1">
                  <c:v>28</c:v>
                </c:pt>
                <c:pt idx="2">
                  <c:v>35</c:v>
                </c:pt>
                <c:pt idx="3">
                  <c:v>24</c:v>
                </c:pt>
                <c:pt idx="4">
                  <c:v>4</c:v>
                </c:pt>
              </c:numCache>
            </c:numRef>
          </c:val>
        </c:ser>
        <c:dLbls/>
        <c:firstSliceAng val="0"/>
      </c:pieChart>
      <c:spPr>
        <a:noFill/>
        <a:ln w="28575">
          <a:noFill/>
        </a:ln>
      </c:spPr>
    </c:plotArea>
    <c:legend>
      <c:legendPos val="r"/>
      <c:layout>
        <c:manualLayout>
          <c:xMode val="edge"/>
          <c:yMode val="edge"/>
          <c:x val="3.8636363636363656E-2"/>
          <c:y val="0.78762886597938164"/>
          <c:w val="0.80227272727272658"/>
          <c:h val="0.16494845360824761"/>
        </c:manualLayout>
      </c:layout>
      <c:txPr>
        <a:bodyPr/>
        <a:lstStyle/>
        <a:p>
          <a:pPr>
            <a:defRPr sz="900">
              <a:latin typeface="Arial" panose="020B0604020202020204" pitchFamily="34" charset="0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zero"/>
  </c:chart>
  <c:txPr>
    <a:bodyPr/>
    <a:lstStyle/>
    <a:p>
      <a:pPr>
        <a:defRPr sz="1553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0.18848169093306599"/>
          <c:y val="0.18162363925820738"/>
          <c:w val="0.51201298693267738"/>
          <c:h val="0.7680194803990178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ln w="28575">
              <a:solidFill>
                <a:schemeClr val="bg1"/>
              </a:solidFill>
            </a:ln>
          </c:spPr>
          <c:dPt>
            <c:idx val="0"/>
            <c:spPr>
              <a:solidFill>
                <a:srgbClr val="0070C0"/>
              </a:solidFill>
              <a:ln w="28575">
                <a:solidFill>
                  <a:schemeClr val="bg1"/>
                </a:solidFill>
              </a:ln>
            </c:spPr>
          </c:dPt>
          <c:dPt>
            <c:idx val="1"/>
            <c:spPr>
              <a:solidFill>
                <a:srgbClr val="008DF6"/>
              </a:solidFill>
              <a:ln w="28575">
                <a:solidFill>
                  <a:schemeClr val="bg1"/>
                </a:solidFill>
              </a:ln>
            </c:spPr>
          </c:dPt>
          <c:dPt>
            <c:idx val="2"/>
            <c:spPr>
              <a:solidFill>
                <a:srgbClr val="29A3FF"/>
              </a:solidFill>
              <a:ln w="28575">
                <a:solidFill>
                  <a:schemeClr val="bg1"/>
                </a:solidFill>
              </a:ln>
            </c:spPr>
          </c:dPt>
          <c:dPt>
            <c:idx val="3"/>
            <c:spPr>
              <a:solidFill>
                <a:srgbClr val="69BFFF"/>
              </a:solidFill>
              <a:ln w="28575">
                <a:solidFill>
                  <a:schemeClr val="bg1"/>
                </a:solidFill>
              </a:ln>
            </c:spPr>
          </c:dPt>
          <c:dPt>
            <c:idx val="4"/>
            <c:spPr>
              <a:solidFill>
                <a:srgbClr val="9BD4FF"/>
              </a:solidFill>
              <a:ln w="28575">
                <a:solidFill>
                  <a:schemeClr val="bg1"/>
                </a:solidFill>
              </a:ln>
            </c:spPr>
          </c:dPt>
          <c:dLbls>
            <c:dLbl>
              <c:idx val="0"/>
              <c:layout>
                <c:manualLayout>
                  <c:x val="3.1413615155511027E-2"/>
                  <c:y val="-5.4644808743169364E-3"/>
                </c:manualLayout>
              </c:layout>
              <c:dLblPos val="bestFit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8534032941751491"/>
                  <c:y val="-5.4644808743169364E-3"/>
                </c:manualLayout>
              </c:layout>
              <c:spPr/>
              <c:txPr>
                <a:bodyPr/>
                <a:lstStyle/>
                <a:p>
                  <a:pPr>
                    <a:defRPr sz="160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dLblPos val="bestFit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9.424084546653308E-2"/>
                  <c:y val="-9.8360655737704847E-2"/>
                </c:manualLayout>
              </c:layout>
              <c:spPr/>
              <c:txPr>
                <a:bodyPr/>
                <a:lstStyle/>
                <a:p>
                  <a:pPr>
                    <a:defRPr sz="160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dLblPos val="bestFit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16335079880865708"/>
                  <c:y val="5.7377049180327919E-2"/>
                </c:manualLayout>
              </c:layout>
              <c:spPr/>
              <c:txPr>
                <a:bodyPr/>
                <a:lstStyle/>
                <a:p>
                  <a:pPr>
                    <a:defRPr sz="160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dLblPos val="bestFit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9.424084546653308E-2"/>
                  <c:y val="2.7322404371584682E-3"/>
                </c:manualLayout>
              </c:layout>
              <c:dLblPos val="bestFit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Val val="1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Доверяю</c:v>
                </c:pt>
                <c:pt idx="1">
                  <c:v>Скорее доверяю</c:v>
                </c:pt>
                <c:pt idx="2">
                  <c:v>Скорее не доверяю</c:v>
                </c:pt>
                <c:pt idx="3">
                  <c:v>Не доверяю</c:v>
                </c:pt>
                <c:pt idx="4">
                  <c:v>Нет ответа</c:v>
                </c:pt>
              </c:strCache>
            </c:strRef>
          </c:cat>
          <c:val>
            <c:numRef>
              <c:f>Лист1!$B$2:$B$6</c:f>
              <c:numCache>
                <c:formatCode>0.0%</c:formatCode>
                <c:ptCount val="5"/>
                <c:pt idx="0">
                  <c:v>0.10500000000000002</c:v>
                </c:pt>
                <c:pt idx="1">
                  <c:v>0.26500000000000001</c:v>
                </c:pt>
                <c:pt idx="2">
                  <c:v>0.34500000000000008</c:v>
                </c:pt>
                <c:pt idx="3">
                  <c:v>0.26100000000000001</c:v>
                </c:pt>
                <c:pt idx="4">
                  <c:v>2.4E-2</c:v>
                </c:pt>
              </c:numCache>
            </c:numRef>
          </c:val>
        </c:ser>
        <c:dLbls>
          <c:showVal val="1"/>
        </c:dLbls>
        <c:firstSliceAng val="0"/>
      </c:pieChart>
    </c:plotArea>
    <c:legend>
      <c:legendPos val="r"/>
      <c:layout>
        <c:manualLayout>
          <c:xMode val="edge"/>
          <c:yMode val="edge"/>
          <c:x val="0.16739771343510851"/>
          <c:y val="0.85162084247665815"/>
          <c:w val="0.62213106502296756"/>
          <c:h val="0.14393313540725458"/>
        </c:manualLayout>
      </c:layout>
      <c:txPr>
        <a:bodyPr/>
        <a:lstStyle/>
        <a:p>
          <a:pPr>
            <a:defRPr sz="900">
              <a:latin typeface="Arial" panose="020B0604020202020204" pitchFamily="34" charset="0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0.19571006294116156"/>
          <c:y val="0.11679833053655179"/>
          <c:w val="0.36773450042045724"/>
          <c:h val="0.62092874661159214"/>
        </c:manualLayout>
      </c:layout>
      <c:pieChart>
        <c:varyColors val="1"/>
        <c:dLbls/>
        <c:firstSliceAng val="0"/>
      </c:pieChart>
      <c:spPr>
        <a:noFill/>
        <a:ln w="25405">
          <a:noFill/>
        </a:ln>
      </c:spPr>
    </c:plotArea>
    <c:legend>
      <c:legendPos val="r"/>
      <c:layout>
        <c:manualLayout>
          <c:xMode val="edge"/>
          <c:yMode val="edge"/>
          <c:x val="0.62987322579823168"/>
          <c:y val="0.26296329762058435"/>
          <c:w val="0.35011696353489818"/>
          <c:h val="0.34359407942859599"/>
        </c:manualLayout>
      </c:layout>
      <c:txPr>
        <a:bodyPr/>
        <a:lstStyle/>
        <a:p>
          <a:pPr>
            <a:defRPr lang="ru-RU" sz="1400" b="0" i="0" u="none" strike="noStrike" kern="1200" baseline="0">
              <a:solidFill>
                <a:prstClr val="black"/>
              </a:solidFill>
              <a:latin typeface="Museo Sans Cyrl 300" pitchFamily="50" charset="-52"/>
              <a:ea typeface="+mn-ea"/>
              <a:cs typeface="+mn-cs"/>
            </a:defRPr>
          </a:pPr>
          <a:endParaRPr lang="ru-RU"/>
        </a:p>
      </c:txPr>
    </c:legend>
    <c:plotVisOnly val="1"/>
    <c:dispBlanksAs val="zero"/>
  </c:chart>
  <c:spPr>
    <a:ln>
      <a:noFill/>
    </a:ln>
  </c:spPr>
  <c:txPr>
    <a:bodyPr/>
    <a:lstStyle/>
    <a:p>
      <a:pPr>
        <a:defRPr sz="1200" baseline="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0.11348174971954386"/>
          <c:y val="9.8011139408855349E-2"/>
          <c:w val="0.39701098110399846"/>
          <c:h val="0.8221969350605368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5. Кто, с Вашей точки зрения, несет основную ответственность за обеспечение граждан достойным уровнем пенсии?</c:v>
                </c:pt>
              </c:strCache>
            </c:strRef>
          </c:tx>
          <c:dPt>
            <c:idx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dLbl>
              <c:idx val="1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2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</c:dLbl>
            <c:dLbl>
              <c:idx val="2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3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</c:dLbl>
            <c:dLbl>
              <c:idx val="3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4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spc="0" baseline="0">
                    <a:solidFill>
                      <a:schemeClr val="accent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CatName val="1"/>
            <c:showPercent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Государство</c:v>
                </c:pt>
                <c:pt idx="1">
                  <c:v>Работодатель</c:v>
                </c:pt>
                <c:pt idx="2">
                  <c:v>Сами граждане</c:v>
                </c:pt>
                <c:pt idx="3">
                  <c:v>Все в равной степени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287</c:v>
                </c:pt>
                <c:pt idx="1">
                  <c:v>53</c:v>
                </c:pt>
                <c:pt idx="2">
                  <c:v>147</c:v>
                </c:pt>
                <c:pt idx="3">
                  <c:v>210</c:v>
                </c:pt>
              </c:numCache>
            </c:numRef>
          </c:val>
        </c:ser>
        <c:dLbls>
          <c:showPercent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lang="ru-RU" sz="105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ru-RU" sz="105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ОЦЕНИТЕ РАЗМЕР ПРИЕМЛЕМОЙ ПЕНСИИ В АБСОЛЮТНОЙ ВЕЛИЧИНЕ</a:t>
            </a:r>
            <a:endParaRPr lang="ru-RU" sz="1050" b="0" kern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c:rich>
      </c:tx>
      <c:layout/>
    </c:title>
    <c:plotArea>
      <c:layout>
        <c:manualLayout>
          <c:layoutTarget val="inner"/>
          <c:xMode val="edge"/>
          <c:yMode val="edge"/>
          <c:x val="0.19544546338487373"/>
          <c:y val="0.30061617107053124"/>
          <c:w val="0.30511372519113072"/>
          <c:h val="0.55850170200855864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ln w="19050">
              <a:solidFill>
                <a:schemeClr val="bg1"/>
              </a:solidFill>
            </a:ln>
          </c:spPr>
          <c:dPt>
            <c:idx val="0"/>
            <c:spPr>
              <a:solidFill>
                <a:srgbClr val="C1E4FF"/>
              </a:solidFill>
              <a:ln w="19050">
                <a:solidFill>
                  <a:schemeClr val="bg1"/>
                </a:solidFill>
              </a:ln>
            </c:spPr>
          </c:dPt>
          <c:dPt>
            <c:idx val="1"/>
            <c:spPr>
              <a:solidFill>
                <a:srgbClr val="0070C0"/>
              </a:solidFill>
              <a:ln w="19050">
                <a:solidFill>
                  <a:schemeClr val="bg1"/>
                </a:solidFill>
              </a:ln>
            </c:spPr>
          </c:dPt>
          <c:dPt>
            <c:idx val="2"/>
            <c:spPr>
              <a:solidFill>
                <a:srgbClr val="008DF6"/>
              </a:solidFill>
              <a:ln w="19050">
                <a:solidFill>
                  <a:schemeClr val="bg1"/>
                </a:solidFill>
              </a:ln>
            </c:spPr>
          </c:dPt>
          <c:dPt>
            <c:idx val="3"/>
            <c:spPr>
              <a:solidFill>
                <a:srgbClr val="29A3FF"/>
              </a:solidFill>
              <a:ln w="19050">
                <a:solidFill>
                  <a:schemeClr val="bg1"/>
                </a:solidFill>
              </a:ln>
            </c:spPr>
          </c:dPt>
          <c:dPt>
            <c:idx val="4"/>
            <c:spPr>
              <a:solidFill>
                <a:srgbClr val="69BFFF"/>
              </a:solidFill>
              <a:ln w="19050">
                <a:solidFill>
                  <a:schemeClr val="bg1"/>
                </a:solidFill>
              </a:ln>
            </c:spPr>
          </c:dPt>
          <c:dPt>
            <c:idx val="5"/>
            <c:spPr>
              <a:solidFill>
                <a:srgbClr val="9BD4FF"/>
              </a:solidFill>
              <a:ln w="19050">
                <a:solidFill>
                  <a:schemeClr val="bg1"/>
                </a:solidFill>
              </a:ln>
            </c:spPr>
          </c:dPt>
          <c:dLbls>
            <c:dLbl>
              <c:idx val="1"/>
              <c:layout>
                <c:manualLayout>
                  <c:x val="2.3010622313515181E-2"/>
                  <c:y val="9.7368510757775209E-3"/>
                </c:manualLayout>
              </c:layout>
              <c:dLblPos val="bestFit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0.10224819355207718"/>
                  <c:y val="-2.8638204700293646E-2"/>
                </c:manualLayout>
              </c:layout>
              <c:spPr/>
              <c:txPr>
                <a:bodyPr/>
                <a:lstStyle/>
                <a:p>
                  <a:pPr>
                    <a:defRPr sz="1000" baseline="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dLblPos val="bestFit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7.192141236582715E-2"/>
                  <c:y val="-0.1285056595187192"/>
                </c:manualLayout>
              </c:layout>
              <c:spPr/>
              <c:txPr>
                <a:bodyPr/>
                <a:lstStyle/>
                <a:p>
                  <a:pPr>
                    <a:defRPr sz="1000" baseline="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dLblPos val="bestFit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7.6112752855045748E-2"/>
                  <c:y val="8.0940156443796693E-2"/>
                </c:manualLayout>
              </c:layout>
              <c:spPr/>
              <c:txPr>
                <a:bodyPr/>
                <a:lstStyle/>
                <a:p>
                  <a:pPr>
                    <a:defRPr sz="1000" baseline="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dLblPos val="bestFit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5.4015985773517454E-2"/>
                  <c:y val="3.4710412740584819E-2"/>
                </c:manualLayout>
              </c:layout>
              <c:dLblPos val="bestFit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aseline="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ru-RU"/>
              </a:p>
            </c:txPr>
            <c:dLblPos val="bestFit"/>
            <c:showVal val="1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Лист1!$A$2:$A$8</c:f>
              <c:strCache>
                <c:ptCount val="7"/>
                <c:pt idx="0">
                  <c:v>5 000-10 000 руб.</c:v>
                </c:pt>
                <c:pt idx="1">
                  <c:v>10 000-15 000 руб.</c:v>
                </c:pt>
                <c:pt idx="2">
                  <c:v>15 000-20 000 руб.</c:v>
                </c:pt>
                <c:pt idx="3">
                  <c:v>20 000-30 000 руб.</c:v>
                </c:pt>
                <c:pt idx="4">
                  <c:v>30 000-40 000 руб.</c:v>
                </c:pt>
                <c:pt idx="5">
                  <c:v>Более 40 000 руб.</c:v>
                </c:pt>
                <c:pt idx="6">
                  <c:v>Нет ответа</c:v>
                </c:pt>
              </c:strCache>
            </c:strRef>
          </c:cat>
          <c:val>
            <c:numRef>
              <c:f>Лист1!$B$2:$B$8</c:f>
              <c:numCache>
                <c:formatCode>0.0%</c:formatCode>
                <c:ptCount val="7"/>
                <c:pt idx="0">
                  <c:v>8.0000000000000019E-3</c:v>
                </c:pt>
                <c:pt idx="1">
                  <c:v>0.114</c:v>
                </c:pt>
                <c:pt idx="2">
                  <c:v>0.28100000000000008</c:v>
                </c:pt>
                <c:pt idx="3">
                  <c:v>0.3650000000000001</c:v>
                </c:pt>
                <c:pt idx="4">
                  <c:v>0.16500000000000001</c:v>
                </c:pt>
                <c:pt idx="5">
                  <c:v>6.2000000000000006E-2</c:v>
                </c:pt>
                <c:pt idx="6">
                  <c:v>5.000000000000001E-3</c:v>
                </c:pt>
              </c:numCache>
            </c:numRef>
          </c:val>
        </c:ser>
        <c:dLbls/>
        <c:firstSliceAng val="0"/>
      </c:pieChart>
      <c:spPr>
        <a:noFill/>
        <a:ln w="22777">
          <a:noFill/>
        </a:ln>
      </c:spPr>
    </c:plotArea>
    <c:legend>
      <c:legendPos val="r"/>
      <c:layout>
        <c:manualLayout>
          <c:xMode val="edge"/>
          <c:yMode val="edge"/>
          <c:x val="0.65972374215934948"/>
          <c:y val="0.25913621262458469"/>
          <c:w val="0.32566585956416488"/>
          <c:h val="0.55813953488372092"/>
        </c:manualLayout>
      </c:layout>
      <c:txPr>
        <a:bodyPr/>
        <a:lstStyle/>
        <a:p>
          <a:pPr>
            <a:defRPr sz="897" baseline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zero"/>
  </c:chart>
  <c:txPr>
    <a:bodyPr/>
    <a:lstStyle/>
    <a:p>
      <a:pPr>
        <a:defRPr sz="1614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 algn="ctr" rtl="0">
              <a:defRPr lang="ru-RU" sz="1050" b="0" i="0" u="none" strike="noStrike" kern="120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ru-RU" dirty="0"/>
              <a:t>Сколько времени из нынешних </a:t>
            </a:r>
            <a:r>
              <a:rPr lang="ru-RU" b="1" dirty="0"/>
              <a:t>40 часов </a:t>
            </a:r>
            <a:r>
              <a:rPr lang="ru-RU" dirty="0"/>
              <a:t>рабочей недели вы готовы посвятить финансированию своей будущей жизни в пенсионный период?</a:t>
            </a:r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Сколько времени из нынешних 40 часов рабочей недели вы готовы посвятить финансированию своей будущей жизни в пенсионный период?</c:v>
                </c:pt>
              </c:strCache>
            </c:strRef>
          </c:tx>
          <c:spPr>
            <a:ln w="28575">
              <a:solidFill>
                <a:schemeClr val="bg1"/>
              </a:solidFill>
            </a:ln>
          </c:spPr>
          <c:dPt>
            <c:idx val="0"/>
            <c:spPr>
              <a:solidFill>
                <a:srgbClr val="0070C0"/>
              </a:solidFill>
              <a:ln w="28575">
                <a:solidFill>
                  <a:schemeClr val="bg1"/>
                </a:solidFill>
              </a:ln>
            </c:spPr>
          </c:dPt>
          <c:dPt>
            <c:idx val="1"/>
            <c:spPr>
              <a:solidFill>
                <a:srgbClr val="008DF6"/>
              </a:solidFill>
              <a:ln w="28575">
                <a:solidFill>
                  <a:schemeClr val="bg1"/>
                </a:solidFill>
              </a:ln>
            </c:spPr>
          </c:dPt>
          <c:dPt>
            <c:idx val="2"/>
            <c:spPr>
              <a:solidFill>
                <a:srgbClr val="29A3FF"/>
              </a:solidFill>
              <a:ln w="28575">
                <a:solidFill>
                  <a:schemeClr val="bg1"/>
                </a:solidFill>
              </a:ln>
            </c:spPr>
          </c:dPt>
          <c:dPt>
            <c:idx val="3"/>
            <c:spPr>
              <a:solidFill>
                <a:srgbClr val="69BFFF"/>
              </a:solidFill>
              <a:ln w="28575">
                <a:solidFill>
                  <a:schemeClr val="bg1"/>
                </a:solidFill>
              </a:ln>
            </c:spPr>
          </c:dPt>
          <c:dPt>
            <c:idx val="4"/>
            <c:spPr>
              <a:solidFill>
                <a:srgbClr val="9BD4FF"/>
              </a:solidFill>
              <a:ln w="28575">
                <a:solidFill>
                  <a:schemeClr val="bg1"/>
                </a:solidFill>
              </a:ln>
            </c:spPr>
          </c:dPt>
          <c:dPt>
            <c:idx val="5"/>
            <c:spPr>
              <a:solidFill>
                <a:srgbClr val="C1E4FF"/>
              </a:solidFill>
              <a:ln w="28575">
                <a:solidFill>
                  <a:schemeClr val="bg1"/>
                </a:solidFill>
              </a:ln>
            </c:spPr>
          </c:dPt>
          <c:dPt>
            <c:idx val="6"/>
            <c:spPr>
              <a:solidFill>
                <a:srgbClr val="E1F2FF"/>
              </a:solidFill>
              <a:ln w="28575">
                <a:solidFill>
                  <a:schemeClr val="bg1"/>
                </a:solidFill>
              </a:ln>
            </c:spPr>
          </c:dPt>
          <c:dLbls>
            <c:dLbl>
              <c:idx val="0"/>
              <c:layout>
                <c:manualLayout>
                  <c:x val="-7.7384923282188184E-2"/>
                  <c:y val="7.1471100351052488E-2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dLblPos val="bestFit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6.1374249499666446E-2"/>
                  <c:y val="-9.5294800468070193E-2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dLblPos val="bestFit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8.5390260173449098E-2"/>
                  <c:y val="1.9058960093614009E-2"/>
                </c:manualLayout>
              </c:layout>
              <c:dLblPos val="bestFit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3.4689793195463642E-2"/>
                  <c:y val="9.5294800468070193E-2"/>
                </c:manualLayout>
              </c:layout>
              <c:dLblPos val="bestFit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Val val="1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Лист1!$A$2:$A$8</c:f>
              <c:strCache>
                <c:ptCount val="7"/>
                <c:pt idx="0">
                  <c:v>от 1 до 2 часов</c:v>
                </c:pt>
                <c:pt idx="1">
                  <c:v>от 3 до 4 часов</c:v>
                </c:pt>
                <c:pt idx="2">
                  <c:v>от 5 до 6 часов</c:v>
                </c:pt>
                <c:pt idx="3">
                  <c:v>от 7 до 8 часов</c:v>
                </c:pt>
                <c:pt idx="4">
                  <c:v>от 9 до 10 часов</c:v>
                </c:pt>
                <c:pt idx="5">
                  <c:v>нисколько</c:v>
                </c:pt>
                <c:pt idx="6">
                  <c:v>нет ответа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31.8</c:v>
                </c:pt>
                <c:pt idx="1">
                  <c:v>21.6</c:v>
                </c:pt>
                <c:pt idx="2">
                  <c:v>8.7000000000000011</c:v>
                </c:pt>
                <c:pt idx="3">
                  <c:v>4.5999999999999996</c:v>
                </c:pt>
                <c:pt idx="4">
                  <c:v>2.2000000000000002</c:v>
                </c:pt>
                <c:pt idx="5">
                  <c:v>21.8</c:v>
                </c:pt>
                <c:pt idx="6">
                  <c:v>9.3000000000000007</c:v>
                </c:pt>
              </c:numCache>
            </c:numRef>
          </c:val>
        </c:ser>
        <c:dLbls>
          <c:showVal val="1"/>
        </c:dLbls>
        <c:firstSliceAng val="0"/>
      </c:pieChart>
      <c:spPr>
        <a:noFill/>
        <a:ln w="21942">
          <a:noFill/>
        </a:ln>
      </c:spPr>
    </c:plotArea>
    <c:legend>
      <c:legendPos val="r"/>
      <c:layout>
        <c:manualLayout>
          <c:xMode val="edge"/>
          <c:yMode val="edge"/>
          <c:x val="0.67872839110588312"/>
          <c:y val="0.31356566505828615"/>
          <c:w val="0.3052609351115968"/>
          <c:h val="0.5958585029787129"/>
        </c:manualLayout>
      </c:layout>
      <c:txPr>
        <a:bodyPr/>
        <a:lstStyle/>
        <a:p>
          <a:pPr>
            <a:defRPr sz="9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zero"/>
  </c:chart>
  <c:txPr>
    <a:bodyPr/>
    <a:lstStyle/>
    <a:p>
      <a:pPr>
        <a:defRPr lang="ru-RU" sz="999" b="0" i="0" u="none" strike="noStrike" kern="1200" baseline="0">
          <a:solidFill>
            <a:prstClr val="black"/>
          </a:solidFill>
          <a:latin typeface="Museo Sans Cyrl 300" pitchFamily="50" charset="-52"/>
          <a:ea typeface="+mn-ea"/>
          <a:cs typeface="+mn-cs"/>
        </a:defRPr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0.19571006294116156"/>
          <c:y val="0.11679833053655179"/>
          <c:w val="0.36773450042045724"/>
          <c:h val="0.62092874661159214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6. Насколько Вы осведомлены о корпоративном негосударственном пенсионном обеспечении?</c:v>
                </c:pt>
              </c:strCache>
            </c:strRef>
          </c:tx>
          <c:spPr>
            <a:ln w="57150">
              <a:solidFill>
                <a:schemeClr val="bg1"/>
              </a:solidFill>
            </a:ln>
          </c:spPr>
          <c:dPt>
            <c:idx val="0"/>
            <c:explosion val="13"/>
            <c:spPr>
              <a:solidFill>
                <a:srgbClr val="0070C0"/>
              </a:solidFill>
              <a:ln w="57150">
                <a:solidFill>
                  <a:schemeClr val="bg1"/>
                </a:solidFill>
              </a:ln>
            </c:spPr>
          </c:dPt>
          <c:dPt>
            <c:idx val="1"/>
            <c:spPr>
              <a:solidFill>
                <a:srgbClr val="008DF6"/>
              </a:solidFill>
              <a:ln w="57150">
                <a:solidFill>
                  <a:schemeClr val="bg1"/>
                </a:solidFill>
              </a:ln>
            </c:spPr>
          </c:dPt>
          <c:dPt>
            <c:idx val="2"/>
            <c:spPr>
              <a:solidFill>
                <a:srgbClr val="29A3FF"/>
              </a:solidFill>
              <a:ln w="57150">
                <a:solidFill>
                  <a:schemeClr val="bg1"/>
                </a:solidFill>
              </a:ln>
            </c:spPr>
          </c:dPt>
          <c:dPt>
            <c:idx val="3"/>
            <c:explosion val="12"/>
            <c:spPr>
              <a:solidFill>
                <a:srgbClr val="69BFFF"/>
              </a:solidFill>
              <a:ln w="57150">
                <a:solidFill>
                  <a:schemeClr val="bg1"/>
                </a:solidFill>
              </a:ln>
            </c:spPr>
          </c:dPt>
          <c:dLbls>
            <c:dLbl>
              <c:idx val="0"/>
              <c:layout>
                <c:manualLayout>
                  <c:x val="-7.0276737252503593E-2"/>
                  <c:y val="8.7247536680865684E-2"/>
                </c:manualLayout>
              </c:layout>
              <c:dLblPos val="bestFit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8.2947022398899242E-2"/>
                  <c:y val="-6.9165483412934034E-2"/>
                </c:manualLayout>
              </c:layout>
              <c:dLblPos val="bestFit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2169724536860088"/>
                  <c:y val="-0.10904393098403688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 sz="240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dLblPos val="bestFit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7.0994062635374458E-2"/>
                  <c:y val="9.047093498558581E-2"/>
                </c:manualLayout>
              </c:layout>
              <c:dLblPos val="bestFit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Percent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В основном осведомлен</c:v>
                </c:pt>
                <c:pt idx="1">
                  <c:v>Скорее осведомлён</c:v>
                </c:pt>
                <c:pt idx="2">
                  <c:v>Скорее не осведомлён</c:v>
                </c:pt>
                <c:pt idx="3">
                  <c:v>Не осведомлён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137</c:v>
                </c:pt>
                <c:pt idx="1">
                  <c:v>189</c:v>
                </c:pt>
                <c:pt idx="2">
                  <c:v>258</c:v>
                </c:pt>
                <c:pt idx="3">
                  <c:v>113</c:v>
                </c:pt>
              </c:numCache>
            </c:numRef>
          </c:val>
        </c:ser>
        <c:dLbls/>
        <c:firstSliceAng val="0"/>
      </c:pieChart>
      <c:spPr>
        <a:noFill/>
        <a:ln w="25405">
          <a:noFill/>
        </a:ln>
      </c:spPr>
    </c:plotArea>
    <c:legend>
      <c:legendPos val="r"/>
      <c:layout>
        <c:manualLayout>
          <c:xMode val="edge"/>
          <c:yMode val="edge"/>
          <c:x val="0.62987322579823168"/>
          <c:y val="0.26296329762058435"/>
          <c:w val="0.35011696353489818"/>
          <c:h val="0.34359407942859599"/>
        </c:manualLayout>
      </c:layout>
      <c:txPr>
        <a:bodyPr/>
        <a:lstStyle/>
        <a:p>
          <a:pPr>
            <a:defRPr lang="ru-RU" sz="1300" b="0" i="0" u="none" strike="noStrike" kern="1200" baseline="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zero"/>
  </c:chart>
  <c:spPr>
    <a:ln>
      <a:noFill/>
    </a:ln>
  </c:spPr>
  <c:txPr>
    <a:bodyPr/>
    <a:lstStyle/>
    <a:p>
      <a:pPr>
        <a:defRPr sz="1200" baseline="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0.06621</cdr:y>
    </cdr:to>
    <cdr:sp macro="" textlink="">
      <cdr:nvSpPr>
        <cdr:cNvPr id="2" name="TextBox 6"/>
        <cdr:cNvSpPr txBox="1"/>
      </cdr:nvSpPr>
      <cdr:spPr>
        <a:xfrm xmlns:a="http://schemas.openxmlformats.org/drawingml/2006/main">
          <a:off x="0" y="0"/>
          <a:ext cx="7848600" cy="3077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lang="ru-RU" sz="1400" b="0" dirty="0">
            <a:latin typeface="Museo Sans Cyrl 70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599706-F912-4FA7-A51E-2F0A58086C67}" type="datetimeFigureOut">
              <a:rPr lang="ru-RU" smtClean="0"/>
              <a:pPr/>
              <a:t>12.12.2016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543300" y="946150"/>
            <a:ext cx="3606800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069975" y="3640138"/>
            <a:ext cx="8553450" cy="29781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7183438"/>
            <a:ext cx="4633913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6057900" y="7183438"/>
            <a:ext cx="4632325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3AC184-7EEC-4C1E-A7DC-91A29372E73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524218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3AC184-7EEC-4C1E-A7DC-91A29372E736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02860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12/12/2016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Myriad Pro"/>
                <a:cs typeface="Myriad Pro"/>
              </a:defRPr>
            </a:lvl1pPr>
          </a:lstStyle>
          <a:p>
            <a:pPr marL="57785">
              <a:lnSpc>
                <a:spcPts val="1090"/>
              </a:lnSpc>
            </a:pPr>
            <a:fld id="{81D60167-4931-47E6-BA6A-407CBD079E47}" type="slidenum">
              <a:rPr dirty="0"/>
              <a:pPr marL="57785">
                <a:lnSpc>
                  <a:spcPts val="1090"/>
                </a:lnSpc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9946805" y="6814807"/>
            <a:ext cx="288290" cy="288290"/>
          </a:xfrm>
          <a:custGeom>
            <a:avLst/>
            <a:gdLst/>
            <a:ahLst/>
            <a:cxnLst/>
            <a:rect l="l" t="t" r="r" b="b"/>
            <a:pathLst>
              <a:path w="288290" h="288290">
                <a:moveTo>
                  <a:pt x="0" y="287997"/>
                </a:moveTo>
                <a:lnTo>
                  <a:pt x="287997" y="287997"/>
                </a:lnTo>
                <a:lnTo>
                  <a:pt x="287997" y="0"/>
                </a:lnTo>
                <a:lnTo>
                  <a:pt x="0" y="0"/>
                </a:lnTo>
                <a:lnTo>
                  <a:pt x="0" y="287997"/>
                </a:lnTo>
                <a:close/>
              </a:path>
            </a:pathLst>
          </a:custGeom>
          <a:solidFill>
            <a:srgbClr val="0059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rgbClr val="231F20"/>
                </a:solidFill>
                <a:latin typeface="Myriad Pro"/>
                <a:cs typeface="Myriad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12/12/2016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Myriad Pro"/>
                <a:cs typeface="Myriad Pro"/>
              </a:defRPr>
            </a:lvl1pPr>
          </a:lstStyle>
          <a:p>
            <a:pPr marL="57785">
              <a:lnSpc>
                <a:spcPts val="1090"/>
              </a:lnSpc>
            </a:pPr>
            <a:fld id="{81D60167-4931-47E6-BA6A-407CBD079E47}" type="slidenum">
              <a:rPr dirty="0"/>
              <a:pPr marL="57785">
                <a:lnSpc>
                  <a:spcPts val="1090"/>
                </a:lnSpc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rgbClr val="231F20"/>
                </a:solidFill>
                <a:latin typeface="Myriad Pro"/>
                <a:cs typeface="Myriad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12/12/2016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Myriad Pro"/>
                <a:cs typeface="Myriad Pro"/>
              </a:defRPr>
            </a:lvl1pPr>
          </a:lstStyle>
          <a:p>
            <a:pPr marL="57785">
              <a:lnSpc>
                <a:spcPts val="1090"/>
              </a:lnSpc>
            </a:pPr>
            <a:fld id="{81D60167-4931-47E6-BA6A-407CBD079E47}" type="slidenum">
              <a:rPr dirty="0"/>
              <a:pPr marL="57785">
                <a:lnSpc>
                  <a:spcPts val="1090"/>
                </a:lnSpc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rgbClr val="231F20"/>
                </a:solidFill>
                <a:latin typeface="Myriad Pro"/>
                <a:cs typeface="Myriad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12/12/2016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Myriad Pro"/>
                <a:cs typeface="Myriad Pro"/>
              </a:defRPr>
            </a:lvl1pPr>
          </a:lstStyle>
          <a:p>
            <a:pPr marL="57785">
              <a:lnSpc>
                <a:spcPts val="1090"/>
              </a:lnSpc>
            </a:pPr>
            <a:fld id="{81D60167-4931-47E6-BA6A-407CBD079E47}" type="slidenum">
              <a:rPr dirty="0"/>
              <a:pPr marL="57785">
                <a:lnSpc>
                  <a:spcPts val="1090"/>
                </a:lnSpc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12/12/2016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Myriad Pro"/>
                <a:cs typeface="Myriad Pro"/>
              </a:defRPr>
            </a:lvl1pPr>
          </a:lstStyle>
          <a:p>
            <a:pPr marL="57785">
              <a:lnSpc>
                <a:spcPts val="1090"/>
              </a:lnSpc>
            </a:pPr>
            <a:fld id="{81D60167-4931-47E6-BA6A-407CBD079E47}" type="slidenum">
              <a:rPr dirty="0"/>
              <a:pPr marL="57785">
                <a:lnSpc>
                  <a:spcPts val="1090"/>
                </a:lnSpc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694211" y="186789"/>
            <a:ext cx="7304976" cy="9296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rgbClr val="231F20"/>
                </a:solidFill>
                <a:latin typeface="Myriad Pro"/>
                <a:cs typeface="Myriad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48100" y="2572955"/>
            <a:ext cx="9797199" cy="18103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12/12/2016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000250" y="6895769"/>
            <a:ext cx="181609" cy="152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chemeClr val="bg1"/>
                </a:solidFill>
                <a:latin typeface="Myriad Pro"/>
                <a:cs typeface="Myriad Pro"/>
              </a:defRPr>
            </a:lvl1pPr>
          </a:lstStyle>
          <a:p>
            <a:pPr marL="57785">
              <a:lnSpc>
                <a:spcPts val="1090"/>
              </a:lnSpc>
            </a:pPr>
            <a:fld id="{81D60167-4931-47E6-BA6A-407CBD079E47}" type="slidenum">
              <a:rPr dirty="0"/>
              <a:pPr marL="57785">
                <a:lnSpc>
                  <a:spcPts val="1090"/>
                </a:lnSpc>
              </a:pPr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3.xml"/><Relationship Id="rId5" Type="http://schemas.openxmlformats.org/officeDocument/2006/relationships/image" Target="../media/image6.png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2"/>
            <a:ext cx="10691999" cy="3815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381591" y="5457825"/>
            <a:ext cx="7934959" cy="9233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</a:pPr>
            <a:r>
              <a:rPr lang="ru-RU" sz="2000" dirty="0" smtClean="0">
                <a:solidFill>
                  <a:srgbClr val="5859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ОЦЕНКА ПЕРСПЕКТИВ РАЗВИТИЯ СИСТЕМЫ НЕГОСУДАРСТВЕННОГО (ДОПОЛНИТЕЛЬНОГО) ПЕНСИОННОГО ОБЕСПЕЧЕНИЯ</a:t>
            </a:r>
            <a:endParaRPr lang="ru-RU" sz="2000" dirty="0">
              <a:solidFill>
                <a:srgbClr val="58595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279900" y="6753225"/>
            <a:ext cx="2362200" cy="6463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ru-RU" sz="1400" dirty="0" smtClean="0">
                <a:solidFill>
                  <a:srgbClr val="5859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Москва </a:t>
            </a:r>
          </a:p>
          <a:p>
            <a:pPr marL="12700" algn="ctr">
              <a:lnSpc>
                <a:spcPct val="100000"/>
              </a:lnSpc>
            </a:pPr>
            <a:r>
              <a:rPr lang="ru-RU" sz="1400" dirty="0" smtClean="0">
                <a:solidFill>
                  <a:srgbClr val="5859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13.12.2016 г.</a:t>
            </a:r>
          </a:p>
          <a:p>
            <a:pPr marL="12700" algn="ctr">
              <a:lnSpc>
                <a:spcPct val="100000"/>
              </a:lnSpc>
            </a:pPr>
            <a:r>
              <a:rPr lang="ru-RU" sz="1400" dirty="0" smtClean="0">
                <a:solidFill>
                  <a:srgbClr val="5859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Н.Б. Починок</a:t>
            </a:r>
            <a:endParaRPr lang="ru-RU" sz="1400" dirty="0">
              <a:solidFill>
                <a:srgbClr val="58595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886753" y="4003060"/>
            <a:ext cx="1603159" cy="7210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171934" y="4008366"/>
            <a:ext cx="539750" cy="718820"/>
          </a:xfrm>
          <a:custGeom>
            <a:avLst/>
            <a:gdLst/>
            <a:ahLst/>
            <a:cxnLst/>
            <a:rect l="l" t="t" r="r" b="b"/>
            <a:pathLst>
              <a:path w="539750" h="718820">
                <a:moveTo>
                  <a:pt x="182487" y="52069"/>
                </a:moveTo>
                <a:lnTo>
                  <a:pt x="139699" y="59689"/>
                </a:lnTo>
                <a:lnTo>
                  <a:pt x="102538" y="78739"/>
                </a:lnTo>
                <a:lnTo>
                  <a:pt x="73235" y="107949"/>
                </a:lnTo>
                <a:lnTo>
                  <a:pt x="54018" y="144779"/>
                </a:lnTo>
                <a:lnTo>
                  <a:pt x="47117" y="187959"/>
                </a:lnTo>
                <a:lnTo>
                  <a:pt x="48684" y="208279"/>
                </a:lnTo>
                <a:lnTo>
                  <a:pt x="53226" y="228599"/>
                </a:lnTo>
                <a:lnTo>
                  <a:pt x="60512" y="246379"/>
                </a:lnTo>
                <a:lnTo>
                  <a:pt x="70308" y="262889"/>
                </a:lnTo>
                <a:lnTo>
                  <a:pt x="70727" y="264159"/>
                </a:lnTo>
                <a:lnTo>
                  <a:pt x="60753" y="274319"/>
                </a:lnTo>
                <a:lnTo>
                  <a:pt x="51183" y="284479"/>
                </a:lnTo>
                <a:lnTo>
                  <a:pt x="26181" y="318769"/>
                </a:lnTo>
                <a:lnTo>
                  <a:pt x="9195" y="356869"/>
                </a:lnTo>
                <a:lnTo>
                  <a:pt x="8" y="417829"/>
                </a:lnTo>
                <a:lnTo>
                  <a:pt x="0" y="449579"/>
                </a:lnTo>
                <a:lnTo>
                  <a:pt x="1071" y="478789"/>
                </a:lnTo>
                <a:lnTo>
                  <a:pt x="1288" y="486409"/>
                </a:lnTo>
                <a:lnTo>
                  <a:pt x="1411" y="500379"/>
                </a:lnTo>
                <a:lnTo>
                  <a:pt x="2112" y="599439"/>
                </a:lnTo>
                <a:lnTo>
                  <a:pt x="2490" y="718819"/>
                </a:lnTo>
                <a:lnTo>
                  <a:pt x="39917" y="718819"/>
                </a:lnTo>
                <a:lnTo>
                  <a:pt x="39688" y="617219"/>
                </a:lnTo>
                <a:lnTo>
                  <a:pt x="38760" y="490219"/>
                </a:lnTo>
                <a:lnTo>
                  <a:pt x="37884" y="462279"/>
                </a:lnTo>
                <a:lnTo>
                  <a:pt x="37418" y="445769"/>
                </a:lnTo>
                <a:lnTo>
                  <a:pt x="38519" y="401319"/>
                </a:lnTo>
                <a:lnTo>
                  <a:pt x="48739" y="356869"/>
                </a:lnTo>
                <a:lnTo>
                  <a:pt x="58768" y="337819"/>
                </a:lnTo>
                <a:lnTo>
                  <a:pt x="64732" y="327659"/>
                </a:lnTo>
                <a:lnTo>
                  <a:pt x="71780" y="318769"/>
                </a:lnTo>
                <a:lnTo>
                  <a:pt x="79485" y="308609"/>
                </a:lnTo>
                <a:lnTo>
                  <a:pt x="87612" y="300989"/>
                </a:lnTo>
                <a:lnTo>
                  <a:pt x="95924" y="292099"/>
                </a:lnTo>
                <a:lnTo>
                  <a:pt x="298676" y="292099"/>
                </a:lnTo>
                <a:lnTo>
                  <a:pt x="284353" y="284479"/>
                </a:lnTo>
                <a:lnTo>
                  <a:pt x="182487" y="284479"/>
                </a:lnTo>
                <a:lnTo>
                  <a:pt x="144571" y="276859"/>
                </a:lnTo>
                <a:lnTo>
                  <a:pt x="113608" y="256539"/>
                </a:lnTo>
                <a:lnTo>
                  <a:pt x="92733" y="226059"/>
                </a:lnTo>
                <a:lnTo>
                  <a:pt x="85078" y="187959"/>
                </a:lnTo>
                <a:lnTo>
                  <a:pt x="92733" y="149859"/>
                </a:lnTo>
                <a:lnTo>
                  <a:pt x="113608" y="119379"/>
                </a:lnTo>
                <a:lnTo>
                  <a:pt x="144571" y="97789"/>
                </a:lnTo>
                <a:lnTo>
                  <a:pt x="182487" y="90169"/>
                </a:lnTo>
                <a:lnTo>
                  <a:pt x="275339" y="90169"/>
                </a:lnTo>
                <a:lnTo>
                  <a:pt x="273012" y="87629"/>
                </a:lnTo>
                <a:lnTo>
                  <a:pt x="279386" y="77469"/>
                </a:lnTo>
                <a:lnTo>
                  <a:pt x="286843" y="68579"/>
                </a:lnTo>
                <a:lnTo>
                  <a:pt x="289659" y="66039"/>
                </a:lnTo>
                <a:lnTo>
                  <a:pt x="241402" y="66039"/>
                </a:lnTo>
                <a:lnTo>
                  <a:pt x="227650" y="59689"/>
                </a:lnTo>
                <a:lnTo>
                  <a:pt x="213183" y="55879"/>
                </a:lnTo>
                <a:lnTo>
                  <a:pt x="198097" y="53339"/>
                </a:lnTo>
                <a:lnTo>
                  <a:pt x="182487" y="52069"/>
                </a:lnTo>
                <a:close/>
              </a:path>
              <a:path w="539750" h="718820">
                <a:moveTo>
                  <a:pt x="298676" y="292099"/>
                </a:moveTo>
                <a:lnTo>
                  <a:pt x="95924" y="292099"/>
                </a:lnTo>
                <a:lnTo>
                  <a:pt x="109245" y="300989"/>
                </a:lnTo>
                <a:lnTo>
                  <a:pt x="123738" y="309879"/>
                </a:lnTo>
                <a:lnTo>
                  <a:pt x="139263" y="316229"/>
                </a:lnTo>
                <a:lnTo>
                  <a:pt x="155677" y="320039"/>
                </a:lnTo>
                <a:lnTo>
                  <a:pt x="147107" y="334009"/>
                </a:lnTo>
                <a:lnTo>
                  <a:pt x="140721" y="349249"/>
                </a:lnTo>
                <a:lnTo>
                  <a:pt x="136734" y="365759"/>
                </a:lnTo>
                <a:lnTo>
                  <a:pt x="135357" y="383539"/>
                </a:lnTo>
                <a:lnTo>
                  <a:pt x="138056" y="407669"/>
                </a:lnTo>
                <a:lnTo>
                  <a:pt x="145754" y="429259"/>
                </a:lnTo>
                <a:lnTo>
                  <a:pt x="157855" y="449579"/>
                </a:lnTo>
                <a:lnTo>
                  <a:pt x="173762" y="466089"/>
                </a:lnTo>
                <a:lnTo>
                  <a:pt x="167505" y="472439"/>
                </a:lnTo>
                <a:lnTo>
                  <a:pt x="161417" y="480059"/>
                </a:lnTo>
                <a:lnTo>
                  <a:pt x="155492" y="487679"/>
                </a:lnTo>
                <a:lnTo>
                  <a:pt x="149721" y="496569"/>
                </a:lnTo>
                <a:lnTo>
                  <a:pt x="147066" y="500379"/>
                </a:lnTo>
                <a:lnTo>
                  <a:pt x="125237" y="546099"/>
                </a:lnTo>
                <a:lnTo>
                  <a:pt x="117709" y="594359"/>
                </a:lnTo>
                <a:lnTo>
                  <a:pt x="117728" y="599439"/>
                </a:lnTo>
                <a:lnTo>
                  <a:pt x="117854" y="613409"/>
                </a:lnTo>
                <a:lnTo>
                  <a:pt x="119495" y="718819"/>
                </a:lnTo>
                <a:lnTo>
                  <a:pt x="157150" y="718819"/>
                </a:lnTo>
                <a:lnTo>
                  <a:pt x="156877" y="690879"/>
                </a:lnTo>
                <a:lnTo>
                  <a:pt x="156339" y="662939"/>
                </a:lnTo>
                <a:lnTo>
                  <a:pt x="155955" y="633729"/>
                </a:lnTo>
                <a:lnTo>
                  <a:pt x="157208" y="588009"/>
                </a:lnTo>
                <a:lnTo>
                  <a:pt x="166075" y="547369"/>
                </a:lnTo>
                <a:lnTo>
                  <a:pt x="185151" y="510539"/>
                </a:lnTo>
                <a:lnTo>
                  <a:pt x="190375" y="504189"/>
                </a:lnTo>
                <a:lnTo>
                  <a:pt x="196114" y="496569"/>
                </a:lnTo>
                <a:lnTo>
                  <a:pt x="199670" y="492759"/>
                </a:lnTo>
                <a:lnTo>
                  <a:pt x="203327" y="488949"/>
                </a:lnTo>
                <a:lnTo>
                  <a:pt x="207099" y="485139"/>
                </a:lnTo>
                <a:lnTo>
                  <a:pt x="278120" y="485139"/>
                </a:lnTo>
                <a:lnTo>
                  <a:pt x="284671" y="482599"/>
                </a:lnTo>
                <a:lnTo>
                  <a:pt x="334466" y="482599"/>
                </a:lnTo>
                <a:lnTo>
                  <a:pt x="331444" y="478789"/>
                </a:lnTo>
                <a:lnTo>
                  <a:pt x="324161" y="469899"/>
                </a:lnTo>
                <a:lnTo>
                  <a:pt x="316637" y="462279"/>
                </a:lnTo>
                <a:lnTo>
                  <a:pt x="323192" y="454659"/>
                </a:lnTo>
                <a:lnTo>
                  <a:pt x="243066" y="454659"/>
                </a:lnTo>
                <a:lnTo>
                  <a:pt x="215380" y="448309"/>
                </a:lnTo>
                <a:lnTo>
                  <a:pt x="192769" y="433069"/>
                </a:lnTo>
                <a:lnTo>
                  <a:pt x="177524" y="411479"/>
                </a:lnTo>
                <a:lnTo>
                  <a:pt x="171933" y="383539"/>
                </a:lnTo>
                <a:lnTo>
                  <a:pt x="177524" y="355599"/>
                </a:lnTo>
                <a:lnTo>
                  <a:pt x="192769" y="332739"/>
                </a:lnTo>
                <a:lnTo>
                  <a:pt x="215380" y="317499"/>
                </a:lnTo>
                <a:lnTo>
                  <a:pt x="243066" y="312419"/>
                </a:lnTo>
                <a:lnTo>
                  <a:pt x="322455" y="312419"/>
                </a:lnTo>
                <a:lnTo>
                  <a:pt x="308225" y="297179"/>
                </a:lnTo>
                <a:lnTo>
                  <a:pt x="298676" y="292099"/>
                </a:lnTo>
                <a:close/>
              </a:path>
              <a:path w="539750" h="718820">
                <a:moveTo>
                  <a:pt x="334466" y="482599"/>
                </a:moveTo>
                <a:lnTo>
                  <a:pt x="284671" y="482599"/>
                </a:lnTo>
                <a:lnTo>
                  <a:pt x="292485" y="491489"/>
                </a:lnTo>
                <a:lnTo>
                  <a:pt x="300009" y="499109"/>
                </a:lnTo>
                <a:lnTo>
                  <a:pt x="307224" y="507999"/>
                </a:lnTo>
                <a:lnTo>
                  <a:pt x="314110" y="518159"/>
                </a:lnTo>
                <a:lnTo>
                  <a:pt x="314618" y="519429"/>
                </a:lnTo>
                <a:lnTo>
                  <a:pt x="326423" y="542289"/>
                </a:lnTo>
                <a:lnTo>
                  <a:pt x="333471" y="565149"/>
                </a:lnTo>
                <a:lnTo>
                  <a:pt x="336985" y="586739"/>
                </a:lnTo>
                <a:lnTo>
                  <a:pt x="338189" y="607059"/>
                </a:lnTo>
                <a:lnTo>
                  <a:pt x="338380" y="633729"/>
                </a:lnTo>
                <a:lnTo>
                  <a:pt x="337997" y="662939"/>
                </a:lnTo>
                <a:lnTo>
                  <a:pt x="337458" y="690879"/>
                </a:lnTo>
                <a:lnTo>
                  <a:pt x="337185" y="718819"/>
                </a:lnTo>
                <a:lnTo>
                  <a:pt x="374854" y="718819"/>
                </a:lnTo>
                <a:lnTo>
                  <a:pt x="376495" y="613409"/>
                </a:lnTo>
                <a:lnTo>
                  <a:pt x="376616" y="599439"/>
                </a:lnTo>
                <a:lnTo>
                  <a:pt x="376632" y="594359"/>
                </a:lnTo>
                <a:lnTo>
                  <a:pt x="376234" y="582929"/>
                </a:lnTo>
                <a:lnTo>
                  <a:pt x="366265" y="537209"/>
                </a:lnTo>
                <a:lnTo>
                  <a:pt x="347726" y="501649"/>
                </a:lnTo>
                <a:lnTo>
                  <a:pt x="338495" y="487679"/>
                </a:lnTo>
                <a:lnTo>
                  <a:pt x="334466" y="482599"/>
                </a:lnTo>
                <a:close/>
              </a:path>
              <a:path w="539750" h="718820">
                <a:moveTo>
                  <a:pt x="468107" y="259079"/>
                </a:moveTo>
                <a:lnTo>
                  <a:pt x="413805" y="259079"/>
                </a:lnTo>
                <a:lnTo>
                  <a:pt x="436829" y="280669"/>
                </a:lnTo>
                <a:lnTo>
                  <a:pt x="450201" y="294639"/>
                </a:lnTo>
                <a:lnTo>
                  <a:pt x="474485" y="325119"/>
                </a:lnTo>
                <a:lnTo>
                  <a:pt x="494323" y="364489"/>
                </a:lnTo>
                <a:lnTo>
                  <a:pt x="501473" y="408939"/>
                </a:lnTo>
                <a:lnTo>
                  <a:pt x="501800" y="441959"/>
                </a:lnTo>
                <a:lnTo>
                  <a:pt x="501333" y="458469"/>
                </a:lnTo>
                <a:lnTo>
                  <a:pt x="500698" y="474979"/>
                </a:lnTo>
                <a:lnTo>
                  <a:pt x="500480" y="482599"/>
                </a:lnTo>
                <a:lnTo>
                  <a:pt x="499734" y="586739"/>
                </a:lnTo>
                <a:lnTo>
                  <a:pt x="499607" y="607059"/>
                </a:lnTo>
                <a:lnTo>
                  <a:pt x="499488" y="631189"/>
                </a:lnTo>
                <a:lnTo>
                  <a:pt x="499336" y="694689"/>
                </a:lnTo>
                <a:lnTo>
                  <a:pt x="499123" y="712469"/>
                </a:lnTo>
                <a:lnTo>
                  <a:pt x="498806" y="718819"/>
                </a:lnTo>
                <a:lnTo>
                  <a:pt x="536271" y="718819"/>
                </a:lnTo>
                <a:lnTo>
                  <a:pt x="536525" y="713739"/>
                </a:lnTo>
                <a:lnTo>
                  <a:pt x="536762" y="694689"/>
                </a:lnTo>
                <a:lnTo>
                  <a:pt x="536969" y="613409"/>
                </a:lnTo>
                <a:lnTo>
                  <a:pt x="537852" y="490219"/>
                </a:lnTo>
                <a:lnTo>
                  <a:pt x="537937" y="482599"/>
                </a:lnTo>
                <a:lnTo>
                  <a:pt x="539129" y="448309"/>
                </a:lnTo>
                <a:lnTo>
                  <a:pt x="539102" y="412749"/>
                </a:lnTo>
                <a:lnTo>
                  <a:pt x="530022" y="353059"/>
                </a:lnTo>
                <a:lnTo>
                  <a:pt x="505702" y="303529"/>
                </a:lnTo>
                <a:lnTo>
                  <a:pt x="479054" y="270509"/>
                </a:lnTo>
                <a:lnTo>
                  <a:pt x="468107" y="259079"/>
                </a:lnTo>
                <a:close/>
              </a:path>
              <a:path w="539750" h="718820">
                <a:moveTo>
                  <a:pt x="278120" y="485139"/>
                </a:moveTo>
                <a:lnTo>
                  <a:pt x="207099" y="485139"/>
                </a:lnTo>
                <a:lnTo>
                  <a:pt x="215693" y="487679"/>
                </a:lnTo>
                <a:lnTo>
                  <a:pt x="243066" y="491489"/>
                </a:lnTo>
                <a:lnTo>
                  <a:pt x="264602" y="488949"/>
                </a:lnTo>
                <a:lnTo>
                  <a:pt x="274845" y="486409"/>
                </a:lnTo>
                <a:lnTo>
                  <a:pt x="278120" y="485139"/>
                </a:lnTo>
                <a:close/>
              </a:path>
              <a:path w="539750" h="718820">
                <a:moveTo>
                  <a:pt x="322455" y="312419"/>
                </a:moveTo>
                <a:lnTo>
                  <a:pt x="243066" y="312419"/>
                </a:lnTo>
                <a:lnTo>
                  <a:pt x="270759" y="317499"/>
                </a:lnTo>
                <a:lnTo>
                  <a:pt x="293374" y="332739"/>
                </a:lnTo>
                <a:lnTo>
                  <a:pt x="308620" y="355599"/>
                </a:lnTo>
                <a:lnTo>
                  <a:pt x="314211" y="383539"/>
                </a:lnTo>
                <a:lnTo>
                  <a:pt x="308620" y="411479"/>
                </a:lnTo>
                <a:lnTo>
                  <a:pt x="293374" y="433069"/>
                </a:lnTo>
                <a:lnTo>
                  <a:pt x="270759" y="448309"/>
                </a:lnTo>
                <a:lnTo>
                  <a:pt x="243066" y="454659"/>
                </a:lnTo>
                <a:lnTo>
                  <a:pt x="323192" y="454659"/>
                </a:lnTo>
                <a:lnTo>
                  <a:pt x="330840" y="445769"/>
                </a:lnTo>
                <a:lnTo>
                  <a:pt x="341594" y="426719"/>
                </a:lnTo>
                <a:lnTo>
                  <a:pt x="348407" y="406399"/>
                </a:lnTo>
                <a:lnTo>
                  <a:pt x="350787" y="383539"/>
                </a:lnTo>
                <a:lnTo>
                  <a:pt x="345501" y="350519"/>
                </a:lnTo>
                <a:lnTo>
                  <a:pt x="330756" y="321309"/>
                </a:lnTo>
                <a:lnTo>
                  <a:pt x="322455" y="312419"/>
                </a:lnTo>
                <a:close/>
              </a:path>
              <a:path w="539750" h="718820">
                <a:moveTo>
                  <a:pt x="275339" y="90169"/>
                </a:moveTo>
                <a:lnTo>
                  <a:pt x="182487" y="90169"/>
                </a:lnTo>
                <a:lnTo>
                  <a:pt x="220403" y="97789"/>
                </a:lnTo>
                <a:lnTo>
                  <a:pt x="251365" y="119379"/>
                </a:lnTo>
                <a:lnTo>
                  <a:pt x="272241" y="149859"/>
                </a:lnTo>
                <a:lnTo>
                  <a:pt x="279896" y="187959"/>
                </a:lnTo>
                <a:lnTo>
                  <a:pt x="275216" y="217169"/>
                </a:lnTo>
                <a:lnTo>
                  <a:pt x="262152" y="243839"/>
                </a:lnTo>
                <a:lnTo>
                  <a:pt x="242171" y="264159"/>
                </a:lnTo>
                <a:lnTo>
                  <a:pt x="216739" y="279399"/>
                </a:lnTo>
                <a:lnTo>
                  <a:pt x="212992" y="279399"/>
                </a:lnTo>
                <a:lnTo>
                  <a:pt x="205753" y="281939"/>
                </a:lnTo>
                <a:lnTo>
                  <a:pt x="198298" y="284479"/>
                </a:lnTo>
                <a:lnTo>
                  <a:pt x="284353" y="284479"/>
                </a:lnTo>
                <a:lnTo>
                  <a:pt x="279578" y="281939"/>
                </a:lnTo>
                <a:lnTo>
                  <a:pt x="284853" y="276859"/>
                </a:lnTo>
                <a:lnTo>
                  <a:pt x="289791" y="270509"/>
                </a:lnTo>
                <a:lnTo>
                  <a:pt x="294378" y="264159"/>
                </a:lnTo>
                <a:lnTo>
                  <a:pt x="298603" y="257809"/>
                </a:lnTo>
                <a:lnTo>
                  <a:pt x="466890" y="257809"/>
                </a:lnTo>
                <a:lnTo>
                  <a:pt x="464457" y="255269"/>
                </a:lnTo>
                <a:lnTo>
                  <a:pt x="446113" y="237489"/>
                </a:lnTo>
                <a:lnTo>
                  <a:pt x="450975" y="232409"/>
                </a:lnTo>
                <a:lnTo>
                  <a:pt x="346266" y="232409"/>
                </a:lnTo>
                <a:lnTo>
                  <a:pt x="337607" y="231139"/>
                </a:lnTo>
                <a:lnTo>
                  <a:pt x="329218" y="228599"/>
                </a:lnTo>
                <a:lnTo>
                  <a:pt x="321136" y="226059"/>
                </a:lnTo>
                <a:lnTo>
                  <a:pt x="313398" y="222249"/>
                </a:lnTo>
                <a:lnTo>
                  <a:pt x="315320" y="213359"/>
                </a:lnTo>
                <a:lnTo>
                  <a:pt x="316712" y="205739"/>
                </a:lnTo>
                <a:lnTo>
                  <a:pt x="317558" y="196849"/>
                </a:lnTo>
                <a:lnTo>
                  <a:pt x="317843" y="187959"/>
                </a:lnTo>
                <a:lnTo>
                  <a:pt x="314709" y="158749"/>
                </a:lnTo>
                <a:lnTo>
                  <a:pt x="305748" y="132079"/>
                </a:lnTo>
                <a:lnTo>
                  <a:pt x="291628" y="107949"/>
                </a:lnTo>
                <a:lnTo>
                  <a:pt x="275339" y="90169"/>
                </a:lnTo>
                <a:close/>
              </a:path>
              <a:path w="539750" h="718820">
                <a:moveTo>
                  <a:pt x="466890" y="257809"/>
                </a:moveTo>
                <a:lnTo>
                  <a:pt x="298603" y="257809"/>
                </a:lnTo>
                <a:lnTo>
                  <a:pt x="312355" y="262889"/>
                </a:lnTo>
                <a:lnTo>
                  <a:pt x="326822" y="266699"/>
                </a:lnTo>
                <a:lnTo>
                  <a:pt x="341908" y="269239"/>
                </a:lnTo>
                <a:lnTo>
                  <a:pt x="357518" y="270509"/>
                </a:lnTo>
                <a:lnTo>
                  <a:pt x="372380" y="270509"/>
                </a:lnTo>
                <a:lnTo>
                  <a:pt x="386771" y="267969"/>
                </a:lnTo>
                <a:lnTo>
                  <a:pt x="400608" y="264159"/>
                </a:lnTo>
                <a:lnTo>
                  <a:pt x="413805" y="259079"/>
                </a:lnTo>
                <a:lnTo>
                  <a:pt x="468107" y="259079"/>
                </a:lnTo>
                <a:lnTo>
                  <a:pt x="466890" y="257809"/>
                </a:lnTo>
                <a:close/>
              </a:path>
              <a:path w="539750" h="718820">
                <a:moveTo>
                  <a:pt x="449060" y="38099"/>
                </a:moveTo>
                <a:lnTo>
                  <a:pt x="357518" y="38099"/>
                </a:lnTo>
                <a:lnTo>
                  <a:pt x="395432" y="45719"/>
                </a:lnTo>
                <a:lnTo>
                  <a:pt x="426390" y="66039"/>
                </a:lnTo>
                <a:lnTo>
                  <a:pt x="447262" y="97789"/>
                </a:lnTo>
                <a:lnTo>
                  <a:pt x="454914" y="135889"/>
                </a:lnTo>
                <a:lnTo>
                  <a:pt x="451849" y="160019"/>
                </a:lnTo>
                <a:lnTo>
                  <a:pt x="429615" y="200659"/>
                </a:lnTo>
                <a:lnTo>
                  <a:pt x="386535" y="228599"/>
                </a:lnTo>
                <a:lnTo>
                  <a:pt x="357645" y="232409"/>
                </a:lnTo>
                <a:lnTo>
                  <a:pt x="450975" y="232409"/>
                </a:lnTo>
                <a:lnTo>
                  <a:pt x="465561" y="217169"/>
                </a:lnTo>
                <a:lnTo>
                  <a:pt x="480337" y="193039"/>
                </a:lnTo>
                <a:lnTo>
                  <a:pt x="489726" y="165099"/>
                </a:lnTo>
                <a:lnTo>
                  <a:pt x="493014" y="135889"/>
                </a:lnTo>
                <a:lnTo>
                  <a:pt x="486114" y="92709"/>
                </a:lnTo>
                <a:lnTo>
                  <a:pt x="466897" y="55879"/>
                </a:lnTo>
                <a:lnTo>
                  <a:pt x="449060" y="38099"/>
                </a:lnTo>
                <a:close/>
              </a:path>
              <a:path w="539750" h="718820">
                <a:moveTo>
                  <a:pt x="357645" y="0"/>
                </a:moveTo>
                <a:lnTo>
                  <a:pt x="338564" y="1269"/>
                </a:lnTo>
                <a:lnTo>
                  <a:pt x="320302" y="5079"/>
                </a:lnTo>
                <a:lnTo>
                  <a:pt x="303044" y="11429"/>
                </a:lnTo>
                <a:lnTo>
                  <a:pt x="284709" y="21589"/>
                </a:lnTo>
                <a:lnTo>
                  <a:pt x="283769" y="21589"/>
                </a:lnTo>
                <a:lnTo>
                  <a:pt x="271365" y="30479"/>
                </a:lnTo>
                <a:lnTo>
                  <a:pt x="260095" y="41909"/>
                </a:lnTo>
                <a:lnTo>
                  <a:pt x="250070" y="53339"/>
                </a:lnTo>
                <a:lnTo>
                  <a:pt x="241402" y="66039"/>
                </a:lnTo>
                <a:lnTo>
                  <a:pt x="289659" y="66039"/>
                </a:lnTo>
                <a:lnTo>
                  <a:pt x="295290" y="60959"/>
                </a:lnTo>
                <a:lnTo>
                  <a:pt x="304635" y="53339"/>
                </a:lnTo>
                <a:lnTo>
                  <a:pt x="305512" y="53339"/>
                </a:lnTo>
                <a:lnTo>
                  <a:pt x="317436" y="46989"/>
                </a:lnTo>
                <a:lnTo>
                  <a:pt x="330085" y="41909"/>
                </a:lnTo>
                <a:lnTo>
                  <a:pt x="343492" y="39369"/>
                </a:lnTo>
                <a:lnTo>
                  <a:pt x="357518" y="38099"/>
                </a:lnTo>
                <a:lnTo>
                  <a:pt x="449060" y="38099"/>
                </a:lnTo>
                <a:lnTo>
                  <a:pt x="437594" y="26669"/>
                </a:lnTo>
                <a:lnTo>
                  <a:pt x="400433" y="6349"/>
                </a:lnTo>
                <a:lnTo>
                  <a:pt x="357645" y="0"/>
                </a:lnTo>
                <a:close/>
              </a:path>
            </a:pathLst>
          </a:custGeom>
          <a:solidFill>
            <a:srgbClr val="00669B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26" name="Picture 2" descr="C:\Users\Иван\Desktop\1443180838_razmorozka-nakopitelnoy-pensii-v-2016-godu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0856" b="15703"/>
          <a:stretch/>
        </p:blipFill>
        <p:spPr bwMode="auto">
          <a:xfrm>
            <a:off x="-14102" y="12"/>
            <a:ext cx="10707501" cy="3815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dejkoia\Desktop\Blago_Logo-Deskriptor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56500" y="4086224"/>
            <a:ext cx="2590800" cy="56732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object 30"/>
          <p:cNvSpPr/>
          <p:nvPr/>
        </p:nvSpPr>
        <p:spPr>
          <a:xfrm>
            <a:off x="1076900" y="406697"/>
            <a:ext cx="1398181" cy="6288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453481" y="410845"/>
            <a:ext cx="470534" cy="627380"/>
          </a:xfrm>
          <a:custGeom>
            <a:avLst/>
            <a:gdLst/>
            <a:ahLst/>
            <a:cxnLst/>
            <a:rect l="l" t="t" r="r" b="b"/>
            <a:pathLst>
              <a:path w="470534" h="627380">
                <a:moveTo>
                  <a:pt x="159154" y="45720"/>
                </a:moveTo>
                <a:lnTo>
                  <a:pt x="113207" y="55880"/>
                </a:lnTo>
                <a:lnTo>
                  <a:pt x="75685" y="81280"/>
                </a:lnTo>
                <a:lnTo>
                  <a:pt x="50385" y="118110"/>
                </a:lnTo>
                <a:lnTo>
                  <a:pt x="41107" y="163830"/>
                </a:lnTo>
                <a:lnTo>
                  <a:pt x="42471" y="182880"/>
                </a:lnTo>
                <a:lnTo>
                  <a:pt x="46430" y="199390"/>
                </a:lnTo>
                <a:lnTo>
                  <a:pt x="52782" y="215900"/>
                </a:lnTo>
                <a:lnTo>
                  <a:pt x="61326" y="229870"/>
                </a:lnTo>
                <a:lnTo>
                  <a:pt x="61694" y="231140"/>
                </a:lnTo>
                <a:lnTo>
                  <a:pt x="52993" y="240030"/>
                </a:lnTo>
                <a:lnTo>
                  <a:pt x="44644" y="248920"/>
                </a:lnTo>
                <a:lnTo>
                  <a:pt x="17114" y="289560"/>
                </a:lnTo>
                <a:lnTo>
                  <a:pt x="2263" y="337820"/>
                </a:lnTo>
                <a:lnTo>
                  <a:pt x="0" y="392430"/>
                </a:lnTo>
                <a:lnTo>
                  <a:pt x="1220" y="425450"/>
                </a:lnTo>
                <a:lnTo>
                  <a:pt x="1334" y="452120"/>
                </a:lnTo>
                <a:lnTo>
                  <a:pt x="1786" y="515620"/>
                </a:lnTo>
                <a:lnTo>
                  <a:pt x="1903" y="538480"/>
                </a:lnTo>
                <a:lnTo>
                  <a:pt x="2182" y="627380"/>
                </a:lnTo>
                <a:lnTo>
                  <a:pt x="34808" y="627380"/>
                </a:lnTo>
                <a:lnTo>
                  <a:pt x="34597" y="535940"/>
                </a:lnTo>
                <a:lnTo>
                  <a:pt x="33805" y="426720"/>
                </a:lnTo>
                <a:lnTo>
                  <a:pt x="33048" y="403860"/>
                </a:lnTo>
                <a:lnTo>
                  <a:pt x="32715" y="392430"/>
                </a:lnTo>
                <a:lnTo>
                  <a:pt x="32617" y="386080"/>
                </a:lnTo>
                <a:lnTo>
                  <a:pt x="32616" y="372110"/>
                </a:lnTo>
                <a:lnTo>
                  <a:pt x="32928" y="360680"/>
                </a:lnTo>
                <a:lnTo>
                  <a:pt x="39151" y="321310"/>
                </a:lnTo>
                <a:lnTo>
                  <a:pt x="56462" y="287020"/>
                </a:lnTo>
                <a:lnTo>
                  <a:pt x="83665" y="255270"/>
                </a:lnTo>
                <a:lnTo>
                  <a:pt x="259733" y="255270"/>
                </a:lnTo>
                <a:lnTo>
                  <a:pt x="248379" y="248920"/>
                </a:lnTo>
                <a:lnTo>
                  <a:pt x="159154" y="248920"/>
                </a:lnTo>
                <a:lnTo>
                  <a:pt x="126088" y="242570"/>
                </a:lnTo>
                <a:lnTo>
                  <a:pt x="99086" y="224790"/>
                </a:lnTo>
                <a:lnTo>
                  <a:pt x="80880" y="196850"/>
                </a:lnTo>
                <a:lnTo>
                  <a:pt x="74203" y="163830"/>
                </a:lnTo>
                <a:lnTo>
                  <a:pt x="80880" y="130810"/>
                </a:lnTo>
                <a:lnTo>
                  <a:pt x="99086" y="104140"/>
                </a:lnTo>
                <a:lnTo>
                  <a:pt x="126088" y="86360"/>
                </a:lnTo>
                <a:lnTo>
                  <a:pt x="159154" y="78740"/>
                </a:lnTo>
                <a:lnTo>
                  <a:pt x="240429" y="78740"/>
                </a:lnTo>
                <a:lnTo>
                  <a:pt x="238110" y="76200"/>
                </a:lnTo>
                <a:lnTo>
                  <a:pt x="250168" y="59690"/>
                </a:lnTo>
                <a:lnTo>
                  <a:pt x="251642" y="58420"/>
                </a:lnTo>
                <a:lnTo>
                  <a:pt x="210538" y="58420"/>
                </a:lnTo>
                <a:lnTo>
                  <a:pt x="198546" y="53340"/>
                </a:lnTo>
                <a:lnTo>
                  <a:pt x="185927" y="49530"/>
                </a:lnTo>
                <a:lnTo>
                  <a:pt x="172767" y="46990"/>
                </a:lnTo>
                <a:lnTo>
                  <a:pt x="159154" y="45720"/>
                </a:lnTo>
                <a:close/>
              </a:path>
              <a:path w="470534" h="627380">
                <a:moveTo>
                  <a:pt x="259733" y="255270"/>
                </a:moveTo>
                <a:lnTo>
                  <a:pt x="83665" y="255270"/>
                </a:lnTo>
                <a:lnTo>
                  <a:pt x="95284" y="264160"/>
                </a:lnTo>
                <a:lnTo>
                  <a:pt x="107924" y="270510"/>
                </a:lnTo>
                <a:lnTo>
                  <a:pt x="121461" y="275590"/>
                </a:lnTo>
                <a:lnTo>
                  <a:pt x="135773" y="279400"/>
                </a:lnTo>
                <a:lnTo>
                  <a:pt x="128301" y="292100"/>
                </a:lnTo>
                <a:lnTo>
                  <a:pt x="122733" y="306070"/>
                </a:lnTo>
                <a:lnTo>
                  <a:pt x="119257" y="320040"/>
                </a:lnTo>
                <a:lnTo>
                  <a:pt x="118057" y="335280"/>
                </a:lnTo>
                <a:lnTo>
                  <a:pt x="120410" y="355600"/>
                </a:lnTo>
                <a:lnTo>
                  <a:pt x="127124" y="374650"/>
                </a:lnTo>
                <a:lnTo>
                  <a:pt x="137677" y="392430"/>
                </a:lnTo>
                <a:lnTo>
                  <a:pt x="151546" y="406400"/>
                </a:lnTo>
                <a:lnTo>
                  <a:pt x="146088" y="412750"/>
                </a:lnTo>
                <a:lnTo>
                  <a:pt x="140778" y="419100"/>
                </a:lnTo>
                <a:lnTo>
                  <a:pt x="135614" y="426720"/>
                </a:lnTo>
                <a:lnTo>
                  <a:pt x="130591" y="433070"/>
                </a:lnTo>
                <a:lnTo>
                  <a:pt x="128267" y="436880"/>
                </a:lnTo>
                <a:lnTo>
                  <a:pt x="126058" y="440690"/>
                </a:lnTo>
                <a:lnTo>
                  <a:pt x="123962" y="444500"/>
                </a:lnTo>
                <a:lnTo>
                  <a:pt x="118172" y="454660"/>
                </a:lnTo>
                <a:lnTo>
                  <a:pt x="104124" y="499110"/>
                </a:lnTo>
                <a:lnTo>
                  <a:pt x="102698" y="529590"/>
                </a:lnTo>
                <a:lnTo>
                  <a:pt x="102823" y="538480"/>
                </a:lnTo>
                <a:lnTo>
                  <a:pt x="104226" y="627380"/>
                </a:lnTo>
                <a:lnTo>
                  <a:pt x="137068" y="627380"/>
                </a:lnTo>
                <a:lnTo>
                  <a:pt x="136830" y="603250"/>
                </a:lnTo>
                <a:lnTo>
                  <a:pt x="136359" y="577850"/>
                </a:lnTo>
                <a:lnTo>
                  <a:pt x="136024" y="553720"/>
                </a:lnTo>
                <a:lnTo>
                  <a:pt x="137111" y="513080"/>
                </a:lnTo>
                <a:lnTo>
                  <a:pt x="153375" y="459740"/>
                </a:lnTo>
                <a:lnTo>
                  <a:pt x="166038" y="440690"/>
                </a:lnTo>
                <a:lnTo>
                  <a:pt x="171041" y="434340"/>
                </a:lnTo>
                <a:lnTo>
                  <a:pt x="174140" y="430530"/>
                </a:lnTo>
                <a:lnTo>
                  <a:pt x="177340" y="426720"/>
                </a:lnTo>
                <a:lnTo>
                  <a:pt x="180617" y="422910"/>
                </a:lnTo>
                <a:lnTo>
                  <a:pt x="243988" y="422910"/>
                </a:lnTo>
                <a:lnTo>
                  <a:pt x="248270" y="421640"/>
                </a:lnTo>
                <a:lnTo>
                  <a:pt x="292148" y="421640"/>
                </a:lnTo>
                <a:lnTo>
                  <a:pt x="289073" y="417830"/>
                </a:lnTo>
                <a:lnTo>
                  <a:pt x="282720" y="410210"/>
                </a:lnTo>
                <a:lnTo>
                  <a:pt x="276159" y="403860"/>
                </a:lnTo>
                <a:lnTo>
                  <a:pt x="281788" y="397510"/>
                </a:lnTo>
                <a:lnTo>
                  <a:pt x="211998" y="397510"/>
                </a:lnTo>
                <a:lnTo>
                  <a:pt x="187849" y="392430"/>
                </a:lnTo>
                <a:lnTo>
                  <a:pt x="168129" y="378460"/>
                </a:lnTo>
                <a:lnTo>
                  <a:pt x="154834" y="359410"/>
                </a:lnTo>
                <a:lnTo>
                  <a:pt x="149959" y="335280"/>
                </a:lnTo>
                <a:lnTo>
                  <a:pt x="154834" y="311150"/>
                </a:lnTo>
                <a:lnTo>
                  <a:pt x="168129" y="290830"/>
                </a:lnTo>
                <a:lnTo>
                  <a:pt x="187849" y="278130"/>
                </a:lnTo>
                <a:lnTo>
                  <a:pt x="211998" y="273050"/>
                </a:lnTo>
                <a:lnTo>
                  <a:pt x="281098" y="273050"/>
                </a:lnTo>
                <a:lnTo>
                  <a:pt x="268816" y="260350"/>
                </a:lnTo>
                <a:lnTo>
                  <a:pt x="259733" y="255270"/>
                </a:lnTo>
                <a:close/>
              </a:path>
              <a:path w="470534" h="627380">
                <a:moveTo>
                  <a:pt x="292148" y="421640"/>
                </a:moveTo>
                <a:lnTo>
                  <a:pt x="248270" y="421640"/>
                </a:lnTo>
                <a:lnTo>
                  <a:pt x="255095" y="429260"/>
                </a:lnTo>
                <a:lnTo>
                  <a:pt x="261655" y="435610"/>
                </a:lnTo>
                <a:lnTo>
                  <a:pt x="267949" y="444500"/>
                </a:lnTo>
                <a:lnTo>
                  <a:pt x="273962" y="452120"/>
                </a:lnTo>
                <a:lnTo>
                  <a:pt x="274406" y="453390"/>
                </a:lnTo>
                <a:lnTo>
                  <a:pt x="284695" y="473710"/>
                </a:lnTo>
                <a:lnTo>
                  <a:pt x="290838" y="494030"/>
                </a:lnTo>
                <a:lnTo>
                  <a:pt x="293903" y="511810"/>
                </a:lnTo>
                <a:lnTo>
                  <a:pt x="294955" y="529590"/>
                </a:lnTo>
                <a:lnTo>
                  <a:pt x="295118" y="553720"/>
                </a:lnTo>
                <a:lnTo>
                  <a:pt x="294783" y="577850"/>
                </a:lnTo>
                <a:lnTo>
                  <a:pt x="294315" y="603250"/>
                </a:lnTo>
                <a:lnTo>
                  <a:pt x="294079" y="627380"/>
                </a:lnTo>
                <a:lnTo>
                  <a:pt x="326921" y="627380"/>
                </a:lnTo>
                <a:lnTo>
                  <a:pt x="328324" y="538480"/>
                </a:lnTo>
                <a:lnTo>
                  <a:pt x="328447" y="529590"/>
                </a:lnTo>
                <a:lnTo>
                  <a:pt x="328374" y="515620"/>
                </a:lnTo>
                <a:lnTo>
                  <a:pt x="328132" y="509270"/>
                </a:lnTo>
                <a:lnTo>
                  <a:pt x="327300" y="499110"/>
                </a:lnTo>
                <a:lnTo>
                  <a:pt x="325789" y="490220"/>
                </a:lnTo>
                <a:lnTo>
                  <a:pt x="323416" y="481330"/>
                </a:lnTo>
                <a:lnTo>
                  <a:pt x="322755" y="478790"/>
                </a:lnTo>
                <a:lnTo>
                  <a:pt x="307883" y="445770"/>
                </a:lnTo>
                <a:lnTo>
                  <a:pt x="305267" y="440690"/>
                </a:lnTo>
                <a:lnTo>
                  <a:pt x="303273" y="438150"/>
                </a:lnTo>
                <a:lnTo>
                  <a:pt x="301178" y="434340"/>
                </a:lnTo>
                <a:lnTo>
                  <a:pt x="295224" y="425450"/>
                </a:lnTo>
                <a:lnTo>
                  <a:pt x="292148" y="421640"/>
                </a:lnTo>
                <a:close/>
              </a:path>
              <a:path w="470534" h="627380">
                <a:moveTo>
                  <a:pt x="407624" y="226060"/>
                </a:moveTo>
                <a:lnTo>
                  <a:pt x="360906" y="226060"/>
                </a:lnTo>
                <a:lnTo>
                  <a:pt x="380976" y="245110"/>
                </a:lnTo>
                <a:lnTo>
                  <a:pt x="392638" y="257810"/>
                </a:lnTo>
                <a:lnTo>
                  <a:pt x="419021" y="292100"/>
                </a:lnTo>
                <a:lnTo>
                  <a:pt x="433702" y="327660"/>
                </a:lnTo>
                <a:lnTo>
                  <a:pt x="437644" y="386080"/>
                </a:lnTo>
                <a:lnTo>
                  <a:pt x="437235" y="401320"/>
                </a:lnTo>
                <a:lnTo>
                  <a:pt x="436674" y="415290"/>
                </a:lnTo>
                <a:lnTo>
                  <a:pt x="436563" y="419100"/>
                </a:lnTo>
                <a:lnTo>
                  <a:pt x="436453" y="426720"/>
                </a:lnTo>
                <a:lnTo>
                  <a:pt x="435855" y="511810"/>
                </a:lnTo>
                <a:lnTo>
                  <a:pt x="435731" y="527050"/>
                </a:lnTo>
                <a:lnTo>
                  <a:pt x="435620" y="553720"/>
                </a:lnTo>
                <a:lnTo>
                  <a:pt x="435494" y="607060"/>
                </a:lnTo>
                <a:lnTo>
                  <a:pt x="435315" y="621030"/>
                </a:lnTo>
                <a:lnTo>
                  <a:pt x="435036" y="627380"/>
                </a:lnTo>
                <a:lnTo>
                  <a:pt x="467713" y="627380"/>
                </a:lnTo>
                <a:lnTo>
                  <a:pt x="467929" y="622300"/>
                </a:lnTo>
                <a:lnTo>
                  <a:pt x="468138" y="607060"/>
                </a:lnTo>
                <a:lnTo>
                  <a:pt x="468310" y="535940"/>
                </a:lnTo>
                <a:lnTo>
                  <a:pt x="468733" y="477520"/>
                </a:lnTo>
                <a:lnTo>
                  <a:pt x="468858" y="454660"/>
                </a:lnTo>
                <a:lnTo>
                  <a:pt x="468970" y="424180"/>
                </a:lnTo>
                <a:lnTo>
                  <a:pt x="469858" y="401320"/>
                </a:lnTo>
                <a:lnTo>
                  <a:pt x="470183" y="392430"/>
                </a:lnTo>
                <a:lnTo>
                  <a:pt x="470160" y="360680"/>
                </a:lnTo>
                <a:lnTo>
                  <a:pt x="468013" y="335280"/>
                </a:lnTo>
                <a:lnTo>
                  <a:pt x="458133" y="297180"/>
                </a:lnTo>
                <a:lnTo>
                  <a:pt x="429777" y="250190"/>
                </a:lnTo>
                <a:lnTo>
                  <a:pt x="417808" y="236220"/>
                </a:lnTo>
                <a:lnTo>
                  <a:pt x="407624" y="226060"/>
                </a:lnTo>
                <a:close/>
              </a:path>
              <a:path w="470534" h="627380">
                <a:moveTo>
                  <a:pt x="243988" y="422910"/>
                </a:moveTo>
                <a:lnTo>
                  <a:pt x="180617" y="422910"/>
                </a:lnTo>
                <a:lnTo>
                  <a:pt x="188113" y="425450"/>
                </a:lnTo>
                <a:lnTo>
                  <a:pt x="195860" y="427990"/>
                </a:lnTo>
                <a:lnTo>
                  <a:pt x="203830" y="427990"/>
                </a:lnTo>
                <a:lnTo>
                  <a:pt x="211998" y="429260"/>
                </a:lnTo>
                <a:lnTo>
                  <a:pt x="230777" y="426720"/>
                </a:lnTo>
                <a:lnTo>
                  <a:pt x="239707" y="424180"/>
                </a:lnTo>
                <a:lnTo>
                  <a:pt x="243988" y="422910"/>
                </a:lnTo>
                <a:close/>
              </a:path>
              <a:path w="470534" h="627380">
                <a:moveTo>
                  <a:pt x="281098" y="273050"/>
                </a:moveTo>
                <a:lnTo>
                  <a:pt x="211998" y="273050"/>
                </a:lnTo>
                <a:lnTo>
                  <a:pt x="236147" y="278130"/>
                </a:lnTo>
                <a:lnTo>
                  <a:pt x="255867" y="290830"/>
                </a:lnTo>
                <a:lnTo>
                  <a:pt x="269163" y="311150"/>
                </a:lnTo>
                <a:lnTo>
                  <a:pt x="274038" y="335280"/>
                </a:lnTo>
                <a:lnTo>
                  <a:pt x="269163" y="359410"/>
                </a:lnTo>
                <a:lnTo>
                  <a:pt x="255867" y="378460"/>
                </a:lnTo>
                <a:lnTo>
                  <a:pt x="236147" y="392430"/>
                </a:lnTo>
                <a:lnTo>
                  <a:pt x="211998" y="397510"/>
                </a:lnTo>
                <a:lnTo>
                  <a:pt x="281788" y="397510"/>
                </a:lnTo>
                <a:lnTo>
                  <a:pt x="288544" y="389890"/>
                </a:lnTo>
                <a:lnTo>
                  <a:pt x="297922" y="373380"/>
                </a:lnTo>
                <a:lnTo>
                  <a:pt x="303864" y="354330"/>
                </a:lnTo>
                <a:lnTo>
                  <a:pt x="305940" y="335280"/>
                </a:lnTo>
                <a:lnTo>
                  <a:pt x="301328" y="306070"/>
                </a:lnTo>
                <a:lnTo>
                  <a:pt x="288467" y="280670"/>
                </a:lnTo>
                <a:lnTo>
                  <a:pt x="281098" y="273050"/>
                </a:lnTo>
                <a:close/>
              </a:path>
              <a:path w="470534" h="627380">
                <a:moveTo>
                  <a:pt x="240429" y="78740"/>
                </a:moveTo>
                <a:lnTo>
                  <a:pt x="159154" y="78740"/>
                </a:lnTo>
                <a:lnTo>
                  <a:pt x="192224" y="86360"/>
                </a:lnTo>
                <a:lnTo>
                  <a:pt x="219226" y="104140"/>
                </a:lnTo>
                <a:lnTo>
                  <a:pt x="237430" y="130810"/>
                </a:lnTo>
                <a:lnTo>
                  <a:pt x="244104" y="163830"/>
                </a:lnTo>
                <a:lnTo>
                  <a:pt x="240023" y="190500"/>
                </a:lnTo>
                <a:lnTo>
                  <a:pt x="228632" y="213360"/>
                </a:lnTo>
                <a:lnTo>
                  <a:pt x="211207" y="231140"/>
                </a:lnTo>
                <a:lnTo>
                  <a:pt x="189024" y="243840"/>
                </a:lnTo>
                <a:lnTo>
                  <a:pt x="185760" y="245110"/>
                </a:lnTo>
                <a:lnTo>
                  <a:pt x="182573" y="245110"/>
                </a:lnTo>
                <a:lnTo>
                  <a:pt x="179448" y="246380"/>
                </a:lnTo>
                <a:lnTo>
                  <a:pt x="172946" y="248920"/>
                </a:lnTo>
                <a:lnTo>
                  <a:pt x="248379" y="248920"/>
                </a:lnTo>
                <a:lnTo>
                  <a:pt x="243837" y="246380"/>
                </a:lnTo>
                <a:lnTo>
                  <a:pt x="248438" y="241300"/>
                </a:lnTo>
                <a:lnTo>
                  <a:pt x="252746" y="236220"/>
                </a:lnTo>
                <a:lnTo>
                  <a:pt x="256750" y="231140"/>
                </a:lnTo>
                <a:lnTo>
                  <a:pt x="260436" y="224790"/>
                </a:lnTo>
                <a:lnTo>
                  <a:pt x="406351" y="224790"/>
                </a:lnTo>
                <a:lnTo>
                  <a:pt x="405078" y="223520"/>
                </a:lnTo>
                <a:lnTo>
                  <a:pt x="389087" y="208280"/>
                </a:lnTo>
                <a:lnTo>
                  <a:pt x="393609" y="203200"/>
                </a:lnTo>
                <a:lnTo>
                  <a:pt x="302003" y="203200"/>
                </a:lnTo>
                <a:lnTo>
                  <a:pt x="294445" y="201930"/>
                </a:lnTo>
                <a:lnTo>
                  <a:pt x="287127" y="199390"/>
                </a:lnTo>
                <a:lnTo>
                  <a:pt x="280077" y="196850"/>
                </a:lnTo>
                <a:lnTo>
                  <a:pt x="273327" y="194310"/>
                </a:lnTo>
                <a:lnTo>
                  <a:pt x="275005" y="186690"/>
                </a:lnTo>
                <a:lnTo>
                  <a:pt x="276222" y="179070"/>
                </a:lnTo>
                <a:lnTo>
                  <a:pt x="276963" y="171450"/>
                </a:lnTo>
                <a:lnTo>
                  <a:pt x="277213" y="163830"/>
                </a:lnTo>
                <a:lnTo>
                  <a:pt x="274478" y="138430"/>
                </a:lnTo>
                <a:lnTo>
                  <a:pt x="266662" y="115570"/>
                </a:lnTo>
                <a:lnTo>
                  <a:pt x="254346" y="93980"/>
                </a:lnTo>
                <a:lnTo>
                  <a:pt x="240429" y="78740"/>
                </a:lnTo>
                <a:close/>
              </a:path>
              <a:path w="470534" h="627380">
                <a:moveTo>
                  <a:pt x="406351" y="224790"/>
                </a:moveTo>
                <a:lnTo>
                  <a:pt x="260436" y="224790"/>
                </a:lnTo>
                <a:lnTo>
                  <a:pt x="272426" y="229870"/>
                </a:lnTo>
                <a:lnTo>
                  <a:pt x="285041" y="233680"/>
                </a:lnTo>
                <a:lnTo>
                  <a:pt x="298196" y="236220"/>
                </a:lnTo>
                <a:lnTo>
                  <a:pt x="324771" y="236220"/>
                </a:lnTo>
                <a:lnTo>
                  <a:pt x="349393" y="231140"/>
                </a:lnTo>
                <a:lnTo>
                  <a:pt x="360906" y="226060"/>
                </a:lnTo>
                <a:lnTo>
                  <a:pt x="407624" y="226060"/>
                </a:lnTo>
                <a:lnTo>
                  <a:pt x="406351" y="224790"/>
                </a:lnTo>
                <a:close/>
              </a:path>
              <a:path w="470534" h="627380">
                <a:moveTo>
                  <a:pt x="393526" y="34290"/>
                </a:moveTo>
                <a:lnTo>
                  <a:pt x="311808" y="34290"/>
                </a:lnTo>
                <a:lnTo>
                  <a:pt x="344873" y="40640"/>
                </a:lnTo>
                <a:lnTo>
                  <a:pt x="371876" y="58420"/>
                </a:lnTo>
                <a:lnTo>
                  <a:pt x="390082" y="85090"/>
                </a:lnTo>
                <a:lnTo>
                  <a:pt x="396758" y="118110"/>
                </a:lnTo>
                <a:lnTo>
                  <a:pt x="394083" y="139700"/>
                </a:lnTo>
                <a:lnTo>
                  <a:pt x="374689" y="175260"/>
                </a:lnTo>
                <a:lnTo>
                  <a:pt x="337124" y="199390"/>
                </a:lnTo>
                <a:lnTo>
                  <a:pt x="311922" y="203200"/>
                </a:lnTo>
                <a:lnTo>
                  <a:pt x="393609" y="203200"/>
                </a:lnTo>
                <a:lnTo>
                  <a:pt x="406043" y="189230"/>
                </a:lnTo>
                <a:lnTo>
                  <a:pt x="418926" y="168910"/>
                </a:lnTo>
                <a:lnTo>
                  <a:pt x="427113" y="144780"/>
                </a:lnTo>
                <a:lnTo>
                  <a:pt x="429981" y="118110"/>
                </a:lnTo>
                <a:lnTo>
                  <a:pt x="420703" y="72390"/>
                </a:lnTo>
                <a:lnTo>
                  <a:pt x="395402" y="35560"/>
                </a:lnTo>
                <a:lnTo>
                  <a:pt x="393526" y="34290"/>
                </a:lnTo>
                <a:close/>
              </a:path>
              <a:path w="470534" h="627380">
                <a:moveTo>
                  <a:pt x="311922" y="0"/>
                </a:moveTo>
                <a:lnTo>
                  <a:pt x="295282" y="1270"/>
                </a:lnTo>
                <a:lnTo>
                  <a:pt x="279356" y="5080"/>
                </a:lnTo>
                <a:lnTo>
                  <a:pt x="264302" y="10160"/>
                </a:lnTo>
                <a:lnTo>
                  <a:pt x="250276" y="17780"/>
                </a:lnTo>
                <a:lnTo>
                  <a:pt x="247482" y="19050"/>
                </a:lnTo>
                <a:lnTo>
                  <a:pt x="236672" y="27940"/>
                </a:lnTo>
                <a:lnTo>
                  <a:pt x="226843" y="36830"/>
                </a:lnTo>
                <a:lnTo>
                  <a:pt x="218098" y="46990"/>
                </a:lnTo>
                <a:lnTo>
                  <a:pt x="210538" y="58420"/>
                </a:lnTo>
                <a:lnTo>
                  <a:pt x="251642" y="58420"/>
                </a:lnTo>
                <a:lnTo>
                  <a:pt x="257537" y="53340"/>
                </a:lnTo>
                <a:lnTo>
                  <a:pt x="265694" y="46990"/>
                </a:lnTo>
                <a:lnTo>
                  <a:pt x="266456" y="46990"/>
                </a:lnTo>
                <a:lnTo>
                  <a:pt x="276853" y="40640"/>
                </a:lnTo>
                <a:lnTo>
                  <a:pt x="287884" y="36830"/>
                </a:lnTo>
                <a:lnTo>
                  <a:pt x="299577" y="34290"/>
                </a:lnTo>
                <a:lnTo>
                  <a:pt x="393526" y="34290"/>
                </a:lnTo>
                <a:lnTo>
                  <a:pt x="357876" y="10160"/>
                </a:lnTo>
                <a:lnTo>
                  <a:pt x="311922" y="0"/>
                </a:lnTo>
                <a:close/>
              </a:path>
            </a:pathLst>
          </a:custGeom>
          <a:solidFill>
            <a:srgbClr val="00669B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0043804" y="6895769"/>
            <a:ext cx="210550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90"/>
              </a:lnSpc>
            </a:pPr>
            <a:r>
              <a:rPr lang="ru-RU" sz="1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object 17"/>
          <p:cNvSpPr txBox="1">
            <a:spLocks/>
          </p:cNvSpPr>
          <p:nvPr/>
        </p:nvSpPr>
        <p:spPr>
          <a:xfrm>
            <a:off x="2908300" y="345728"/>
            <a:ext cx="5638800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>
              <a:defRPr sz="2000" b="0" i="0">
                <a:solidFill>
                  <a:srgbClr val="231F20"/>
                </a:solidFill>
                <a:latin typeface="Myriad Pro"/>
                <a:ea typeface="+mj-ea"/>
                <a:cs typeface="Myriad Pro"/>
              </a:defRPr>
            </a:lvl1pPr>
          </a:lstStyle>
          <a:p>
            <a:pPr marL="12700" marR="5080" algn="just"/>
            <a:r>
              <a:rPr lang="ru-RU" altLang="ru-RU" sz="1600" spc="-5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Оценка воспринимаемых преимуществ и рисков участия в программе НПО по сравнению с другими способами сбережения и накопления средств</a:t>
            </a:r>
            <a:endParaRPr lang="ru-RU" altLang="ru-RU" sz="1600" spc="-5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Box 7"/>
          <p:cNvSpPr txBox="1">
            <a:spLocks noChangeArrowheads="1"/>
          </p:cNvSpPr>
          <p:nvPr/>
        </p:nvSpPr>
        <p:spPr bwMode="auto">
          <a:xfrm>
            <a:off x="2832100" y="1724025"/>
            <a:ext cx="5562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ЦЕЛОМ ВЫ ДОВЕРЯЕТЕ ИЛИ НЕ ДОВЕРЯЕТЕ НЕГОСУДАРСТВЕННЫМ ФИНАНСОВЫМ ИНСТИТУТАМ?</a:t>
            </a:r>
            <a:endParaRPr lang="ru-RU" sz="1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6" name="Диаграмма 45"/>
          <p:cNvGraphicFramePr/>
          <p:nvPr>
            <p:extLst>
              <p:ext uri="{D42A27DB-BD31-4B8C-83A1-F6EECF244321}">
                <p14:modId xmlns:p14="http://schemas.microsoft.com/office/powerpoint/2010/main" xmlns="" val="1129857375"/>
              </p:ext>
            </p:extLst>
          </p:nvPr>
        </p:nvGraphicFramePr>
        <p:xfrm>
          <a:off x="3365500" y="2638425"/>
          <a:ext cx="3881809" cy="43945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9" name="Диаграмма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33982621"/>
              </p:ext>
            </p:extLst>
          </p:nvPr>
        </p:nvGraphicFramePr>
        <p:xfrm>
          <a:off x="95251" y="2562225"/>
          <a:ext cx="3600450" cy="39661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0" name="Прямоугольник 49"/>
          <p:cNvSpPr/>
          <p:nvPr/>
        </p:nvSpPr>
        <p:spPr>
          <a:xfrm>
            <a:off x="7861300" y="2562225"/>
            <a:ext cx="14478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460500" y="2562225"/>
            <a:ext cx="641201" cy="33855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1600" b="1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2014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4737100" y="2562225"/>
            <a:ext cx="641201" cy="33855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1600" b="1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8286899" y="2562225"/>
            <a:ext cx="641201" cy="33855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1600" b="1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2016</a:t>
            </a:r>
          </a:p>
        </p:txBody>
      </p:sp>
      <p:pic>
        <p:nvPicPr>
          <p:cNvPr id="16" name="Picture 2" descr="C:\Users\dejkoia\Desktop\Blago_Logo-Deskriptor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699500" y="428625"/>
            <a:ext cx="1828800" cy="400468"/>
          </a:xfrm>
          <a:prstGeom prst="rect">
            <a:avLst/>
          </a:prstGeom>
          <a:noFill/>
        </p:spPr>
      </p:pic>
      <p:graphicFrame>
        <p:nvGraphicFramePr>
          <p:cNvPr id="15" name="Диаграмма 14"/>
          <p:cNvGraphicFramePr/>
          <p:nvPr>
            <p:extLst>
              <p:ext uri="{D42A27DB-BD31-4B8C-83A1-F6EECF244321}">
                <p14:modId xmlns:p14="http://schemas.microsoft.com/office/powerpoint/2010/main" xmlns="" val="3663496208"/>
              </p:ext>
            </p:extLst>
          </p:nvPr>
        </p:nvGraphicFramePr>
        <p:xfrm>
          <a:off x="6794500" y="1800225"/>
          <a:ext cx="4042833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1076900" y="406697"/>
            <a:ext cx="1398181" cy="62882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53481" y="410845"/>
            <a:ext cx="470534" cy="627380"/>
          </a:xfrm>
          <a:custGeom>
            <a:avLst/>
            <a:gdLst/>
            <a:ahLst/>
            <a:cxnLst/>
            <a:rect l="l" t="t" r="r" b="b"/>
            <a:pathLst>
              <a:path w="470534" h="627380">
                <a:moveTo>
                  <a:pt x="159154" y="45720"/>
                </a:moveTo>
                <a:lnTo>
                  <a:pt x="113207" y="55880"/>
                </a:lnTo>
                <a:lnTo>
                  <a:pt x="75685" y="81280"/>
                </a:lnTo>
                <a:lnTo>
                  <a:pt x="50385" y="118110"/>
                </a:lnTo>
                <a:lnTo>
                  <a:pt x="41107" y="163830"/>
                </a:lnTo>
                <a:lnTo>
                  <a:pt x="42471" y="182880"/>
                </a:lnTo>
                <a:lnTo>
                  <a:pt x="46430" y="199390"/>
                </a:lnTo>
                <a:lnTo>
                  <a:pt x="52782" y="215900"/>
                </a:lnTo>
                <a:lnTo>
                  <a:pt x="61326" y="229870"/>
                </a:lnTo>
                <a:lnTo>
                  <a:pt x="61694" y="231140"/>
                </a:lnTo>
                <a:lnTo>
                  <a:pt x="52993" y="240030"/>
                </a:lnTo>
                <a:lnTo>
                  <a:pt x="44644" y="248920"/>
                </a:lnTo>
                <a:lnTo>
                  <a:pt x="17114" y="289560"/>
                </a:lnTo>
                <a:lnTo>
                  <a:pt x="2263" y="337820"/>
                </a:lnTo>
                <a:lnTo>
                  <a:pt x="0" y="392430"/>
                </a:lnTo>
                <a:lnTo>
                  <a:pt x="1220" y="425450"/>
                </a:lnTo>
                <a:lnTo>
                  <a:pt x="1334" y="452120"/>
                </a:lnTo>
                <a:lnTo>
                  <a:pt x="1786" y="515620"/>
                </a:lnTo>
                <a:lnTo>
                  <a:pt x="1903" y="538480"/>
                </a:lnTo>
                <a:lnTo>
                  <a:pt x="2182" y="627380"/>
                </a:lnTo>
                <a:lnTo>
                  <a:pt x="34808" y="627380"/>
                </a:lnTo>
                <a:lnTo>
                  <a:pt x="34597" y="535940"/>
                </a:lnTo>
                <a:lnTo>
                  <a:pt x="33805" y="426720"/>
                </a:lnTo>
                <a:lnTo>
                  <a:pt x="33048" y="403860"/>
                </a:lnTo>
                <a:lnTo>
                  <a:pt x="32715" y="392430"/>
                </a:lnTo>
                <a:lnTo>
                  <a:pt x="32617" y="386080"/>
                </a:lnTo>
                <a:lnTo>
                  <a:pt x="32616" y="372110"/>
                </a:lnTo>
                <a:lnTo>
                  <a:pt x="32928" y="360680"/>
                </a:lnTo>
                <a:lnTo>
                  <a:pt x="39151" y="321310"/>
                </a:lnTo>
                <a:lnTo>
                  <a:pt x="56462" y="287020"/>
                </a:lnTo>
                <a:lnTo>
                  <a:pt x="83665" y="255270"/>
                </a:lnTo>
                <a:lnTo>
                  <a:pt x="259733" y="255270"/>
                </a:lnTo>
                <a:lnTo>
                  <a:pt x="248379" y="248920"/>
                </a:lnTo>
                <a:lnTo>
                  <a:pt x="159154" y="248920"/>
                </a:lnTo>
                <a:lnTo>
                  <a:pt x="126088" y="242570"/>
                </a:lnTo>
                <a:lnTo>
                  <a:pt x="99086" y="224790"/>
                </a:lnTo>
                <a:lnTo>
                  <a:pt x="80880" y="196850"/>
                </a:lnTo>
                <a:lnTo>
                  <a:pt x="74203" y="163830"/>
                </a:lnTo>
                <a:lnTo>
                  <a:pt x="80880" y="130810"/>
                </a:lnTo>
                <a:lnTo>
                  <a:pt x="99086" y="104140"/>
                </a:lnTo>
                <a:lnTo>
                  <a:pt x="126088" y="86360"/>
                </a:lnTo>
                <a:lnTo>
                  <a:pt x="159154" y="78740"/>
                </a:lnTo>
                <a:lnTo>
                  <a:pt x="240429" y="78740"/>
                </a:lnTo>
                <a:lnTo>
                  <a:pt x="238110" y="76200"/>
                </a:lnTo>
                <a:lnTo>
                  <a:pt x="250168" y="59690"/>
                </a:lnTo>
                <a:lnTo>
                  <a:pt x="251642" y="58420"/>
                </a:lnTo>
                <a:lnTo>
                  <a:pt x="210538" y="58420"/>
                </a:lnTo>
                <a:lnTo>
                  <a:pt x="198546" y="53340"/>
                </a:lnTo>
                <a:lnTo>
                  <a:pt x="185927" y="49530"/>
                </a:lnTo>
                <a:lnTo>
                  <a:pt x="172767" y="46990"/>
                </a:lnTo>
                <a:lnTo>
                  <a:pt x="159154" y="45720"/>
                </a:lnTo>
                <a:close/>
              </a:path>
              <a:path w="470534" h="627380">
                <a:moveTo>
                  <a:pt x="259733" y="255270"/>
                </a:moveTo>
                <a:lnTo>
                  <a:pt x="83665" y="255270"/>
                </a:lnTo>
                <a:lnTo>
                  <a:pt x="95284" y="264160"/>
                </a:lnTo>
                <a:lnTo>
                  <a:pt x="107924" y="270510"/>
                </a:lnTo>
                <a:lnTo>
                  <a:pt x="121461" y="275590"/>
                </a:lnTo>
                <a:lnTo>
                  <a:pt x="135773" y="279400"/>
                </a:lnTo>
                <a:lnTo>
                  <a:pt x="128301" y="292100"/>
                </a:lnTo>
                <a:lnTo>
                  <a:pt x="122733" y="306070"/>
                </a:lnTo>
                <a:lnTo>
                  <a:pt x="119257" y="320040"/>
                </a:lnTo>
                <a:lnTo>
                  <a:pt x="118057" y="335280"/>
                </a:lnTo>
                <a:lnTo>
                  <a:pt x="120410" y="355600"/>
                </a:lnTo>
                <a:lnTo>
                  <a:pt x="127124" y="374650"/>
                </a:lnTo>
                <a:lnTo>
                  <a:pt x="137677" y="392430"/>
                </a:lnTo>
                <a:lnTo>
                  <a:pt x="151546" y="406400"/>
                </a:lnTo>
                <a:lnTo>
                  <a:pt x="146088" y="412750"/>
                </a:lnTo>
                <a:lnTo>
                  <a:pt x="140778" y="419100"/>
                </a:lnTo>
                <a:lnTo>
                  <a:pt x="135614" y="426720"/>
                </a:lnTo>
                <a:lnTo>
                  <a:pt x="130591" y="433070"/>
                </a:lnTo>
                <a:lnTo>
                  <a:pt x="128267" y="436880"/>
                </a:lnTo>
                <a:lnTo>
                  <a:pt x="126058" y="440690"/>
                </a:lnTo>
                <a:lnTo>
                  <a:pt x="123962" y="444500"/>
                </a:lnTo>
                <a:lnTo>
                  <a:pt x="118172" y="454660"/>
                </a:lnTo>
                <a:lnTo>
                  <a:pt x="104124" y="499110"/>
                </a:lnTo>
                <a:lnTo>
                  <a:pt x="102698" y="529590"/>
                </a:lnTo>
                <a:lnTo>
                  <a:pt x="102823" y="538480"/>
                </a:lnTo>
                <a:lnTo>
                  <a:pt x="104226" y="627380"/>
                </a:lnTo>
                <a:lnTo>
                  <a:pt x="137068" y="627380"/>
                </a:lnTo>
                <a:lnTo>
                  <a:pt x="136830" y="603250"/>
                </a:lnTo>
                <a:lnTo>
                  <a:pt x="136359" y="577850"/>
                </a:lnTo>
                <a:lnTo>
                  <a:pt x="136024" y="553720"/>
                </a:lnTo>
                <a:lnTo>
                  <a:pt x="137111" y="513080"/>
                </a:lnTo>
                <a:lnTo>
                  <a:pt x="153375" y="459740"/>
                </a:lnTo>
                <a:lnTo>
                  <a:pt x="166038" y="440690"/>
                </a:lnTo>
                <a:lnTo>
                  <a:pt x="171041" y="434340"/>
                </a:lnTo>
                <a:lnTo>
                  <a:pt x="174140" y="430530"/>
                </a:lnTo>
                <a:lnTo>
                  <a:pt x="177340" y="426720"/>
                </a:lnTo>
                <a:lnTo>
                  <a:pt x="180617" y="422910"/>
                </a:lnTo>
                <a:lnTo>
                  <a:pt x="243988" y="422910"/>
                </a:lnTo>
                <a:lnTo>
                  <a:pt x="248270" y="421640"/>
                </a:lnTo>
                <a:lnTo>
                  <a:pt x="292148" y="421640"/>
                </a:lnTo>
                <a:lnTo>
                  <a:pt x="289073" y="417830"/>
                </a:lnTo>
                <a:lnTo>
                  <a:pt x="282720" y="410210"/>
                </a:lnTo>
                <a:lnTo>
                  <a:pt x="276159" y="403860"/>
                </a:lnTo>
                <a:lnTo>
                  <a:pt x="281788" y="397510"/>
                </a:lnTo>
                <a:lnTo>
                  <a:pt x="211998" y="397510"/>
                </a:lnTo>
                <a:lnTo>
                  <a:pt x="187849" y="392430"/>
                </a:lnTo>
                <a:lnTo>
                  <a:pt x="168129" y="378460"/>
                </a:lnTo>
                <a:lnTo>
                  <a:pt x="154834" y="359410"/>
                </a:lnTo>
                <a:lnTo>
                  <a:pt x="149959" y="335280"/>
                </a:lnTo>
                <a:lnTo>
                  <a:pt x="154834" y="311150"/>
                </a:lnTo>
                <a:lnTo>
                  <a:pt x="168129" y="290830"/>
                </a:lnTo>
                <a:lnTo>
                  <a:pt x="187849" y="278130"/>
                </a:lnTo>
                <a:lnTo>
                  <a:pt x="211998" y="273050"/>
                </a:lnTo>
                <a:lnTo>
                  <a:pt x="281098" y="273050"/>
                </a:lnTo>
                <a:lnTo>
                  <a:pt x="268816" y="260350"/>
                </a:lnTo>
                <a:lnTo>
                  <a:pt x="259733" y="255270"/>
                </a:lnTo>
                <a:close/>
              </a:path>
              <a:path w="470534" h="627380">
                <a:moveTo>
                  <a:pt x="292148" y="421640"/>
                </a:moveTo>
                <a:lnTo>
                  <a:pt x="248270" y="421640"/>
                </a:lnTo>
                <a:lnTo>
                  <a:pt x="255095" y="429260"/>
                </a:lnTo>
                <a:lnTo>
                  <a:pt x="261655" y="435610"/>
                </a:lnTo>
                <a:lnTo>
                  <a:pt x="267949" y="444500"/>
                </a:lnTo>
                <a:lnTo>
                  <a:pt x="273962" y="452120"/>
                </a:lnTo>
                <a:lnTo>
                  <a:pt x="274406" y="453390"/>
                </a:lnTo>
                <a:lnTo>
                  <a:pt x="284695" y="473710"/>
                </a:lnTo>
                <a:lnTo>
                  <a:pt x="290838" y="494030"/>
                </a:lnTo>
                <a:lnTo>
                  <a:pt x="293903" y="511810"/>
                </a:lnTo>
                <a:lnTo>
                  <a:pt x="294955" y="529590"/>
                </a:lnTo>
                <a:lnTo>
                  <a:pt x="295118" y="553720"/>
                </a:lnTo>
                <a:lnTo>
                  <a:pt x="294783" y="577850"/>
                </a:lnTo>
                <a:lnTo>
                  <a:pt x="294315" y="603250"/>
                </a:lnTo>
                <a:lnTo>
                  <a:pt x="294079" y="627380"/>
                </a:lnTo>
                <a:lnTo>
                  <a:pt x="326921" y="627380"/>
                </a:lnTo>
                <a:lnTo>
                  <a:pt x="328324" y="538480"/>
                </a:lnTo>
                <a:lnTo>
                  <a:pt x="328447" y="529590"/>
                </a:lnTo>
                <a:lnTo>
                  <a:pt x="328374" y="515620"/>
                </a:lnTo>
                <a:lnTo>
                  <a:pt x="328132" y="509270"/>
                </a:lnTo>
                <a:lnTo>
                  <a:pt x="327300" y="499110"/>
                </a:lnTo>
                <a:lnTo>
                  <a:pt x="325789" y="490220"/>
                </a:lnTo>
                <a:lnTo>
                  <a:pt x="323416" y="481330"/>
                </a:lnTo>
                <a:lnTo>
                  <a:pt x="322755" y="478790"/>
                </a:lnTo>
                <a:lnTo>
                  <a:pt x="307883" y="445770"/>
                </a:lnTo>
                <a:lnTo>
                  <a:pt x="305267" y="440690"/>
                </a:lnTo>
                <a:lnTo>
                  <a:pt x="303273" y="438150"/>
                </a:lnTo>
                <a:lnTo>
                  <a:pt x="301178" y="434340"/>
                </a:lnTo>
                <a:lnTo>
                  <a:pt x="295224" y="425450"/>
                </a:lnTo>
                <a:lnTo>
                  <a:pt x="292148" y="421640"/>
                </a:lnTo>
                <a:close/>
              </a:path>
              <a:path w="470534" h="627380">
                <a:moveTo>
                  <a:pt x="407624" y="226060"/>
                </a:moveTo>
                <a:lnTo>
                  <a:pt x="360906" y="226060"/>
                </a:lnTo>
                <a:lnTo>
                  <a:pt x="380976" y="245110"/>
                </a:lnTo>
                <a:lnTo>
                  <a:pt x="392638" y="257810"/>
                </a:lnTo>
                <a:lnTo>
                  <a:pt x="419021" y="292100"/>
                </a:lnTo>
                <a:lnTo>
                  <a:pt x="433702" y="327660"/>
                </a:lnTo>
                <a:lnTo>
                  <a:pt x="437644" y="386080"/>
                </a:lnTo>
                <a:lnTo>
                  <a:pt x="437235" y="401320"/>
                </a:lnTo>
                <a:lnTo>
                  <a:pt x="436674" y="415290"/>
                </a:lnTo>
                <a:lnTo>
                  <a:pt x="436563" y="419100"/>
                </a:lnTo>
                <a:lnTo>
                  <a:pt x="436453" y="426720"/>
                </a:lnTo>
                <a:lnTo>
                  <a:pt x="435855" y="511810"/>
                </a:lnTo>
                <a:lnTo>
                  <a:pt x="435731" y="527050"/>
                </a:lnTo>
                <a:lnTo>
                  <a:pt x="435620" y="553720"/>
                </a:lnTo>
                <a:lnTo>
                  <a:pt x="435494" y="607060"/>
                </a:lnTo>
                <a:lnTo>
                  <a:pt x="435315" y="621030"/>
                </a:lnTo>
                <a:lnTo>
                  <a:pt x="435036" y="627380"/>
                </a:lnTo>
                <a:lnTo>
                  <a:pt x="467713" y="627380"/>
                </a:lnTo>
                <a:lnTo>
                  <a:pt x="467929" y="622300"/>
                </a:lnTo>
                <a:lnTo>
                  <a:pt x="468138" y="607060"/>
                </a:lnTo>
                <a:lnTo>
                  <a:pt x="468310" y="535940"/>
                </a:lnTo>
                <a:lnTo>
                  <a:pt x="468733" y="477520"/>
                </a:lnTo>
                <a:lnTo>
                  <a:pt x="468858" y="454660"/>
                </a:lnTo>
                <a:lnTo>
                  <a:pt x="468970" y="424180"/>
                </a:lnTo>
                <a:lnTo>
                  <a:pt x="469858" y="401320"/>
                </a:lnTo>
                <a:lnTo>
                  <a:pt x="470183" y="392430"/>
                </a:lnTo>
                <a:lnTo>
                  <a:pt x="470160" y="360680"/>
                </a:lnTo>
                <a:lnTo>
                  <a:pt x="468013" y="335280"/>
                </a:lnTo>
                <a:lnTo>
                  <a:pt x="458133" y="297180"/>
                </a:lnTo>
                <a:lnTo>
                  <a:pt x="429777" y="250190"/>
                </a:lnTo>
                <a:lnTo>
                  <a:pt x="417808" y="236220"/>
                </a:lnTo>
                <a:lnTo>
                  <a:pt x="407624" y="226060"/>
                </a:lnTo>
                <a:close/>
              </a:path>
              <a:path w="470534" h="627380">
                <a:moveTo>
                  <a:pt x="243988" y="422910"/>
                </a:moveTo>
                <a:lnTo>
                  <a:pt x="180617" y="422910"/>
                </a:lnTo>
                <a:lnTo>
                  <a:pt x="188113" y="425450"/>
                </a:lnTo>
                <a:lnTo>
                  <a:pt x="195860" y="427990"/>
                </a:lnTo>
                <a:lnTo>
                  <a:pt x="203830" y="427990"/>
                </a:lnTo>
                <a:lnTo>
                  <a:pt x="211998" y="429260"/>
                </a:lnTo>
                <a:lnTo>
                  <a:pt x="230777" y="426720"/>
                </a:lnTo>
                <a:lnTo>
                  <a:pt x="239707" y="424180"/>
                </a:lnTo>
                <a:lnTo>
                  <a:pt x="243988" y="422910"/>
                </a:lnTo>
                <a:close/>
              </a:path>
              <a:path w="470534" h="627380">
                <a:moveTo>
                  <a:pt x="281098" y="273050"/>
                </a:moveTo>
                <a:lnTo>
                  <a:pt x="211998" y="273050"/>
                </a:lnTo>
                <a:lnTo>
                  <a:pt x="236147" y="278130"/>
                </a:lnTo>
                <a:lnTo>
                  <a:pt x="255867" y="290830"/>
                </a:lnTo>
                <a:lnTo>
                  <a:pt x="269163" y="311150"/>
                </a:lnTo>
                <a:lnTo>
                  <a:pt x="274038" y="335280"/>
                </a:lnTo>
                <a:lnTo>
                  <a:pt x="269163" y="359410"/>
                </a:lnTo>
                <a:lnTo>
                  <a:pt x="255867" y="378460"/>
                </a:lnTo>
                <a:lnTo>
                  <a:pt x="236147" y="392430"/>
                </a:lnTo>
                <a:lnTo>
                  <a:pt x="211998" y="397510"/>
                </a:lnTo>
                <a:lnTo>
                  <a:pt x="281788" y="397510"/>
                </a:lnTo>
                <a:lnTo>
                  <a:pt x="288544" y="389890"/>
                </a:lnTo>
                <a:lnTo>
                  <a:pt x="297922" y="373380"/>
                </a:lnTo>
                <a:lnTo>
                  <a:pt x="303864" y="354330"/>
                </a:lnTo>
                <a:lnTo>
                  <a:pt x="305940" y="335280"/>
                </a:lnTo>
                <a:lnTo>
                  <a:pt x="301328" y="306070"/>
                </a:lnTo>
                <a:lnTo>
                  <a:pt x="288467" y="280670"/>
                </a:lnTo>
                <a:lnTo>
                  <a:pt x="281098" y="273050"/>
                </a:lnTo>
                <a:close/>
              </a:path>
              <a:path w="470534" h="627380">
                <a:moveTo>
                  <a:pt x="240429" y="78740"/>
                </a:moveTo>
                <a:lnTo>
                  <a:pt x="159154" y="78740"/>
                </a:lnTo>
                <a:lnTo>
                  <a:pt x="192224" y="86360"/>
                </a:lnTo>
                <a:lnTo>
                  <a:pt x="219226" y="104140"/>
                </a:lnTo>
                <a:lnTo>
                  <a:pt x="237430" y="130810"/>
                </a:lnTo>
                <a:lnTo>
                  <a:pt x="244104" y="163830"/>
                </a:lnTo>
                <a:lnTo>
                  <a:pt x="240023" y="190500"/>
                </a:lnTo>
                <a:lnTo>
                  <a:pt x="228632" y="213360"/>
                </a:lnTo>
                <a:lnTo>
                  <a:pt x="211207" y="231140"/>
                </a:lnTo>
                <a:lnTo>
                  <a:pt x="189024" y="243840"/>
                </a:lnTo>
                <a:lnTo>
                  <a:pt x="185760" y="245110"/>
                </a:lnTo>
                <a:lnTo>
                  <a:pt x="182573" y="245110"/>
                </a:lnTo>
                <a:lnTo>
                  <a:pt x="179448" y="246380"/>
                </a:lnTo>
                <a:lnTo>
                  <a:pt x="172946" y="248920"/>
                </a:lnTo>
                <a:lnTo>
                  <a:pt x="248379" y="248920"/>
                </a:lnTo>
                <a:lnTo>
                  <a:pt x="243837" y="246380"/>
                </a:lnTo>
                <a:lnTo>
                  <a:pt x="248438" y="241300"/>
                </a:lnTo>
                <a:lnTo>
                  <a:pt x="252746" y="236220"/>
                </a:lnTo>
                <a:lnTo>
                  <a:pt x="256750" y="231140"/>
                </a:lnTo>
                <a:lnTo>
                  <a:pt x="260436" y="224790"/>
                </a:lnTo>
                <a:lnTo>
                  <a:pt x="406351" y="224790"/>
                </a:lnTo>
                <a:lnTo>
                  <a:pt x="405078" y="223520"/>
                </a:lnTo>
                <a:lnTo>
                  <a:pt x="389087" y="208280"/>
                </a:lnTo>
                <a:lnTo>
                  <a:pt x="393609" y="203200"/>
                </a:lnTo>
                <a:lnTo>
                  <a:pt x="302003" y="203200"/>
                </a:lnTo>
                <a:lnTo>
                  <a:pt x="294445" y="201930"/>
                </a:lnTo>
                <a:lnTo>
                  <a:pt x="287127" y="199390"/>
                </a:lnTo>
                <a:lnTo>
                  <a:pt x="280077" y="196850"/>
                </a:lnTo>
                <a:lnTo>
                  <a:pt x="273327" y="194310"/>
                </a:lnTo>
                <a:lnTo>
                  <a:pt x="275005" y="186690"/>
                </a:lnTo>
                <a:lnTo>
                  <a:pt x="276222" y="179070"/>
                </a:lnTo>
                <a:lnTo>
                  <a:pt x="276963" y="171450"/>
                </a:lnTo>
                <a:lnTo>
                  <a:pt x="277213" y="163830"/>
                </a:lnTo>
                <a:lnTo>
                  <a:pt x="274478" y="138430"/>
                </a:lnTo>
                <a:lnTo>
                  <a:pt x="266662" y="115570"/>
                </a:lnTo>
                <a:lnTo>
                  <a:pt x="254346" y="93980"/>
                </a:lnTo>
                <a:lnTo>
                  <a:pt x="240429" y="78740"/>
                </a:lnTo>
                <a:close/>
              </a:path>
              <a:path w="470534" h="627380">
                <a:moveTo>
                  <a:pt x="406351" y="224790"/>
                </a:moveTo>
                <a:lnTo>
                  <a:pt x="260436" y="224790"/>
                </a:lnTo>
                <a:lnTo>
                  <a:pt x="272426" y="229870"/>
                </a:lnTo>
                <a:lnTo>
                  <a:pt x="285041" y="233680"/>
                </a:lnTo>
                <a:lnTo>
                  <a:pt x="298196" y="236220"/>
                </a:lnTo>
                <a:lnTo>
                  <a:pt x="324771" y="236220"/>
                </a:lnTo>
                <a:lnTo>
                  <a:pt x="349393" y="231140"/>
                </a:lnTo>
                <a:lnTo>
                  <a:pt x="360906" y="226060"/>
                </a:lnTo>
                <a:lnTo>
                  <a:pt x="407624" y="226060"/>
                </a:lnTo>
                <a:lnTo>
                  <a:pt x="406351" y="224790"/>
                </a:lnTo>
                <a:close/>
              </a:path>
              <a:path w="470534" h="627380">
                <a:moveTo>
                  <a:pt x="393526" y="34290"/>
                </a:moveTo>
                <a:lnTo>
                  <a:pt x="311808" y="34290"/>
                </a:lnTo>
                <a:lnTo>
                  <a:pt x="344873" y="40640"/>
                </a:lnTo>
                <a:lnTo>
                  <a:pt x="371876" y="58420"/>
                </a:lnTo>
                <a:lnTo>
                  <a:pt x="390082" y="85090"/>
                </a:lnTo>
                <a:lnTo>
                  <a:pt x="396758" y="118110"/>
                </a:lnTo>
                <a:lnTo>
                  <a:pt x="394083" y="139700"/>
                </a:lnTo>
                <a:lnTo>
                  <a:pt x="374689" y="175260"/>
                </a:lnTo>
                <a:lnTo>
                  <a:pt x="337124" y="199390"/>
                </a:lnTo>
                <a:lnTo>
                  <a:pt x="311922" y="203200"/>
                </a:lnTo>
                <a:lnTo>
                  <a:pt x="393609" y="203200"/>
                </a:lnTo>
                <a:lnTo>
                  <a:pt x="406043" y="189230"/>
                </a:lnTo>
                <a:lnTo>
                  <a:pt x="418926" y="168910"/>
                </a:lnTo>
                <a:lnTo>
                  <a:pt x="427113" y="144780"/>
                </a:lnTo>
                <a:lnTo>
                  <a:pt x="429981" y="118110"/>
                </a:lnTo>
                <a:lnTo>
                  <a:pt x="420703" y="72390"/>
                </a:lnTo>
                <a:lnTo>
                  <a:pt x="395402" y="35560"/>
                </a:lnTo>
                <a:lnTo>
                  <a:pt x="393526" y="34290"/>
                </a:lnTo>
                <a:close/>
              </a:path>
              <a:path w="470534" h="627380">
                <a:moveTo>
                  <a:pt x="311922" y="0"/>
                </a:moveTo>
                <a:lnTo>
                  <a:pt x="295282" y="1270"/>
                </a:lnTo>
                <a:lnTo>
                  <a:pt x="279356" y="5080"/>
                </a:lnTo>
                <a:lnTo>
                  <a:pt x="264302" y="10160"/>
                </a:lnTo>
                <a:lnTo>
                  <a:pt x="250276" y="17780"/>
                </a:lnTo>
                <a:lnTo>
                  <a:pt x="247482" y="19050"/>
                </a:lnTo>
                <a:lnTo>
                  <a:pt x="236672" y="27940"/>
                </a:lnTo>
                <a:lnTo>
                  <a:pt x="226843" y="36830"/>
                </a:lnTo>
                <a:lnTo>
                  <a:pt x="218098" y="46990"/>
                </a:lnTo>
                <a:lnTo>
                  <a:pt x="210538" y="58420"/>
                </a:lnTo>
                <a:lnTo>
                  <a:pt x="251642" y="58420"/>
                </a:lnTo>
                <a:lnTo>
                  <a:pt x="257537" y="53340"/>
                </a:lnTo>
                <a:lnTo>
                  <a:pt x="265694" y="46990"/>
                </a:lnTo>
                <a:lnTo>
                  <a:pt x="266456" y="46990"/>
                </a:lnTo>
                <a:lnTo>
                  <a:pt x="276853" y="40640"/>
                </a:lnTo>
                <a:lnTo>
                  <a:pt x="287884" y="36830"/>
                </a:lnTo>
                <a:lnTo>
                  <a:pt x="299577" y="34290"/>
                </a:lnTo>
                <a:lnTo>
                  <a:pt x="393526" y="34290"/>
                </a:lnTo>
                <a:lnTo>
                  <a:pt x="357876" y="10160"/>
                </a:lnTo>
                <a:lnTo>
                  <a:pt x="311922" y="0"/>
                </a:lnTo>
                <a:close/>
              </a:path>
            </a:pathLst>
          </a:custGeom>
          <a:solidFill>
            <a:srgbClr val="00669B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bject 2"/>
          <p:cNvSpPr txBox="1"/>
          <p:nvPr/>
        </p:nvSpPr>
        <p:spPr>
          <a:xfrm>
            <a:off x="9946805" y="6814807"/>
            <a:ext cx="288290" cy="221856"/>
          </a:xfrm>
          <a:prstGeom prst="rect">
            <a:avLst/>
          </a:prstGeom>
          <a:solidFill>
            <a:srgbClr val="00599D"/>
          </a:solidFill>
        </p:spPr>
        <p:txBody>
          <a:bodyPr vert="horz" wrap="square" lIns="0" tIns="67310" rIns="0" bIns="0" rtlCol="0">
            <a:spAutoFit/>
          </a:bodyPr>
          <a:lstStyle/>
          <a:p>
            <a:pPr marL="78740">
              <a:lnSpc>
                <a:spcPct val="100000"/>
              </a:lnSpc>
              <a:spcBef>
                <a:spcPts val="530"/>
              </a:spcBef>
            </a:pPr>
            <a:r>
              <a:rPr sz="10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endParaRPr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bject 4"/>
          <p:cNvSpPr/>
          <p:nvPr/>
        </p:nvSpPr>
        <p:spPr>
          <a:xfrm>
            <a:off x="9946805" y="6814807"/>
            <a:ext cx="288290" cy="288290"/>
          </a:xfrm>
          <a:custGeom>
            <a:avLst/>
            <a:gdLst/>
            <a:ahLst/>
            <a:cxnLst/>
            <a:rect l="l" t="t" r="r" b="b"/>
            <a:pathLst>
              <a:path w="288290" h="288290">
                <a:moveTo>
                  <a:pt x="0" y="287997"/>
                </a:moveTo>
                <a:lnTo>
                  <a:pt x="287997" y="287997"/>
                </a:lnTo>
                <a:lnTo>
                  <a:pt x="287997" y="0"/>
                </a:lnTo>
                <a:lnTo>
                  <a:pt x="0" y="0"/>
                </a:lnTo>
                <a:lnTo>
                  <a:pt x="0" y="287997"/>
                </a:lnTo>
                <a:close/>
              </a:path>
            </a:pathLst>
          </a:custGeom>
          <a:solidFill>
            <a:srgbClr val="00599D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39"/>
          <p:cNvSpPr txBox="1">
            <a:spLocks noGrp="1"/>
          </p:cNvSpPr>
          <p:nvPr>
            <p:ph type="sldNum" sz="quarter" idx="7"/>
          </p:nvPr>
        </p:nvSpPr>
        <p:spPr>
          <a:xfrm>
            <a:off x="9946805" y="6895599"/>
            <a:ext cx="263159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7785" algn="ctr">
              <a:lnSpc>
                <a:spcPts val="1090"/>
              </a:lnSpc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Picture 2" descr="C:\Users\dejkoia\Desktop\Blago_Logo-Deskriptor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99500" y="428625"/>
            <a:ext cx="1828800" cy="400468"/>
          </a:xfrm>
          <a:prstGeom prst="rect">
            <a:avLst/>
          </a:prstGeom>
          <a:noFill/>
        </p:spPr>
      </p:pic>
      <p:graphicFrame>
        <p:nvGraphicFramePr>
          <p:cNvPr id="18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641618489"/>
              </p:ext>
            </p:extLst>
          </p:nvPr>
        </p:nvGraphicFramePr>
        <p:xfrm>
          <a:off x="698500" y="2486025"/>
          <a:ext cx="78486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7" name="Диаграмма 16"/>
          <p:cNvGraphicFramePr/>
          <p:nvPr>
            <p:extLst>
              <p:ext uri="{D42A27DB-BD31-4B8C-83A1-F6EECF244321}">
                <p14:modId xmlns:p14="http://schemas.microsoft.com/office/powerpoint/2010/main" xmlns="" val="1408406347"/>
              </p:ext>
            </p:extLst>
          </p:nvPr>
        </p:nvGraphicFramePr>
        <p:xfrm>
          <a:off x="2222500" y="1495425"/>
          <a:ext cx="9926541" cy="5092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1" name="object 17"/>
          <p:cNvSpPr txBox="1">
            <a:spLocks/>
          </p:cNvSpPr>
          <p:nvPr/>
        </p:nvSpPr>
        <p:spPr>
          <a:xfrm>
            <a:off x="2908300" y="345728"/>
            <a:ext cx="5638800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>
              <a:defRPr sz="2000" b="0" i="0">
                <a:solidFill>
                  <a:srgbClr val="231F20"/>
                </a:solidFill>
                <a:latin typeface="Myriad Pro"/>
                <a:ea typeface="+mj-ea"/>
                <a:cs typeface="Myriad Pro"/>
              </a:defRPr>
            </a:lvl1pPr>
          </a:lstStyle>
          <a:p>
            <a:pPr algn="just"/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Кто, с </a:t>
            </a:r>
            <a:r>
              <a:rPr lang="ru-RU" sz="1600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Вашей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точки зрения, несет основную ответственность за обеспечение граждан достойным уровнем пенсии?</a:t>
            </a:r>
          </a:p>
        </p:txBody>
      </p:sp>
    </p:spTree>
    <p:extLst>
      <p:ext uri="{BB962C8B-B14F-4D97-AF65-F5344CB8AC3E}">
        <p14:creationId xmlns:p14="http://schemas.microsoft.com/office/powerpoint/2010/main" xmlns="" val="14572003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Прямоугольник 48"/>
          <p:cNvSpPr/>
          <p:nvPr/>
        </p:nvSpPr>
        <p:spPr>
          <a:xfrm>
            <a:off x="622300" y="5229225"/>
            <a:ext cx="327660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1076900" y="335151"/>
            <a:ext cx="1398181" cy="62882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453481" y="339299"/>
            <a:ext cx="470534" cy="627380"/>
          </a:xfrm>
          <a:custGeom>
            <a:avLst/>
            <a:gdLst/>
            <a:ahLst/>
            <a:cxnLst/>
            <a:rect l="l" t="t" r="r" b="b"/>
            <a:pathLst>
              <a:path w="470534" h="627380">
                <a:moveTo>
                  <a:pt x="159154" y="45720"/>
                </a:moveTo>
                <a:lnTo>
                  <a:pt x="113207" y="55880"/>
                </a:lnTo>
                <a:lnTo>
                  <a:pt x="75685" y="81280"/>
                </a:lnTo>
                <a:lnTo>
                  <a:pt x="50385" y="118110"/>
                </a:lnTo>
                <a:lnTo>
                  <a:pt x="41107" y="163830"/>
                </a:lnTo>
                <a:lnTo>
                  <a:pt x="42471" y="182880"/>
                </a:lnTo>
                <a:lnTo>
                  <a:pt x="46430" y="199390"/>
                </a:lnTo>
                <a:lnTo>
                  <a:pt x="52782" y="215900"/>
                </a:lnTo>
                <a:lnTo>
                  <a:pt x="61326" y="229870"/>
                </a:lnTo>
                <a:lnTo>
                  <a:pt x="61694" y="231140"/>
                </a:lnTo>
                <a:lnTo>
                  <a:pt x="52993" y="240030"/>
                </a:lnTo>
                <a:lnTo>
                  <a:pt x="44644" y="248920"/>
                </a:lnTo>
                <a:lnTo>
                  <a:pt x="17114" y="289560"/>
                </a:lnTo>
                <a:lnTo>
                  <a:pt x="2263" y="337820"/>
                </a:lnTo>
                <a:lnTo>
                  <a:pt x="0" y="392430"/>
                </a:lnTo>
                <a:lnTo>
                  <a:pt x="1220" y="425450"/>
                </a:lnTo>
                <a:lnTo>
                  <a:pt x="1334" y="452120"/>
                </a:lnTo>
                <a:lnTo>
                  <a:pt x="1786" y="515620"/>
                </a:lnTo>
                <a:lnTo>
                  <a:pt x="1903" y="538480"/>
                </a:lnTo>
                <a:lnTo>
                  <a:pt x="2182" y="627380"/>
                </a:lnTo>
                <a:lnTo>
                  <a:pt x="34808" y="627380"/>
                </a:lnTo>
                <a:lnTo>
                  <a:pt x="34597" y="535940"/>
                </a:lnTo>
                <a:lnTo>
                  <a:pt x="33805" y="426720"/>
                </a:lnTo>
                <a:lnTo>
                  <a:pt x="33048" y="403860"/>
                </a:lnTo>
                <a:lnTo>
                  <a:pt x="32715" y="392430"/>
                </a:lnTo>
                <a:lnTo>
                  <a:pt x="32617" y="386080"/>
                </a:lnTo>
                <a:lnTo>
                  <a:pt x="32616" y="372110"/>
                </a:lnTo>
                <a:lnTo>
                  <a:pt x="32928" y="360680"/>
                </a:lnTo>
                <a:lnTo>
                  <a:pt x="39151" y="321310"/>
                </a:lnTo>
                <a:lnTo>
                  <a:pt x="56462" y="287020"/>
                </a:lnTo>
                <a:lnTo>
                  <a:pt x="83665" y="255270"/>
                </a:lnTo>
                <a:lnTo>
                  <a:pt x="259733" y="255270"/>
                </a:lnTo>
                <a:lnTo>
                  <a:pt x="248379" y="248920"/>
                </a:lnTo>
                <a:lnTo>
                  <a:pt x="159154" y="248920"/>
                </a:lnTo>
                <a:lnTo>
                  <a:pt x="126088" y="242570"/>
                </a:lnTo>
                <a:lnTo>
                  <a:pt x="99086" y="224790"/>
                </a:lnTo>
                <a:lnTo>
                  <a:pt x="80880" y="196850"/>
                </a:lnTo>
                <a:lnTo>
                  <a:pt x="74203" y="163830"/>
                </a:lnTo>
                <a:lnTo>
                  <a:pt x="80880" y="130810"/>
                </a:lnTo>
                <a:lnTo>
                  <a:pt x="99086" y="104140"/>
                </a:lnTo>
                <a:lnTo>
                  <a:pt x="126088" y="86360"/>
                </a:lnTo>
                <a:lnTo>
                  <a:pt x="159154" y="78740"/>
                </a:lnTo>
                <a:lnTo>
                  <a:pt x="240429" y="78740"/>
                </a:lnTo>
                <a:lnTo>
                  <a:pt x="238110" y="76200"/>
                </a:lnTo>
                <a:lnTo>
                  <a:pt x="250168" y="59690"/>
                </a:lnTo>
                <a:lnTo>
                  <a:pt x="251642" y="58420"/>
                </a:lnTo>
                <a:lnTo>
                  <a:pt x="210538" y="58420"/>
                </a:lnTo>
                <a:lnTo>
                  <a:pt x="198546" y="53340"/>
                </a:lnTo>
                <a:lnTo>
                  <a:pt x="185927" y="49530"/>
                </a:lnTo>
                <a:lnTo>
                  <a:pt x="172767" y="46990"/>
                </a:lnTo>
                <a:lnTo>
                  <a:pt x="159154" y="45720"/>
                </a:lnTo>
                <a:close/>
              </a:path>
              <a:path w="470534" h="627380">
                <a:moveTo>
                  <a:pt x="259733" y="255270"/>
                </a:moveTo>
                <a:lnTo>
                  <a:pt x="83665" y="255270"/>
                </a:lnTo>
                <a:lnTo>
                  <a:pt x="95284" y="264160"/>
                </a:lnTo>
                <a:lnTo>
                  <a:pt x="107924" y="270510"/>
                </a:lnTo>
                <a:lnTo>
                  <a:pt x="121461" y="275590"/>
                </a:lnTo>
                <a:lnTo>
                  <a:pt x="135773" y="279400"/>
                </a:lnTo>
                <a:lnTo>
                  <a:pt x="128301" y="292100"/>
                </a:lnTo>
                <a:lnTo>
                  <a:pt x="122733" y="306070"/>
                </a:lnTo>
                <a:lnTo>
                  <a:pt x="119257" y="320040"/>
                </a:lnTo>
                <a:lnTo>
                  <a:pt x="118057" y="335280"/>
                </a:lnTo>
                <a:lnTo>
                  <a:pt x="120410" y="355600"/>
                </a:lnTo>
                <a:lnTo>
                  <a:pt x="127124" y="374650"/>
                </a:lnTo>
                <a:lnTo>
                  <a:pt x="137677" y="392430"/>
                </a:lnTo>
                <a:lnTo>
                  <a:pt x="151546" y="406400"/>
                </a:lnTo>
                <a:lnTo>
                  <a:pt x="146088" y="412750"/>
                </a:lnTo>
                <a:lnTo>
                  <a:pt x="140778" y="419100"/>
                </a:lnTo>
                <a:lnTo>
                  <a:pt x="135614" y="426720"/>
                </a:lnTo>
                <a:lnTo>
                  <a:pt x="130591" y="433070"/>
                </a:lnTo>
                <a:lnTo>
                  <a:pt x="128267" y="436880"/>
                </a:lnTo>
                <a:lnTo>
                  <a:pt x="126058" y="440690"/>
                </a:lnTo>
                <a:lnTo>
                  <a:pt x="123962" y="444500"/>
                </a:lnTo>
                <a:lnTo>
                  <a:pt x="118172" y="454660"/>
                </a:lnTo>
                <a:lnTo>
                  <a:pt x="104124" y="499110"/>
                </a:lnTo>
                <a:lnTo>
                  <a:pt x="102698" y="529590"/>
                </a:lnTo>
                <a:lnTo>
                  <a:pt x="102823" y="538480"/>
                </a:lnTo>
                <a:lnTo>
                  <a:pt x="104226" y="627380"/>
                </a:lnTo>
                <a:lnTo>
                  <a:pt x="137068" y="627380"/>
                </a:lnTo>
                <a:lnTo>
                  <a:pt x="136830" y="603250"/>
                </a:lnTo>
                <a:lnTo>
                  <a:pt x="136359" y="577850"/>
                </a:lnTo>
                <a:lnTo>
                  <a:pt x="136024" y="553720"/>
                </a:lnTo>
                <a:lnTo>
                  <a:pt x="137111" y="513080"/>
                </a:lnTo>
                <a:lnTo>
                  <a:pt x="153375" y="459740"/>
                </a:lnTo>
                <a:lnTo>
                  <a:pt x="166038" y="440690"/>
                </a:lnTo>
                <a:lnTo>
                  <a:pt x="171041" y="434340"/>
                </a:lnTo>
                <a:lnTo>
                  <a:pt x="174140" y="430530"/>
                </a:lnTo>
                <a:lnTo>
                  <a:pt x="177340" y="426720"/>
                </a:lnTo>
                <a:lnTo>
                  <a:pt x="180617" y="422910"/>
                </a:lnTo>
                <a:lnTo>
                  <a:pt x="243988" y="422910"/>
                </a:lnTo>
                <a:lnTo>
                  <a:pt x="248270" y="421640"/>
                </a:lnTo>
                <a:lnTo>
                  <a:pt x="292148" y="421640"/>
                </a:lnTo>
                <a:lnTo>
                  <a:pt x="289073" y="417830"/>
                </a:lnTo>
                <a:lnTo>
                  <a:pt x="282720" y="410210"/>
                </a:lnTo>
                <a:lnTo>
                  <a:pt x="276159" y="403860"/>
                </a:lnTo>
                <a:lnTo>
                  <a:pt x="281788" y="397510"/>
                </a:lnTo>
                <a:lnTo>
                  <a:pt x="211998" y="397510"/>
                </a:lnTo>
                <a:lnTo>
                  <a:pt x="187849" y="392430"/>
                </a:lnTo>
                <a:lnTo>
                  <a:pt x="168129" y="378460"/>
                </a:lnTo>
                <a:lnTo>
                  <a:pt x="154834" y="359410"/>
                </a:lnTo>
                <a:lnTo>
                  <a:pt x="149959" y="335280"/>
                </a:lnTo>
                <a:lnTo>
                  <a:pt x="154834" y="311150"/>
                </a:lnTo>
                <a:lnTo>
                  <a:pt x="168129" y="290830"/>
                </a:lnTo>
                <a:lnTo>
                  <a:pt x="187849" y="278130"/>
                </a:lnTo>
                <a:lnTo>
                  <a:pt x="211998" y="273050"/>
                </a:lnTo>
                <a:lnTo>
                  <a:pt x="281098" y="273050"/>
                </a:lnTo>
                <a:lnTo>
                  <a:pt x="268816" y="260350"/>
                </a:lnTo>
                <a:lnTo>
                  <a:pt x="259733" y="255270"/>
                </a:lnTo>
                <a:close/>
              </a:path>
              <a:path w="470534" h="627380">
                <a:moveTo>
                  <a:pt x="292148" y="421640"/>
                </a:moveTo>
                <a:lnTo>
                  <a:pt x="248270" y="421640"/>
                </a:lnTo>
                <a:lnTo>
                  <a:pt x="255095" y="429260"/>
                </a:lnTo>
                <a:lnTo>
                  <a:pt x="261655" y="435610"/>
                </a:lnTo>
                <a:lnTo>
                  <a:pt x="267949" y="444500"/>
                </a:lnTo>
                <a:lnTo>
                  <a:pt x="273962" y="452120"/>
                </a:lnTo>
                <a:lnTo>
                  <a:pt x="274406" y="453390"/>
                </a:lnTo>
                <a:lnTo>
                  <a:pt x="284695" y="473710"/>
                </a:lnTo>
                <a:lnTo>
                  <a:pt x="290838" y="494030"/>
                </a:lnTo>
                <a:lnTo>
                  <a:pt x="293903" y="511810"/>
                </a:lnTo>
                <a:lnTo>
                  <a:pt x="294955" y="529590"/>
                </a:lnTo>
                <a:lnTo>
                  <a:pt x="295118" y="553720"/>
                </a:lnTo>
                <a:lnTo>
                  <a:pt x="294783" y="577850"/>
                </a:lnTo>
                <a:lnTo>
                  <a:pt x="294315" y="603250"/>
                </a:lnTo>
                <a:lnTo>
                  <a:pt x="294079" y="627380"/>
                </a:lnTo>
                <a:lnTo>
                  <a:pt x="326921" y="627380"/>
                </a:lnTo>
                <a:lnTo>
                  <a:pt x="328324" y="538480"/>
                </a:lnTo>
                <a:lnTo>
                  <a:pt x="328447" y="529590"/>
                </a:lnTo>
                <a:lnTo>
                  <a:pt x="328374" y="515620"/>
                </a:lnTo>
                <a:lnTo>
                  <a:pt x="328132" y="509270"/>
                </a:lnTo>
                <a:lnTo>
                  <a:pt x="327300" y="499110"/>
                </a:lnTo>
                <a:lnTo>
                  <a:pt x="325789" y="490220"/>
                </a:lnTo>
                <a:lnTo>
                  <a:pt x="323416" y="481330"/>
                </a:lnTo>
                <a:lnTo>
                  <a:pt x="322755" y="478790"/>
                </a:lnTo>
                <a:lnTo>
                  <a:pt x="307883" y="445770"/>
                </a:lnTo>
                <a:lnTo>
                  <a:pt x="305267" y="440690"/>
                </a:lnTo>
                <a:lnTo>
                  <a:pt x="303273" y="438150"/>
                </a:lnTo>
                <a:lnTo>
                  <a:pt x="301178" y="434340"/>
                </a:lnTo>
                <a:lnTo>
                  <a:pt x="295224" y="425450"/>
                </a:lnTo>
                <a:lnTo>
                  <a:pt x="292148" y="421640"/>
                </a:lnTo>
                <a:close/>
              </a:path>
              <a:path w="470534" h="627380">
                <a:moveTo>
                  <a:pt x="407624" y="226060"/>
                </a:moveTo>
                <a:lnTo>
                  <a:pt x="360906" y="226060"/>
                </a:lnTo>
                <a:lnTo>
                  <a:pt x="380976" y="245110"/>
                </a:lnTo>
                <a:lnTo>
                  <a:pt x="392638" y="257810"/>
                </a:lnTo>
                <a:lnTo>
                  <a:pt x="419021" y="292100"/>
                </a:lnTo>
                <a:lnTo>
                  <a:pt x="433702" y="327660"/>
                </a:lnTo>
                <a:lnTo>
                  <a:pt x="437644" y="386080"/>
                </a:lnTo>
                <a:lnTo>
                  <a:pt x="437235" y="401320"/>
                </a:lnTo>
                <a:lnTo>
                  <a:pt x="436674" y="415290"/>
                </a:lnTo>
                <a:lnTo>
                  <a:pt x="436563" y="419100"/>
                </a:lnTo>
                <a:lnTo>
                  <a:pt x="436453" y="426720"/>
                </a:lnTo>
                <a:lnTo>
                  <a:pt x="435855" y="511810"/>
                </a:lnTo>
                <a:lnTo>
                  <a:pt x="435731" y="527050"/>
                </a:lnTo>
                <a:lnTo>
                  <a:pt x="435620" y="553720"/>
                </a:lnTo>
                <a:lnTo>
                  <a:pt x="435494" y="607060"/>
                </a:lnTo>
                <a:lnTo>
                  <a:pt x="435315" y="621030"/>
                </a:lnTo>
                <a:lnTo>
                  <a:pt x="435036" y="627380"/>
                </a:lnTo>
                <a:lnTo>
                  <a:pt x="467713" y="627380"/>
                </a:lnTo>
                <a:lnTo>
                  <a:pt x="467929" y="622300"/>
                </a:lnTo>
                <a:lnTo>
                  <a:pt x="468138" y="607060"/>
                </a:lnTo>
                <a:lnTo>
                  <a:pt x="468310" y="535940"/>
                </a:lnTo>
                <a:lnTo>
                  <a:pt x="468733" y="477520"/>
                </a:lnTo>
                <a:lnTo>
                  <a:pt x="468858" y="454660"/>
                </a:lnTo>
                <a:lnTo>
                  <a:pt x="468970" y="424180"/>
                </a:lnTo>
                <a:lnTo>
                  <a:pt x="469858" y="401320"/>
                </a:lnTo>
                <a:lnTo>
                  <a:pt x="470183" y="392430"/>
                </a:lnTo>
                <a:lnTo>
                  <a:pt x="470160" y="360680"/>
                </a:lnTo>
                <a:lnTo>
                  <a:pt x="468013" y="335280"/>
                </a:lnTo>
                <a:lnTo>
                  <a:pt x="458133" y="297180"/>
                </a:lnTo>
                <a:lnTo>
                  <a:pt x="429777" y="250190"/>
                </a:lnTo>
                <a:lnTo>
                  <a:pt x="417808" y="236220"/>
                </a:lnTo>
                <a:lnTo>
                  <a:pt x="407624" y="226060"/>
                </a:lnTo>
                <a:close/>
              </a:path>
              <a:path w="470534" h="627380">
                <a:moveTo>
                  <a:pt x="243988" y="422910"/>
                </a:moveTo>
                <a:lnTo>
                  <a:pt x="180617" y="422910"/>
                </a:lnTo>
                <a:lnTo>
                  <a:pt x="188113" y="425450"/>
                </a:lnTo>
                <a:lnTo>
                  <a:pt x="195860" y="427990"/>
                </a:lnTo>
                <a:lnTo>
                  <a:pt x="203830" y="427990"/>
                </a:lnTo>
                <a:lnTo>
                  <a:pt x="211998" y="429260"/>
                </a:lnTo>
                <a:lnTo>
                  <a:pt x="230777" y="426720"/>
                </a:lnTo>
                <a:lnTo>
                  <a:pt x="239707" y="424180"/>
                </a:lnTo>
                <a:lnTo>
                  <a:pt x="243988" y="422910"/>
                </a:lnTo>
                <a:close/>
              </a:path>
              <a:path w="470534" h="627380">
                <a:moveTo>
                  <a:pt x="281098" y="273050"/>
                </a:moveTo>
                <a:lnTo>
                  <a:pt x="211998" y="273050"/>
                </a:lnTo>
                <a:lnTo>
                  <a:pt x="236147" y="278130"/>
                </a:lnTo>
                <a:lnTo>
                  <a:pt x="255867" y="290830"/>
                </a:lnTo>
                <a:lnTo>
                  <a:pt x="269163" y="311150"/>
                </a:lnTo>
                <a:lnTo>
                  <a:pt x="274038" y="335280"/>
                </a:lnTo>
                <a:lnTo>
                  <a:pt x="269163" y="359410"/>
                </a:lnTo>
                <a:lnTo>
                  <a:pt x="255867" y="378460"/>
                </a:lnTo>
                <a:lnTo>
                  <a:pt x="236147" y="392430"/>
                </a:lnTo>
                <a:lnTo>
                  <a:pt x="211998" y="397510"/>
                </a:lnTo>
                <a:lnTo>
                  <a:pt x="281788" y="397510"/>
                </a:lnTo>
                <a:lnTo>
                  <a:pt x="288544" y="389890"/>
                </a:lnTo>
                <a:lnTo>
                  <a:pt x="297922" y="373380"/>
                </a:lnTo>
                <a:lnTo>
                  <a:pt x="303864" y="354330"/>
                </a:lnTo>
                <a:lnTo>
                  <a:pt x="305940" y="335280"/>
                </a:lnTo>
                <a:lnTo>
                  <a:pt x="301328" y="306070"/>
                </a:lnTo>
                <a:lnTo>
                  <a:pt x="288467" y="280670"/>
                </a:lnTo>
                <a:lnTo>
                  <a:pt x="281098" y="273050"/>
                </a:lnTo>
                <a:close/>
              </a:path>
              <a:path w="470534" h="627380">
                <a:moveTo>
                  <a:pt x="240429" y="78740"/>
                </a:moveTo>
                <a:lnTo>
                  <a:pt x="159154" y="78740"/>
                </a:lnTo>
                <a:lnTo>
                  <a:pt x="192224" y="86360"/>
                </a:lnTo>
                <a:lnTo>
                  <a:pt x="219226" y="104140"/>
                </a:lnTo>
                <a:lnTo>
                  <a:pt x="237430" y="130810"/>
                </a:lnTo>
                <a:lnTo>
                  <a:pt x="244104" y="163830"/>
                </a:lnTo>
                <a:lnTo>
                  <a:pt x="240023" y="190500"/>
                </a:lnTo>
                <a:lnTo>
                  <a:pt x="228632" y="213360"/>
                </a:lnTo>
                <a:lnTo>
                  <a:pt x="211207" y="231140"/>
                </a:lnTo>
                <a:lnTo>
                  <a:pt x="189024" y="243840"/>
                </a:lnTo>
                <a:lnTo>
                  <a:pt x="185760" y="245110"/>
                </a:lnTo>
                <a:lnTo>
                  <a:pt x="182573" y="245110"/>
                </a:lnTo>
                <a:lnTo>
                  <a:pt x="179448" y="246380"/>
                </a:lnTo>
                <a:lnTo>
                  <a:pt x="172946" y="248920"/>
                </a:lnTo>
                <a:lnTo>
                  <a:pt x="248379" y="248920"/>
                </a:lnTo>
                <a:lnTo>
                  <a:pt x="243837" y="246380"/>
                </a:lnTo>
                <a:lnTo>
                  <a:pt x="248438" y="241300"/>
                </a:lnTo>
                <a:lnTo>
                  <a:pt x="252746" y="236220"/>
                </a:lnTo>
                <a:lnTo>
                  <a:pt x="256750" y="231140"/>
                </a:lnTo>
                <a:lnTo>
                  <a:pt x="260436" y="224790"/>
                </a:lnTo>
                <a:lnTo>
                  <a:pt x="406351" y="224790"/>
                </a:lnTo>
                <a:lnTo>
                  <a:pt x="405078" y="223520"/>
                </a:lnTo>
                <a:lnTo>
                  <a:pt x="389087" y="208280"/>
                </a:lnTo>
                <a:lnTo>
                  <a:pt x="393609" y="203200"/>
                </a:lnTo>
                <a:lnTo>
                  <a:pt x="302003" y="203200"/>
                </a:lnTo>
                <a:lnTo>
                  <a:pt x="294445" y="201930"/>
                </a:lnTo>
                <a:lnTo>
                  <a:pt x="287127" y="199390"/>
                </a:lnTo>
                <a:lnTo>
                  <a:pt x="280077" y="196850"/>
                </a:lnTo>
                <a:lnTo>
                  <a:pt x="273327" y="194310"/>
                </a:lnTo>
                <a:lnTo>
                  <a:pt x="275005" y="186690"/>
                </a:lnTo>
                <a:lnTo>
                  <a:pt x="276222" y="179070"/>
                </a:lnTo>
                <a:lnTo>
                  <a:pt x="276963" y="171450"/>
                </a:lnTo>
                <a:lnTo>
                  <a:pt x="277213" y="163830"/>
                </a:lnTo>
                <a:lnTo>
                  <a:pt x="274478" y="138430"/>
                </a:lnTo>
                <a:lnTo>
                  <a:pt x="266662" y="115570"/>
                </a:lnTo>
                <a:lnTo>
                  <a:pt x="254346" y="93980"/>
                </a:lnTo>
                <a:lnTo>
                  <a:pt x="240429" y="78740"/>
                </a:lnTo>
                <a:close/>
              </a:path>
              <a:path w="470534" h="627380">
                <a:moveTo>
                  <a:pt x="406351" y="224790"/>
                </a:moveTo>
                <a:lnTo>
                  <a:pt x="260436" y="224790"/>
                </a:lnTo>
                <a:lnTo>
                  <a:pt x="272426" y="229870"/>
                </a:lnTo>
                <a:lnTo>
                  <a:pt x="285041" y="233680"/>
                </a:lnTo>
                <a:lnTo>
                  <a:pt x="298196" y="236220"/>
                </a:lnTo>
                <a:lnTo>
                  <a:pt x="324771" y="236220"/>
                </a:lnTo>
                <a:lnTo>
                  <a:pt x="349393" y="231140"/>
                </a:lnTo>
                <a:lnTo>
                  <a:pt x="360906" y="226060"/>
                </a:lnTo>
                <a:lnTo>
                  <a:pt x="407624" y="226060"/>
                </a:lnTo>
                <a:lnTo>
                  <a:pt x="406351" y="224790"/>
                </a:lnTo>
                <a:close/>
              </a:path>
              <a:path w="470534" h="627380">
                <a:moveTo>
                  <a:pt x="393526" y="34290"/>
                </a:moveTo>
                <a:lnTo>
                  <a:pt x="311808" y="34290"/>
                </a:lnTo>
                <a:lnTo>
                  <a:pt x="344873" y="40640"/>
                </a:lnTo>
                <a:lnTo>
                  <a:pt x="371876" y="58420"/>
                </a:lnTo>
                <a:lnTo>
                  <a:pt x="390082" y="85090"/>
                </a:lnTo>
                <a:lnTo>
                  <a:pt x="396758" y="118110"/>
                </a:lnTo>
                <a:lnTo>
                  <a:pt x="394083" y="139700"/>
                </a:lnTo>
                <a:lnTo>
                  <a:pt x="374689" y="175260"/>
                </a:lnTo>
                <a:lnTo>
                  <a:pt x="337124" y="199390"/>
                </a:lnTo>
                <a:lnTo>
                  <a:pt x="311922" y="203200"/>
                </a:lnTo>
                <a:lnTo>
                  <a:pt x="393609" y="203200"/>
                </a:lnTo>
                <a:lnTo>
                  <a:pt x="406043" y="189230"/>
                </a:lnTo>
                <a:lnTo>
                  <a:pt x="418926" y="168910"/>
                </a:lnTo>
                <a:lnTo>
                  <a:pt x="427113" y="144780"/>
                </a:lnTo>
                <a:lnTo>
                  <a:pt x="429981" y="118110"/>
                </a:lnTo>
                <a:lnTo>
                  <a:pt x="420703" y="72390"/>
                </a:lnTo>
                <a:lnTo>
                  <a:pt x="395402" y="35560"/>
                </a:lnTo>
                <a:lnTo>
                  <a:pt x="393526" y="34290"/>
                </a:lnTo>
                <a:close/>
              </a:path>
              <a:path w="470534" h="627380">
                <a:moveTo>
                  <a:pt x="311922" y="0"/>
                </a:moveTo>
                <a:lnTo>
                  <a:pt x="295282" y="1270"/>
                </a:lnTo>
                <a:lnTo>
                  <a:pt x="279356" y="5080"/>
                </a:lnTo>
                <a:lnTo>
                  <a:pt x="264302" y="10160"/>
                </a:lnTo>
                <a:lnTo>
                  <a:pt x="250276" y="17780"/>
                </a:lnTo>
                <a:lnTo>
                  <a:pt x="247482" y="19050"/>
                </a:lnTo>
                <a:lnTo>
                  <a:pt x="236672" y="27940"/>
                </a:lnTo>
                <a:lnTo>
                  <a:pt x="226843" y="36830"/>
                </a:lnTo>
                <a:lnTo>
                  <a:pt x="218098" y="46990"/>
                </a:lnTo>
                <a:lnTo>
                  <a:pt x="210538" y="58420"/>
                </a:lnTo>
                <a:lnTo>
                  <a:pt x="251642" y="58420"/>
                </a:lnTo>
                <a:lnTo>
                  <a:pt x="257537" y="53340"/>
                </a:lnTo>
                <a:lnTo>
                  <a:pt x="265694" y="46990"/>
                </a:lnTo>
                <a:lnTo>
                  <a:pt x="266456" y="46990"/>
                </a:lnTo>
                <a:lnTo>
                  <a:pt x="276853" y="40640"/>
                </a:lnTo>
                <a:lnTo>
                  <a:pt x="287884" y="36830"/>
                </a:lnTo>
                <a:lnTo>
                  <a:pt x="299577" y="34290"/>
                </a:lnTo>
                <a:lnTo>
                  <a:pt x="393526" y="34290"/>
                </a:lnTo>
                <a:lnTo>
                  <a:pt x="357876" y="10160"/>
                </a:lnTo>
                <a:lnTo>
                  <a:pt x="311922" y="0"/>
                </a:lnTo>
                <a:close/>
              </a:path>
            </a:pathLst>
          </a:custGeom>
          <a:solidFill>
            <a:srgbClr val="00669B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1" name="Объект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xmlns="" val="3082309489"/>
              </p:ext>
            </p:extLst>
          </p:nvPr>
        </p:nvGraphicFramePr>
        <p:xfrm>
          <a:off x="50800" y="1724025"/>
          <a:ext cx="5245100" cy="2865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5" name="Текст 3"/>
          <p:cNvSpPr txBox="1">
            <a:spLocks/>
          </p:cNvSpPr>
          <p:nvPr/>
        </p:nvSpPr>
        <p:spPr bwMode="auto">
          <a:xfrm>
            <a:off x="774701" y="5381625"/>
            <a:ext cx="2930524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684213">
              <a:lnSpc>
                <a:spcPct val="90000"/>
              </a:lnSpc>
              <a:spcBef>
                <a:spcPts val="750"/>
              </a:spcBef>
              <a:buFont typeface="Arial" charset="0"/>
              <a:buNone/>
            </a:pPr>
            <a:r>
              <a:rPr lang="ru-RU" altLang="ru-RU" sz="1200" spc="-5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Необходима гибкая политика </a:t>
            </a:r>
            <a:r>
              <a:rPr lang="ru-RU" altLang="ru-RU" sz="1200" spc="-5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софинансирования</a:t>
            </a:r>
            <a:r>
              <a:rPr lang="ru-RU" altLang="ru-RU" sz="1200" spc="-5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корпоративных пенсионных программ с учетом  социальных представлений и возможностей респондентов</a:t>
            </a:r>
          </a:p>
        </p:txBody>
      </p:sp>
      <p:graphicFrame>
        <p:nvGraphicFramePr>
          <p:cNvPr id="5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182344558"/>
              </p:ext>
            </p:extLst>
          </p:nvPr>
        </p:nvGraphicFramePr>
        <p:xfrm>
          <a:off x="5702300" y="1724025"/>
          <a:ext cx="4759325" cy="2665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65" name="Прямоугольник 64"/>
          <p:cNvSpPr/>
          <p:nvPr/>
        </p:nvSpPr>
        <p:spPr>
          <a:xfrm>
            <a:off x="4432300" y="5991225"/>
            <a:ext cx="54864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object 10"/>
          <p:cNvSpPr/>
          <p:nvPr/>
        </p:nvSpPr>
        <p:spPr>
          <a:xfrm>
            <a:off x="5270500" y="5762623"/>
            <a:ext cx="313765" cy="612777"/>
          </a:xfrm>
          <a:custGeom>
            <a:avLst/>
            <a:gdLst/>
            <a:ahLst/>
            <a:cxnLst/>
            <a:rect l="l" t="t" r="r" b="b"/>
            <a:pathLst>
              <a:path w="444500" h="688975">
                <a:moveTo>
                  <a:pt x="0" y="0"/>
                </a:moveTo>
                <a:lnTo>
                  <a:pt x="0" y="688581"/>
                </a:lnTo>
                <a:lnTo>
                  <a:pt x="444500" y="688581"/>
                </a:lnTo>
                <a:lnTo>
                  <a:pt x="0" y="0"/>
                </a:lnTo>
                <a:close/>
              </a:path>
            </a:pathLst>
          </a:custGeom>
          <a:solidFill>
            <a:srgbClr val="007C8F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object 11"/>
          <p:cNvSpPr/>
          <p:nvPr/>
        </p:nvSpPr>
        <p:spPr>
          <a:xfrm>
            <a:off x="4965700" y="5762625"/>
            <a:ext cx="304800" cy="612777"/>
          </a:xfrm>
          <a:custGeom>
            <a:avLst/>
            <a:gdLst/>
            <a:ahLst/>
            <a:cxnLst/>
            <a:rect l="l" t="t" r="r" b="b"/>
            <a:pathLst>
              <a:path w="431800" h="688975">
                <a:moveTo>
                  <a:pt x="431800" y="0"/>
                </a:moveTo>
                <a:lnTo>
                  <a:pt x="0" y="688581"/>
                </a:lnTo>
                <a:lnTo>
                  <a:pt x="431800" y="688581"/>
                </a:lnTo>
                <a:lnTo>
                  <a:pt x="431800" y="0"/>
                </a:lnTo>
                <a:close/>
              </a:path>
            </a:pathLst>
          </a:custGeom>
          <a:solidFill>
            <a:srgbClr val="23BDC3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object 10"/>
          <p:cNvSpPr/>
          <p:nvPr/>
        </p:nvSpPr>
        <p:spPr>
          <a:xfrm>
            <a:off x="6108700" y="5534023"/>
            <a:ext cx="313765" cy="841377"/>
          </a:xfrm>
          <a:custGeom>
            <a:avLst/>
            <a:gdLst/>
            <a:ahLst/>
            <a:cxnLst/>
            <a:rect l="l" t="t" r="r" b="b"/>
            <a:pathLst>
              <a:path w="444500" h="688975">
                <a:moveTo>
                  <a:pt x="0" y="0"/>
                </a:moveTo>
                <a:lnTo>
                  <a:pt x="0" y="688581"/>
                </a:lnTo>
                <a:lnTo>
                  <a:pt x="444500" y="688581"/>
                </a:lnTo>
                <a:lnTo>
                  <a:pt x="0" y="0"/>
                </a:lnTo>
                <a:close/>
              </a:path>
            </a:pathLst>
          </a:custGeom>
          <a:solidFill>
            <a:srgbClr val="007C8F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object 11"/>
          <p:cNvSpPr/>
          <p:nvPr/>
        </p:nvSpPr>
        <p:spPr>
          <a:xfrm>
            <a:off x="5803900" y="5534025"/>
            <a:ext cx="304800" cy="841377"/>
          </a:xfrm>
          <a:custGeom>
            <a:avLst/>
            <a:gdLst/>
            <a:ahLst/>
            <a:cxnLst/>
            <a:rect l="l" t="t" r="r" b="b"/>
            <a:pathLst>
              <a:path w="431800" h="688975">
                <a:moveTo>
                  <a:pt x="431800" y="0"/>
                </a:moveTo>
                <a:lnTo>
                  <a:pt x="0" y="688581"/>
                </a:lnTo>
                <a:lnTo>
                  <a:pt x="431800" y="688581"/>
                </a:lnTo>
                <a:lnTo>
                  <a:pt x="431800" y="0"/>
                </a:lnTo>
                <a:close/>
              </a:path>
            </a:pathLst>
          </a:custGeom>
          <a:solidFill>
            <a:srgbClr val="23BDC3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object 10"/>
          <p:cNvSpPr/>
          <p:nvPr/>
        </p:nvSpPr>
        <p:spPr>
          <a:xfrm>
            <a:off x="6946900" y="5610225"/>
            <a:ext cx="313765" cy="765175"/>
          </a:xfrm>
          <a:custGeom>
            <a:avLst/>
            <a:gdLst/>
            <a:ahLst/>
            <a:cxnLst/>
            <a:rect l="l" t="t" r="r" b="b"/>
            <a:pathLst>
              <a:path w="444500" h="688975">
                <a:moveTo>
                  <a:pt x="0" y="0"/>
                </a:moveTo>
                <a:lnTo>
                  <a:pt x="0" y="688581"/>
                </a:lnTo>
                <a:lnTo>
                  <a:pt x="444500" y="688581"/>
                </a:lnTo>
                <a:lnTo>
                  <a:pt x="0" y="0"/>
                </a:lnTo>
                <a:close/>
              </a:path>
            </a:pathLst>
          </a:custGeom>
          <a:solidFill>
            <a:srgbClr val="007C8F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object 11"/>
          <p:cNvSpPr/>
          <p:nvPr/>
        </p:nvSpPr>
        <p:spPr>
          <a:xfrm>
            <a:off x="6642100" y="5610227"/>
            <a:ext cx="304800" cy="765175"/>
          </a:xfrm>
          <a:custGeom>
            <a:avLst/>
            <a:gdLst/>
            <a:ahLst/>
            <a:cxnLst/>
            <a:rect l="l" t="t" r="r" b="b"/>
            <a:pathLst>
              <a:path w="431800" h="688975">
                <a:moveTo>
                  <a:pt x="431800" y="0"/>
                </a:moveTo>
                <a:lnTo>
                  <a:pt x="0" y="688581"/>
                </a:lnTo>
                <a:lnTo>
                  <a:pt x="431800" y="688581"/>
                </a:lnTo>
                <a:lnTo>
                  <a:pt x="431800" y="0"/>
                </a:lnTo>
                <a:close/>
              </a:path>
            </a:pathLst>
          </a:custGeom>
          <a:solidFill>
            <a:srgbClr val="23BDC3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object 10"/>
          <p:cNvSpPr/>
          <p:nvPr/>
        </p:nvSpPr>
        <p:spPr>
          <a:xfrm>
            <a:off x="8623300" y="6143623"/>
            <a:ext cx="313765" cy="231777"/>
          </a:xfrm>
          <a:custGeom>
            <a:avLst/>
            <a:gdLst/>
            <a:ahLst/>
            <a:cxnLst/>
            <a:rect l="l" t="t" r="r" b="b"/>
            <a:pathLst>
              <a:path w="444500" h="688975">
                <a:moveTo>
                  <a:pt x="0" y="0"/>
                </a:moveTo>
                <a:lnTo>
                  <a:pt x="0" y="688581"/>
                </a:lnTo>
                <a:lnTo>
                  <a:pt x="444500" y="688581"/>
                </a:lnTo>
                <a:lnTo>
                  <a:pt x="0" y="0"/>
                </a:lnTo>
                <a:close/>
              </a:path>
            </a:pathLst>
          </a:custGeom>
          <a:solidFill>
            <a:srgbClr val="007C8F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object 11"/>
          <p:cNvSpPr/>
          <p:nvPr/>
        </p:nvSpPr>
        <p:spPr>
          <a:xfrm>
            <a:off x="8318500" y="6143625"/>
            <a:ext cx="304800" cy="231777"/>
          </a:xfrm>
          <a:custGeom>
            <a:avLst/>
            <a:gdLst/>
            <a:ahLst/>
            <a:cxnLst/>
            <a:rect l="l" t="t" r="r" b="b"/>
            <a:pathLst>
              <a:path w="431800" h="688975">
                <a:moveTo>
                  <a:pt x="431800" y="0"/>
                </a:moveTo>
                <a:lnTo>
                  <a:pt x="0" y="688581"/>
                </a:lnTo>
                <a:lnTo>
                  <a:pt x="431800" y="688581"/>
                </a:lnTo>
                <a:lnTo>
                  <a:pt x="431800" y="0"/>
                </a:lnTo>
                <a:close/>
              </a:path>
            </a:pathLst>
          </a:custGeom>
          <a:solidFill>
            <a:srgbClr val="23BDC3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object 10"/>
          <p:cNvSpPr/>
          <p:nvPr/>
        </p:nvSpPr>
        <p:spPr>
          <a:xfrm>
            <a:off x="9461500" y="6143623"/>
            <a:ext cx="313765" cy="231777"/>
          </a:xfrm>
          <a:custGeom>
            <a:avLst/>
            <a:gdLst/>
            <a:ahLst/>
            <a:cxnLst/>
            <a:rect l="l" t="t" r="r" b="b"/>
            <a:pathLst>
              <a:path w="444500" h="688975">
                <a:moveTo>
                  <a:pt x="0" y="0"/>
                </a:moveTo>
                <a:lnTo>
                  <a:pt x="0" y="688581"/>
                </a:lnTo>
                <a:lnTo>
                  <a:pt x="444500" y="688581"/>
                </a:lnTo>
                <a:lnTo>
                  <a:pt x="0" y="0"/>
                </a:lnTo>
                <a:close/>
              </a:path>
            </a:pathLst>
          </a:custGeom>
          <a:solidFill>
            <a:srgbClr val="007C8F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object 11"/>
          <p:cNvSpPr/>
          <p:nvPr/>
        </p:nvSpPr>
        <p:spPr>
          <a:xfrm>
            <a:off x="9156700" y="6143625"/>
            <a:ext cx="304800" cy="231777"/>
          </a:xfrm>
          <a:custGeom>
            <a:avLst/>
            <a:gdLst/>
            <a:ahLst/>
            <a:cxnLst/>
            <a:rect l="l" t="t" r="r" b="b"/>
            <a:pathLst>
              <a:path w="431800" h="688975">
                <a:moveTo>
                  <a:pt x="431800" y="0"/>
                </a:moveTo>
                <a:lnTo>
                  <a:pt x="0" y="688581"/>
                </a:lnTo>
                <a:lnTo>
                  <a:pt x="431800" y="688581"/>
                </a:lnTo>
                <a:lnTo>
                  <a:pt x="431800" y="0"/>
                </a:lnTo>
                <a:close/>
              </a:path>
            </a:pathLst>
          </a:custGeom>
          <a:solidFill>
            <a:srgbClr val="23BDC3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Скругленный прямоугольник 66"/>
          <p:cNvSpPr/>
          <p:nvPr/>
        </p:nvSpPr>
        <p:spPr>
          <a:xfrm>
            <a:off x="6184900" y="5534025"/>
            <a:ext cx="228600" cy="2286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Скругленный прямоугольник 67"/>
          <p:cNvSpPr/>
          <p:nvPr/>
        </p:nvSpPr>
        <p:spPr>
          <a:xfrm>
            <a:off x="7023100" y="5534025"/>
            <a:ext cx="228600" cy="2286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Скругленный прямоугольник 68"/>
          <p:cNvSpPr/>
          <p:nvPr/>
        </p:nvSpPr>
        <p:spPr>
          <a:xfrm>
            <a:off x="7861300" y="5076825"/>
            <a:ext cx="381000" cy="6858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object 10"/>
          <p:cNvSpPr/>
          <p:nvPr/>
        </p:nvSpPr>
        <p:spPr>
          <a:xfrm>
            <a:off x="7785100" y="5076823"/>
            <a:ext cx="313765" cy="1298577"/>
          </a:xfrm>
          <a:custGeom>
            <a:avLst/>
            <a:gdLst/>
            <a:ahLst/>
            <a:cxnLst/>
            <a:rect l="l" t="t" r="r" b="b"/>
            <a:pathLst>
              <a:path w="444500" h="688975">
                <a:moveTo>
                  <a:pt x="0" y="0"/>
                </a:moveTo>
                <a:lnTo>
                  <a:pt x="0" y="688581"/>
                </a:lnTo>
                <a:lnTo>
                  <a:pt x="444500" y="688581"/>
                </a:lnTo>
                <a:lnTo>
                  <a:pt x="0" y="0"/>
                </a:lnTo>
                <a:close/>
              </a:path>
            </a:pathLst>
          </a:custGeom>
          <a:solidFill>
            <a:srgbClr val="007C8F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object 11"/>
          <p:cNvSpPr/>
          <p:nvPr/>
        </p:nvSpPr>
        <p:spPr>
          <a:xfrm>
            <a:off x="7480300" y="5076825"/>
            <a:ext cx="304800" cy="1298577"/>
          </a:xfrm>
          <a:custGeom>
            <a:avLst/>
            <a:gdLst/>
            <a:ahLst/>
            <a:cxnLst/>
            <a:rect l="l" t="t" r="r" b="b"/>
            <a:pathLst>
              <a:path w="431800" h="688975">
                <a:moveTo>
                  <a:pt x="431800" y="0"/>
                </a:moveTo>
                <a:lnTo>
                  <a:pt x="0" y="688581"/>
                </a:lnTo>
                <a:lnTo>
                  <a:pt x="431800" y="688581"/>
                </a:lnTo>
                <a:lnTo>
                  <a:pt x="431800" y="0"/>
                </a:lnTo>
                <a:close/>
              </a:path>
            </a:pathLst>
          </a:custGeom>
          <a:solidFill>
            <a:srgbClr val="23BDC3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8470900" y="5915025"/>
            <a:ext cx="3690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5%</a:t>
            </a:r>
            <a:endParaRPr lang="ru-RU" sz="1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9309100" y="5915025"/>
            <a:ext cx="3690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5%</a:t>
            </a:r>
            <a:endParaRPr lang="ru-RU" sz="1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object 4"/>
          <p:cNvSpPr/>
          <p:nvPr/>
        </p:nvSpPr>
        <p:spPr>
          <a:xfrm>
            <a:off x="9946805" y="6814807"/>
            <a:ext cx="288290" cy="288290"/>
          </a:xfrm>
          <a:custGeom>
            <a:avLst/>
            <a:gdLst/>
            <a:ahLst/>
            <a:cxnLst/>
            <a:rect l="l" t="t" r="r" b="b"/>
            <a:pathLst>
              <a:path w="288290" h="288290">
                <a:moveTo>
                  <a:pt x="0" y="287997"/>
                </a:moveTo>
                <a:lnTo>
                  <a:pt x="287997" y="287997"/>
                </a:lnTo>
                <a:lnTo>
                  <a:pt x="287997" y="0"/>
                </a:lnTo>
                <a:lnTo>
                  <a:pt x="0" y="0"/>
                </a:lnTo>
                <a:lnTo>
                  <a:pt x="0" y="287997"/>
                </a:lnTo>
                <a:close/>
              </a:path>
            </a:pathLst>
          </a:custGeom>
          <a:solidFill>
            <a:srgbClr val="00599D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object 39"/>
          <p:cNvSpPr txBox="1">
            <a:spLocks noGrp="1"/>
          </p:cNvSpPr>
          <p:nvPr>
            <p:ph type="sldNum" sz="quarter" idx="7"/>
          </p:nvPr>
        </p:nvSpPr>
        <p:spPr>
          <a:xfrm>
            <a:off x="9994900" y="6895769"/>
            <a:ext cx="263159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7785">
              <a:lnSpc>
                <a:spcPts val="1090"/>
              </a:lnSpc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8" name="Picture 2" descr="C:\Users\dejkoia\Desktop\Blago_Logo-Deskriptor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699500" y="428625"/>
            <a:ext cx="1828800" cy="400468"/>
          </a:xfrm>
          <a:prstGeom prst="rect">
            <a:avLst/>
          </a:prstGeom>
          <a:noFill/>
        </p:spPr>
      </p:pic>
      <p:sp>
        <p:nvSpPr>
          <p:cNvPr id="37" name="TextBox 36"/>
          <p:cNvSpPr txBox="1"/>
          <p:nvPr/>
        </p:nvSpPr>
        <p:spPr>
          <a:xfrm>
            <a:off x="7632700" y="4772025"/>
            <a:ext cx="43794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36%</a:t>
            </a:r>
            <a:endParaRPr lang="ru-RU" sz="1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718300" y="5305425"/>
            <a:ext cx="4395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19%</a:t>
            </a:r>
            <a:endParaRPr lang="ru-RU" sz="1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880100" y="5229225"/>
            <a:ext cx="44275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20%</a:t>
            </a:r>
            <a:endParaRPr lang="ru-RU" sz="1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041900" y="5457825"/>
            <a:ext cx="4395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15%</a:t>
            </a:r>
            <a:endParaRPr lang="ru-RU" sz="1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813300" y="6448425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Менее 30% от зарплаты</a:t>
            </a:r>
            <a:endParaRPr lang="ru-RU" sz="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651500" y="6448425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40-50% от зарплаты</a:t>
            </a:r>
            <a:endParaRPr lang="ru-RU" sz="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489700" y="6448425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60-70% от зарплаты</a:t>
            </a:r>
            <a:endParaRPr lang="ru-RU" sz="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327900" y="6448425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Более 70% от зарплаты</a:t>
            </a:r>
            <a:endParaRPr lang="ru-RU" sz="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8166100" y="6448425"/>
            <a:ext cx="914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Другое</a:t>
            </a:r>
            <a:endParaRPr lang="ru-RU" sz="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8623300" y="6448425"/>
            <a:ext cx="914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Нет ответа</a:t>
            </a:r>
            <a:endParaRPr lang="ru-RU" sz="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object 17"/>
          <p:cNvSpPr txBox="1">
            <a:spLocks/>
          </p:cNvSpPr>
          <p:nvPr/>
        </p:nvSpPr>
        <p:spPr>
          <a:xfrm>
            <a:off x="2908300" y="345728"/>
            <a:ext cx="5638800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>
              <a:defRPr sz="2000" b="0" i="0">
                <a:solidFill>
                  <a:srgbClr val="231F20"/>
                </a:solidFill>
                <a:latin typeface="Myriad Pro"/>
                <a:ea typeface="+mj-ea"/>
                <a:cs typeface="Myriad Pro"/>
              </a:defRPr>
            </a:lvl1pPr>
          </a:lstStyle>
          <a:p>
            <a:pPr marL="12700" marR="5080" algn="just"/>
            <a:r>
              <a:rPr lang="ru-RU" altLang="ru-RU" sz="1600" spc="-5" dirty="0">
                <a:solidFill>
                  <a:srgbClr val="5859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Оценка воспринимаемых преимуществ и рисков участия в программе НПО по сравнению с другими способами сбережения и накопления средств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1076900" y="335151"/>
            <a:ext cx="1398181" cy="6288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53481" y="339299"/>
            <a:ext cx="470534" cy="627380"/>
          </a:xfrm>
          <a:custGeom>
            <a:avLst/>
            <a:gdLst/>
            <a:ahLst/>
            <a:cxnLst/>
            <a:rect l="l" t="t" r="r" b="b"/>
            <a:pathLst>
              <a:path w="470534" h="627380">
                <a:moveTo>
                  <a:pt x="159154" y="45720"/>
                </a:moveTo>
                <a:lnTo>
                  <a:pt x="113207" y="55880"/>
                </a:lnTo>
                <a:lnTo>
                  <a:pt x="75685" y="81280"/>
                </a:lnTo>
                <a:lnTo>
                  <a:pt x="50385" y="118110"/>
                </a:lnTo>
                <a:lnTo>
                  <a:pt x="41107" y="163830"/>
                </a:lnTo>
                <a:lnTo>
                  <a:pt x="42471" y="182880"/>
                </a:lnTo>
                <a:lnTo>
                  <a:pt x="46430" y="199390"/>
                </a:lnTo>
                <a:lnTo>
                  <a:pt x="52782" y="215900"/>
                </a:lnTo>
                <a:lnTo>
                  <a:pt x="61326" y="229870"/>
                </a:lnTo>
                <a:lnTo>
                  <a:pt x="61694" y="231140"/>
                </a:lnTo>
                <a:lnTo>
                  <a:pt x="52993" y="240030"/>
                </a:lnTo>
                <a:lnTo>
                  <a:pt x="44644" y="248920"/>
                </a:lnTo>
                <a:lnTo>
                  <a:pt x="17114" y="289560"/>
                </a:lnTo>
                <a:lnTo>
                  <a:pt x="2263" y="337820"/>
                </a:lnTo>
                <a:lnTo>
                  <a:pt x="0" y="392430"/>
                </a:lnTo>
                <a:lnTo>
                  <a:pt x="1220" y="425450"/>
                </a:lnTo>
                <a:lnTo>
                  <a:pt x="1334" y="452120"/>
                </a:lnTo>
                <a:lnTo>
                  <a:pt x="1786" y="515620"/>
                </a:lnTo>
                <a:lnTo>
                  <a:pt x="1903" y="538480"/>
                </a:lnTo>
                <a:lnTo>
                  <a:pt x="2182" y="627380"/>
                </a:lnTo>
                <a:lnTo>
                  <a:pt x="34808" y="627380"/>
                </a:lnTo>
                <a:lnTo>
                  <a:pt x="34597" y="535940"/>
                </a:lnTo>
                <a:lnTo>
                  <a:pt x="33805" y="426720"/>
                </a:lnTo>
                <a:lnTo>
                  <a:pt x="33048" y="403860"/>
                </a:lnTo>
                <a:lnTo>
                  <a:pt x="32715" y="392430"/>
                </a:lnTo>
                <a:lnTo>
                  <a:pt x="32617" y="386080"/>
                </a:lnTo>
                <a:lnTo>
                  <a:pt x="32616" y="372110"/>
                </a:lnTo>
                <a:lnTo>
                  <a:pt x="32928" y="360680"/>
                </a:lnTo>
                <a:lnTo>
                  <a:pt x="39151" y="321310"/>
                </a:lnTo>
                <a:lnTo>
                  <a:pt x="56462" y="287020"/>
                </a:lnTo>
                <a:lnTo>
                  <a:pt x="83665" y="255270"/>
                </a:lnTo>
                <a:lnTo>
                  <a:pt x="259733" y="255270"/>
                </a:lnTo>
                <a:lnTo>
                  <a:pt x="248379" y="248920"/>
                </a:lnTo>
                <a:lnTo>
                  <a:pt x="159154" y="248920"/>
                </a:lnTo>
                <a:lnTo>
                  <a:pt x="126088" y="242570"/>
                </a:lnTo>
                <a:lnTo>
                  <a:pt x="99086" y="224790"/>
                </a:lnTo>
                <a:lnTo>
                  <a:pt x="80880" y="196850"/>
                </a:lnTo>
                <a:lnTo>
                  <a:pt x="74203" y="163830"/>
                </a:lnTo>
                <a:lnTo>
                  <a:pt x="80880" y="130810"/>
                </a:lnTo>
                <a:lnTo>
                  <a:pt x="99086" y="104140"/>
                </a:lnTo>
                <a:lnTo>
                  <a:pt x="126088" y="86360"/>
                </a:lnTo>
                <a:lnTo>
                  <a:pt x="159154" y="78740"/>
                </a:lnTo>
                <a:lnTo>
                  <a:pt x="240429" y="78740"/>
                </a:lnTo>
                <a:lnTo>
                  <a:pt x="238110" y="76200"/>
                </a:lnTo>
                <a:lnTo>
                  <a:pt x="250168" y="59690"/>
                </a:lnTo>
                <a:lnTo>
                  <a:pt x="251642" y="58420"/>
                </a:lnTo>
                <a:lnTo>
                  <a:pt x="210538" y="58420"/>
                </a:lnTo>
                <a:lnTo>
                  <a:pt x="198546" y="53340"/>
                </a:lnTo>
                <a:lnTo>
                  <a:pt x="185927" y="49530"/>
                </a:lnTo>
                <a:lnTo>
                  <a:pt x="172767" y="46990"/>
                </a:lnTo>
                <a:lnTo>
                  <a:pt x="159154" y="45720"/>
                </a:lnTo>
                <a:close/>
              </a:path>
              <a:path w="470534" h="627380">
                <a:moveTo>
                  <a:pt x="259733" y="255270"/>
                </a:moveTo>
                <a:lnTo>
                  <a:pt x="83665" y="255270"/>
                </a:lnTo>
                <a:lnTo>
                  <a:pt x="95284" y="264160"/>
                </a:lnTo>
                <a:lnTo>
                  <a:pt x="107924" y="270510"/>
                </a:lnTo>
                <a:lnTo>
                  <a:pt x="121461" y="275590"/>
                </a:lnTo>
                <a:lnTo>
                  <a:pt x="135773" y="279400"/>
                </a:lnTo>
                <a:lnTo>
                  <a:pt x="128301" y="292100"/>
                </a:lnTo>
                <a:lnTo>
                  <a:pt x="122733" y="306070"/>
                </a:lnTo>
                <a:lnTo>
                  <a:pt x="119257" y="320040"/>
                </a:lnTo>
                <a:lnTo>
                  <a:pt x="118057" y="335280"/>
                </a:lnTo>
                <a:lnTo>
                  <a:pt x="120410" y="355600"/>
                </a:lnTo>
                <a:lnTo>
                  <a:pt x="127124" y="374650"/>
                </a:lnTo>
                <a:lnTo>
                  <a:pt x="137677" y="392430"/>
                </a:lnTo>
                <a:lnTo>
                  <a:pt x="151546" y="406400"/>
                </a:lnTo>
                <a:lnTo>
                  <a:pt x="146088" y="412750"/>
                </a:lnTo>
                <a:lnTo>
                  <a:pt x="140778" y="419100"/>
                </a:lnTo>
                <a:lnTo>
                  <a:pt x="135614" y="426720"/>
                </a:lnTo>
                <a:lnTo>
                  <a:pt x="130591" y="433070"/>
                </a:lnTo>
                <a:lnTo>
                  <a:pt x="128267" y="436880"/>
                </a:lnTo>
                <a:lnTo>
                  <a:pt x="126058" y="440690"/>
                </a:lnTo>
                <a:lnTo>
                  <a:pt x="123962" y="444500"/>
                </a:lnTo>
                <a:lnTo>
                  <a:pt x="118172" y="454660"/>
                </a:lnTo>
                <a:lnTo>
                  <a:pt x="104124" y="499110"/>
                </a:lnTo>
                <a:lnTo>
                  <a:pt x="102698" y="529590"/>
                </a:lnTo>
                <a:lnTo>
                  <a:pt x="102823" y="538480"/>
                </a:lnTo>
                <a:lnTo>
                  <a:pt x="104226" y="627380"/>
                </a:lnTo>
                <a:lnTo>
                  <a:pt x="137068" y="627380"/>
                </a:lnTo>
                <a:lnTo>
                  <a:pt x="136830" y="603250"/>
                </a:lnTo>
                <a:lnTo>
                  <a:pt x="136359" y="577850"/>
                </a:lnTo>
                <a:lnTo>
                  <a:pt x="136024" y="553720"/>
                </a:lnTo>
                <a:lnTo>
                  <a:pt x="137111" y="513080"/>
                </a:lnTo>
                <a:lnTo>
                  <a:pt x="153375" y="459740"/>
                </a:lnTo>
                <a:lnTo>
                  <a:pt x="166038" y="440690"/>
                </a:lnTo>
                <a:lnTo>
                  <a:pt x="171041" y="434340"/>
                </a:lnTo>
                <a:lnTo>
                  <a:pt x="174140" y="430530"/>
                </a:lnTo>
                <a:lnTo>
                  <a:pt x="177340" y="426720"/>
                </a:lnTo>
                <a:lnTo>
                  <a:pt x="180617" y="422910"/>
                </a:lnTo>
                <a:lnTo>
                  <a:pt x="243988" y="422910"/>
                </a:lnTo>
                <a:lnTo>
                  <a:pt x="248270" y="421640"/>
                </a:lnTo>
                <a:lnTo>
                  <a:pt x="292148" y="421640"/>
                </a:lnTo>
                <a:lnTo>
                  <a:pt x="289073" y="417830"/>
                </a:lnTo>
                <a:lnTo>
                  <a:pt x="282720" y="410210"/>
                </a:lnTo>
                <a:lnTo>
                  <a:pt x="276159" y="403860"/>
                </a:lnTo>
                <a:lnTo>
                  <a:pt x="281788" y="397510"/>
                </a:lnTo>
                <a:lnTo>
                  <a:pt x="211998" y="397510"/>
                </a:lnTo>
                <a:lnTo>
                  <a:pt x="187849" y="392430"/>
                </a:lnTo>
                <a:lnTo>
                  <a:pt x="168129" y="378460"/>
                </a:lnTo>
                <a:lnTo>
                  <a:pt x="154834" y="359410"/>
                </a:lnTo>
                <a:lnTo>
                  <a:pt x="149959" y="335280"/>
                </a:lnTo>
                <a:lnTo>
                  <a:pt x="154834" y="311150"/>
                </a:lnTo>
                <a:lnTo>
                  <a:pt x="168129" y="290830"/>
                </a:lnTo>
                <a:lnTo>
                  <a:pt x="187849" y="278130"/>
                </a:lnTo>
                <a:lnTo>
                  <a:pt x="211998" y="273050"/>
                </a:lnTo>
                <a:lnTo>
                  <a:pt x="281098" y="273050"/>
                </a:lnTo>
                <a:lnTo>
                  <a:pt x="268816" y="260350"/>
                </a:lnTo>
                <a:lnTo>
                  <a:pt x="259733" y="255270"/>
                </a:lnTo>
                <a:close/>
              </a:path>
              <a:path w="470534" h="627380">
                <a:moveTo>
                  <a:pt x="292148" y="421640"/>
                </a:moveTo>
                <a:lnTo>
                  <a:pt x="248270" y="421640"/>
                </a:lnTo>
                <a:lnTo>
                  <a:pt x="255095" y="429260"/>
                </a:lnTo>
                <a:lnTo>
                  <a:pt x="261655" y="435610"/>
                </a:lnTo>
                <a:lnTo>
                  <a:pt x="267949" y="444500"/>
                </a:lnTo>
                <a:lnTo>
                  <a:pt x="273962" y="452120"/>
                </a:lnTo>
                <a:lnTo>
                  <a:pt x="274406" y="453390"/>
                </a:lnTo>
                <a:lnTo>
                  <a:pt x="284695" y="473710"/>
                </a:lnTo>
                <a:lnTo>
                  <a:pt x="290838" y="494030"/>
                </a:lnTo>
                <a:lnTo>
                  <a:pt x="293903" y="511810"/>
                </a:lnTo>
                <a:lnTo>
                  <a:pt x="294955" y="529590"/>
                </a:lnTo>
                <a:lnTo>
                  <a:pt x="295118" y="553720"/>
                </a:lnTo>
                <a:lnTo>
                  <a:pt x="294783" y="577850"/>
                </a:lnTo>
                <a:lnTo>
                  <a:pt x="294315" y="603250"/>
                </a:lnTo>
                <a:lnTo>
                  <a:pt x="294079" y="627380"/>
                </a:lnTo>
                <a:lnTo>
                  <a:pt x="326921" y="627380"/>
                </a:lnTo>
                <a:lnTo>
                  <a:pt x="328324" y="538480"/>
                </a:lnTo>
                <a:lnTo>
                  <a:pt x="328447" y="529590"/>
                </a:lnTo>
                <a:lnTo>
                  <a:pt x="328374" y="515620"/>
                </a:lnTo>
                <a:lnTo>
                  <a:pt x="328132" y="509270"/>
                </a:lnTo>
                <a:lnTo>
                  <a:pt x="327300" y="499110"/>
                </a:lnTo>
                <a:lnTo>
                  <a:pt x="325789" y="490220"/>
                </a:lnTo>
                <a:lnTo>
                  <a:pt x="323416" y="481330"/>
                </a:lnTo>
                <a:lnTo>
                  <a:pt x="322755" y="478790"/>
                </a:lnTo>
                <a:lnTo>
                  <a:pt x="307883" y="445770"/>
                </a:lnTo>
                <a:lnTo>
                  <a:pt x="305267" y="440690"/>
                </a:lnTo>
                <a:lnTo>
                  <a:pt x="303273" y="438150"/>
                </a:lnTo>
                <a:lnTo>
                  <a:pt x="301178" y="434340"/>
                </a:lnTo>
                <a:lnTo>
                  <a:pt x="295224" y="425450"/>
                </a:lnTo>
                <a:lnTo>
                  <a:pt x="292148" y="421640"/>
                </a:lnTo>
                <a:close/>
              </a:path>
              <a:path w="470534" h="627380">
                <a:moveTo>
                  <a:pt x="407624" y="226060"/>
                </a:moveTo>
                <a:lnTo>
                  <a:pt x="360906" y="226060"/>
                </a:lnTo>
                <a:lnTo>
                  <a:pt x="380976" y="245110"/>
                </a:lnTo>
                <a:lnTo>
                  <a:pt x="392638" y="257810"/>
                </a:lnTo>
                <a:lnTo>
                  <a:pt x="419021" y="292100"/>
                </a:lnTo>
                <a:lnTo>
                  <a:pt x="433702" y="327660"/>
                </a:lnTo>
                <a:lnTo>
                  <a:pt x="437644" y="386080"/>
                </a:lnTo>
                <a:lnTo>
                  <a:pt x="437235" y="401320"/>
                </a:lnTo>
                <a:lnTo>
                  <a:pt x="436674" y="415290"/>
                </a:lnTo>
                <a:lnTo>
                  <a:pt x="436563" y="419100"/>
                </a:lnTo>
                <a:lnTo>
                  <a:pt x="436453" y="426720"/>
                </a:lnTo>
                <a:lnTo>
                  <a:pt x="435855" y="511810"/>
                </a:lnTo>
                <a:lnTo>
                  <a:pt x="435731" y="527050"/>
                </a:lnTo>
                <a:lnTo>
                  <a:pt x="435620" y="553720"/>
                </a:lnTo>
                <a:lnTo>
                  <a:pt x="435494" y="607060"/>
                </a:lnTo>
                <a:lnTo>
                  <a:pt x="435315" y="621030"/>
                </a:lnTo>
                <a:lnTo>
                  <a:pt x="435036" y="627380"/>
                </a:lnTo>
                <a:lnTo>
                  <a:pt x="467713" y="627380"/>
                </a:lnTo>
                <a:lnTo>
                  <a:pt x="467929" y="622300"/>
                </a:lnTo>
                <a:lnTo>
                  <a:pt x="468138" y="607060"/>
                </a:lnTo>
                <a:lnTo>
                  <a:pt x="468310" y="535940"/>
                </a:lnTo>
                <a:lnTo>
                  <a:pt x="468733" y="477520"/>
                </a:lnTo>
                <a:lnTo>
                  <a:pt x="468858" y="454660"/>
                </a:lnTo>
                <a:lnTo>
                  <a:pt x="468970" y="424180"/>
                </a:lnTo>
                <a:lnTo>
                  <a:pt x="469858" y="401320"/>
                </a:lnTo>
                <a:lnTo>
                  <a:pt x="470183" y="392430"/>
                </a:lnTo>
                <a:lnTo>
                  <a:pt x="470160" y="360680"/>
                </a:lnTo>
                <a:lnTo>
                  <a:pt x="468013" y="335280"/>
                </a:lnTo>
                <a:lnTo>
                  <a:pt x="458133" y="297180"/>
                </a:lnTo>
                <a:lnTo>
                  <a:pt x="429777" y="250190"/>
                </a:lnTo>
                <a:lnTo>
                  <a:pt x="417808" y="236220"/>
                </a:lnTo>
                <a:lnTo>
                  <a:pt x="407624" y="226060"/>
                </a:lnTo>
                <a:close/>
              </a:path>
              <a:path w="470534" h="627380">
                <a:moveTo>
                  <a:pt x="243988" y="422910"/>
                </a:moveTo>
                <a:lnTo>
                  <a:pt x="180617" y="422910"/>
                </a:lnTo>
                <a:lnTo>
                  <a:pt x="188113" y="425450"/>
                </a:lnTo>
                <a:lnTo>
                  <a:pt x="195860" y="427990"/>
                </a:lnTo>
                <a:lnTo>
                  <a:pt x="203830" y="427990"/>
                </a:lnTo>
                <a:lnTo>
                  <a:pt x="211998" y="429260"/>
                </a:lnTo>
                <a:lnTo>
                  <a:pt x="230777" y="426720"/>
                </a:lnTo>
                <a:lnTo>
                  <a:pt x="239707" y="424180"/>
                </a:lnTo>
                <a:lnTo>
                  <a:pt x="243988" y="422910"/>
                </a:lnTo>
                <a:close/>
              </a:path>
              <a:path w="470534" h="627380">
                <a:moveTo>
                  <a:pt x="281098" y="273050"/>
                </a:moveTo>
                <a:lnTo>
                  <a:pt x="211998" y="273050"/>
                </a:lnTo>
                <a:lnTo>
                  <a:pt x="236147" y="278130"/>
                </a:lnTo>
                <a:lnTo>
                  <a:pt x="255867" y="290830"/>
                </a:lnTo>
                <a:lnTo>
                  <a:pt x="269163" y="311150"/>
                </a:lnTo>
                <a:lnTo>
                  <a:pt x="274038" y="335280"/>
                </a:lnTo>
                <a:lnTo>
                  <a:pt x="269163" y="359410"/>
                </a:lnTo>
                <a:lnTo>
                  <a:pt x="255867" y="378460"/>
                </a:lnTo>
                <a:lnTo>
                  <a:pt x="236147" y="392430"/>
                </a:lnTo>
                <a:lnTo>
                  <a:pt x="211998" y="397510"/>
                </a:lnTo>
                <a:lnTo>
                  <a:pt x="281788" y="397510"/>
                </a:lnTo>
                <a:lnTo>
                  <a:pt x="288544" y="389890"/>
                </a:lnTo>
                <a:lnTo>
                  <a:pt x="297922" y="373380"/>
                </a:lnTo>
                <a:lnTo>
                  <a:pt x="303864" y="354330"/>
                </a:lnTo>
                <a:lnTo>
                  <a:pt x="305940" y="335280"/>
                </a:lnTo>
                <a:lnTo>
                  <a:pt x="301328" y="306070"/>
                </a:lnTo>
                <a:lnTo>
                  <a:pt x="288467" y="280670"/>
                </a:lnTo>
                <a:lnTo>
                  <a:pt x="281098" y="273050"/>
                </a:lnTo>
                <a:close/>
              </a:path>
              <a:path w="470534" h="627380">
                <a:moveTo>
                  <a:pt x="240429" y="78740"/>
                </a:moveTo>
                <a:lnTo>
                  <a:pt x="159154" y="78740"/>
                </a:lnTo>
                <a:lnTo>
                  <a:pt x="192224" y="86360"/>
                </a:lnTo>
                <a:lnTo>
                  <a:pt x="219226" y="104140"/>
                </a:lnTo>
                <a:lnTo>
                  <a:pt x="237430" y="130810"/>
                </a:lnTo>
                <a:lnTo>
                  <a:pt x="244104" y="163830"/>
                </a:lnTo>
                <a:lnTo>
                  <a:pt x="240023" y="190500"/>
                </a:lnTo>
                <a:lnTo>
                  <a:pt x="228632" y="213360"/>
                </a:lnTo>
                <a:lnTo>
                  <a:pt x="211207" y="231140"/>
                </a:lnTo>
                <a:lnTo>
                  <a:pt x="189024" y="243840"/>
                </a:lnTo>
                <a:lnTo>
                  <a:pt x="185760" y="245110"/>
                </a:lnTo>
                <a:lnTo>
                  <a:pt x="182573" y="245110"/>
                </a:lnTo>
                <a:lnTo>
                  <a:pt x="179448" y="246380"/>
                </a:lnTo>
                <a:lnTo>
                  <a:pt x="172946" y="248920"/>
                </a:lnTo>
                <a:lnTo>
                  <a:pt x="248379" y="248920"/>
                </a:lnTo>
                <a:lnTo>
                  <a:pt x="243837" y="246380"/>
                </a:lnTo>
                <a:lnTo>
                  <a:pt x="248438" y="241300"/>
                </a:lnTo>
                <a:lnTo>
                  <a:pt x="252746" y="236220"/>
                </a:lnTo>
                <a:lnTo>
                  <a:pt x="256750" y="231140"/>
                </a:lnTo>
                <a:lnTo>
                  <a:pt x="260436" y="224790"/>
                </a:lnTo>
                <a:lnTo>
                  <a:pt x="406351" y="224790"/>
                </a:lnTo>
                <a:lnTo>
                  <a:pt x="405078" y="223520"/>
                </a:lnTo>
                <a:lnTo>
                  <a:pt x="389087" y="208280"/>
                </a:lnTo>
                <a:lnTo>
                  <a:pt x="393609" y="203200"/>
                </a:lnTo>
                <a:lnTo>
                  <a:pt x="302003" y="203200"/>
                </a:lnTo>
                <a:lnTo>
                  <a:pt x="294445" y="201930"/>
                </a:lnTo>
                <a:lnTo>
                  <a:pt x="287127" y="199390"/>
                </a:lnTo>
                <a:lnTo>
                  <a:pt x="280077" y="196850"/>
                </a:lnTo>
                <a:lnTo>
                  <a:pt x="273327" y="194310"/>
                </a:lnTo>
                <a:lnTo>
                  <a:pt x="275005" y="186690"/>
                </a:lnTo>
                <a:lnTo>
                  <a:pt x="276222" y="179070"/>
                </a:lnTo>
                <a:lnTo>
                  <a:pt x="276963" y="171450"/>
                </a:lnTo>
                <a:lnTo>
                  <a:pt x="277213" y="163830"/>
                </a:lnTo>
                <a:lnTo>
                  <a:pt x="274478" y="138430"/>
                </a:lnTo>
                <a:lnTo>
                  <a:pt x="266662" y="115570"/>
                </a:lnTo>
                <a:lnTo>
                  <a:pt x="254346" y="93980"/>
                </a:lnTo>
                <a:lnTo>
                  <a:pt x="240429" y="78740"/>
                </a:lnTo>
                <a:close/>
              </a:path>
              <a:path w="470534" h="627380">
                <a:moveTo>
                  <a:pt x="406351" y="224790"/>
                </a:moveTo>
                <a:lnTo>
                  <a:pt x="260436" y="224790"/>
                </a:lnTo>
                <a:lnTo>
                  <a:pt x="272426" y="229870"/>
                </a:lnTo>
                <a:lnTo>
                  <a:pt x="285041" y="233680"/>
                </a:lnTo>
                <a:lnTo>
                  <a:pt x="298196" y="236220"/>
                </a:lnTo>
                <a:lnTo>
                  <a:pt x="324771" y="236220"/>
                </a:lnTo>
                <a:lnTo>
                  <a:pt x="349393" y="231140"/>
                </a:lnTo>
                <a:lnTo>
                  <a:pt x="360906" y="226060"/>
                </a:lnTo>
                <a:lnTo>
                  <a:pt x="407624" y="226060"/>
                </a:lnTo>
                <a:lnTo>
                  <a:pt x="406351" y="224790"/>
                </a:lnTo>
                <a:close/>
              </a:path>
              <a:path w="470534" h="627380">
                <a:moveTo>
                  <a:pt x="393526" y="34290"/>
                </a:moveTo>
                <a:lnTo>
                  <a:pt x="311808" y="34290"/>
                </a:lnTo>
                <a:lnTo>
                  <a:pt x="344873" y="40640"/>
                </a:lnTo>
                <a:lnTo>
                  <a:pt x="371876" y="58420"/>
                </a:lnTo>
                <a:lnTo>
                  <a:pt x="390082" y="85090"/>
                </a:lnTo>
                <a:lnTo>
                  <a:pt x="396758" y="118110"/>
                </a:lnTo>
                <a:lnTo>
                  <a:pt x="394083" y="139700"/>
                </a:lnTo>
                <a:lnTo>
                  <a:pt x="374689" y="175260"/>
                </a:lnTo>
                <a:lnTo>
                  <a:pt x="337124" y="199390"/>
                </a:lnTo>
                <a:lnTo>
                  <a:pt x="311922" y="203200"/>
                </a:lnTo>
                <a:lnTo>
                  <a:pt x="393609" y="203200"/>
                </a:lnTo>
                <a:lnTo>
                  <a:pt x="406043" y="189230"/>
                </a:lnTo>
                <a:lnTo>
                  <a:pt x="418926" y="168910"/>
                </a:lnTo>
                <a:lnTo>
                  <a:pt x="427113" y="144780"/>
                </a:lnTo>
                <a:lnTo>
                  <a:pt x="429981" y="118110"/>
                </a:lnTo>
                <a:lnTo>
                  <a:pt x="420703" y="72390"/>
                </a:lnTo>
                <a:lnTo>
                  <a:pt x="395402" y="35560"/>
                </a:lnTo>
                <a:lnTo>
                  <a:pt x="393526" y="34290"/>
                </a:lnTo>
                <a:close/>
              </a:path>
              <a:path w="470534" h="627380">
                <a:moveTo>
                  <a:pt x="311922" y="0"/>
                </a:moveTo>
                <a:lnTo>
                  <a:pt x="295282" y="1270"/>
                </a:lnTo>
                <a:lnTo>
                  <a:pt x="279356" y="5080"/>
                </a:lnTo>
                <a:lnTo>
                  <a:pt x="264302" y="10160"/>
                </a:lnTo>
                <a:lnTo>
                  <a:pt x="250276" y="17780"/>
                </a:lnTo>
                <a:lnTo>
                  <a:pt x="247482" y="19050"/>
                </a:lnTo>
                <a:lnTo>
                  <a:pt x="236672" y="27940"/>
                </a:lnTo>
                <a:lnTo>
                  <a:pt x="226843" y="36830"/>
                </a:lnTo>
                <a:lnTo>
                  <a:pt x="218098" y="46990"/>
                </a:lnTo>
                <a:lnTo>
                  <a:pt x="210538" y="58420"/>
                </a:lnTo>
                <a:lnTo>
                  <a:pt x="251642" y="58420"/>
                </a:lnTo>
                <a:lnTo>
                  <a:pt x="257537" y="53340"/>
                </a:lnTo>
                <a:lnTo>
                  <a:pt x="265694" y="46990"/>
                </a:lnTo>
                <a:lnTo>
                  <a:pt x="266456" y="46990"/>
                </a:lnTo>
                <a:lnTo>
                  <a:pt x="276853" y="40640"/>
                </a:lnTo>
                <a:lnTo>
                  <a:pt x="287884" y="36830"/>
                </a:lnTo>
                <a:lnTo>
                  <a:pt x="299577" y="34290"/>
                </a:lnTo>
                <a:lnTo>
                  <a:pt x="393526" y="34290"/>
                </a:lnTo>
                <a:lnTo>
                  <a:pt x="357876" y="10160"/>
                </a:lnTo>
                <a:lnTo>
                  <a:pt x="311922" y="0"/>
                </a:lnTo>
                <a:close/>
              </a:path>
            </a:pathLst>
          </a:custGeom>
          <a:solidFill>
            <a:srgbClr val="00669B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object 17"/>
          <p:cNvSpPr txBox="1">
            <a:spLocks/>
          </p:cNvSpPr>
          <p:nvPr/>
        </p:nvSpPr>
        <p:spPr>
          <a:xfrm>
            <a:off x="2908300" y="335151"/>
            <a:ext cx="5638800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>
              <a:defRPr sz="2000" b="0" i="0">
                <a:solidFill>
                  <a:srgbClr val="231F20"/>
                </a:solidFill>
                <a:latin typeface="Myriad Pro"/>
                <a:ea typeface="+mj-ea"/>
                <a:cs typeface="Myriad Pro"/>
              </a:defRPr>
            </a:lvl1pPr>
          </a:lstStyle>
          <a:p>
            <a:pPr marL="12700" marR="5080" algn="just"/>
            <a:r>
              <a:rPr lang="ru-RU" altLang="ru-RU" sz="1600" spc="-5" dirty="0" smtClean="0">
                <a:solidFill>
                  <a:srgbClr val="5859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Готовность и масштабы участия населения в системе НПО. Факторы и условия, определяющие отношения населения к НПФ и системе НПО</a:t>
            </a:r>
            <a:endParaRPr lang="ru-RU" altLang="ru-RU" sz="1600" spc="-5" dirty="0">
              <a:solidFill>
                <a:srgbClr val="58595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TextBox 6"/>
          <p:cNvSpPr txBox="1">
            <a:spLocks noChangeArrowheads="1"/>
          </p:cNvSpPr>
          <p:nvPr/>
        </p:nvSpPr>
        <p:spPr bwMode="auto">
          <a:xfrm>
            <a:off x="1460500" y="1800225"/>
            <a:ext cx="732631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 lang="ru-RU" sz="1050" b="0" i="0" u="none" strike="noStrike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Museo Sans Cyrl 300" pitchFamily="50" charset="-52"/>
                <a:ea typeface="+mn-ea"/>
                <a:cs typeface="+mn-cs"/>
              </a:defRPr>
            </a:pP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НАСКОЛЬКО ВЫ ОСВЕДОМЛЕНЫ О КОРПОРАТИВНОМ </a:t>
            </a:r>
          </a:p>
          <a:p>
            <a:pPr algn="ctr">
              <a:defRPr lang="ru-RU" sz="1050" b="0" i="0" u="none" strike="noStrike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Museo Sans Cyrl 300" pitchFamily="50" charset="-52"/>
                <a:ea typeface="+mn-ea"/>
                <a:cs typeface="+mn-cs"/>
              </a:defRPr>
            </a:pP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НЕГОСУДАРСТВЕННОМ ПЕНСИОННОМ ОБЕСПЕЧЕНИИ?</a:t>
            </a:r>
          </a:p>
        </p:txBody>
      </p:sp>
      <p:sp>
        <p:nvSpPr>
          <p:cNvPr id="13" name="object 2"/>
          <p:cNvSpPr txBox="1"/>
          <p:nvPr/>
        </p:nvSpPr>
        <p:spPr>
          <a:xfrm>
            <a:off x="9946805" y="6814807"/>
            <a:ext cx="288290" cy="221856"/>
          </a:xfrm>
          <a:prstGeom prst="rect">
            <a:avLst/>
          </a:prstGeom>
          <a:solidFill>
            <a:srgbClr val="00599D"/>
          </a:solidFill>
        </p:spPr>
        <p:txBody>
          <a:bodyPr vert="horz" wrap="square" lIns="0" tIns="67310" rIns="0" bIns="0" rtlCol="0">
            <a:spAutoFit/>
          </a:bodyPr>
          <a:lstStyle/>
          <a:p>
            <a:pPr marL="78740">
              <a:lnSpc>
                <a:spcPct val="100000"/>
              </a:lnSpc>
              <a:spcBef>
                <a:spcPts val="530"/>
              </a:spcBef>
            </a:pPr>
            <a:r>
              <a:rPr sz="10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endParaRPr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bject 4"/>
          <p:cNvSpPr/>
          <p:nvPr/>
        </p:nvSpPr>
        <p:spPr>
          <a:xfrm>
            <a:off x="9946805" y="6814807"/>
            <a:ext cx="288290" cy="288290"/>
          </a:xfrm>
          <a:custGeom>
            <a:avLst/>
            <a:gdLst/>
            <a:ahLst/>
            <a:cxnLst/>
            <a:rect l="l" t="t" r="r" b="b"/>
            <a:pathLst>
              <a:path w="288290" h="288290">
                <a:moveTo>
                  <a:pt x="0" y="287997"/>
                </a:moveTo>
                <a:lnTo>
                  <a:pt x="287997" y="287997"/>
                </a:lnTo>
                <a:lnTo>
                  <a:pt x="287997" y="0"/>
                </a:lnTo>
                <a:lnTo>
                  <a:pt x="0" y="0"/>
                </a:lnTo>
                <a:lnTo>
                  <a:pt x="0" y="287997"/>
                </a:lnTo>
                <a:close/>
              </a:path>
            </a:pathLst>
          </a:custGeom>
          <a:solidFill>
            <a:srgbClr val="00599D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39"/>
          <p:cNvSpPr txBox="1">
            <a:spLocks noGrp="1"/>
          </p:cNvSpPr>
          <p:nvPr>
            <p:ph type="sldNum" sz="quarter" idx="7"/>
          </p:nvPr>
        </p:nvSpPr>
        <p:spPr>
          <a:xfrm>
            <a:off x="9988916" y="6895769"/>
            <a:ext cx="263159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7785">
              <a:lnSpc>
                <a:spcPts val="1090"/>
              </a:lnSpc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Picture 2" descr="C:\Users\dejkoia\Desktop\Blago_Logo-Deskriptor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99500" y="428625"/>
            <a:ext cx="1828800" cy="400468"/>
          </a:xfrm>
          <a:prstGeom prst="rect">
            <a:avLst/>
          </a:prstGeom>
          <a:noFill/>
        </p:spPr>
      </p:pic>
      <p:graphicFrame>
        <p:nvGraphicFramePr>
          <p:cNvPr id="18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944743477"/>
              </p:ext>
            </p:extLst>
          </p:nvPr>
        </p:nvGraphicFramePr>
        <p:xfrm>
          <a:off x="698500" y="2486025"/>
          <a:ext cx="78486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46805" y="6814807"/>
            <a:ext cx="288290" cy="221856"/>
          </a:xfrm>
          <a:prstGeom prst="rect">
            <a:avLst/>
          </a:prstGeom>
          <a:solidFill>
            <a:srgbClr val="00599D"/>
          </a:solidFill>
        </p:spPr>
        <p:txBody>
          <a:bodyPr vert="horz" wrap="square" lIns="0" tIns="67310" rIns="0" bIns="0" rtlCol="0">
            <a:spAutoFit/>
          </a:bodyPr>
          <a:lstStyle/>
          <a:p>
            <a:pPr marL="78740">
              <a:lnSpc>
                <a:spcPct val="100000"/>
              </a:lnSpc>
              <a:spcBef>
                <a:spcPts val="530"/>
              </a:spcBef>
            </a:pPr>
            <a:r>
              <a:rPr sz="10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endParaRPr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1076900" y="335151"/>
            <a:ext cx="1398181" cy="6288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453481" y="339299"/>
            <a:ext cx="470534" cy="627380"/>
          </a:xfrm>
          <a:custGeom>
            <a:avLst/>
            <a:gdLst/>
            <a:ahLst/>
            <a:cxnLst/>
            <a:rect l="l" t="t" r="r" b="b"/>
            <a:pathLst>
              <a:path w="470534" h="627380">
                <a:moveTo>
                  <a:pt x="159154" y="45720"/>
                </a:moveTo>
                <a:lnTo>
                  <a:pt x="113207" y="55880"/>
                </a:lnTo>
                <a:lnTo>
                  <a:pt x="75685" y="81280"/>
                </a:lnTo>
                <a:lnTo>
                  <a:pt x="50385" y="118110"/>
                </a:lnTo>
                <a:lnTo>
                  <a:pt x="41107" y="163830"/>
                </a:lnTo>
                <a:lnTo>
                  <a:pt x="42471" y="182880"/>
                </a:lnTo>
                <a:lnTo>
                  <a:pt x="46430" y="199390"/>
                </a:lnTo>
                <a:lnTo>
                  <a:pt x="52782" y="215900"/>
                </a:lnTo>
                <a:lnTo>
                  <a:pt x="61326" y="229870"/>
                </a:lnTo>
                <a:lnTo>
                  <a:pt x="61694" y="231140"/>
                </a:lnTo>
                <a:lnTo>
                  <a:pt x="52993" y="240030"/>
                </a:lnTo>
                <a:lnTo>
                  <a:pt x="44644" y="248920"/>
                </a:lnTo>
                <a:lnTo>
                  <a:pt x="17114" y="289560"/>
                </a:lnTo>
                <a:lnTo>
                  <a:pt x="2263" y="337820"/>
                </a:lnTo>
                <a:lnTo>
                  <a:pt x="0" y="392430"/>
                </a:lnTo>
                <a:lnTo>
                  <a:pt x="1220" y="425450"/>
                </a:lnTo>
                <a:lnTo>
                  <a:pt x="1334" y="452120"/>
                </a:lnTo>
                <a:lnTo>
                  <a:pt x="1786" y="515620"/>
                </a:lnTo>
                <a:lnTo>
                  <a:pt x="1903" y="538480"/>
                </a:lnTo>
                <a:lnTo>
                  <a:pt x="2182" y="627380"/>
                </a:lnTo>
                <a:lnTo>
                  <a:pt x="34808" y="627380"/>
                </a:lnTo>
                <a:lnTo>
                  <a:pt x="34597" y="535940"/>
                </a:lnTo>
                <a:lnTo>
                  <a:pt x="33805" y="426720"/>
                </a:lnTo>
                <a:lnTo>
                  <a:pt x="33048" y="403860"/>
                </a:lnTo>
                <a:lnTo>
                  <a:pt x="32715" y="392430"/>
                </a:lnTo>
                <a:lnTo>
                  <a:pt x="32617" y="386080"/>
                </a:lnTo>
                <a:lnTo>
                  <a:pt x="32616" y="372110"/>
                </a:lnTo>
                <a:lnTo>
                  <a:pt x="32928" y="360680"/>
                </a:lnTo>
                <a:lnTo>
                  <a:pt x="39151" y="321310"/>
                </a:lnTo>
                <a:lnTo>
                  <a:pt x="56462" y="287020"/>
                </a:lnTo>
                <a:lnTo>
                  <a:pt x="83665" y="255270"/>
                </a:lnTo>
                <a:lnTo>
                  <a:pt x="259733" y="255270"/>
                </a:lnTo>
                <a:lnTo>
                  <a:pt x="248379" y="248920"/>
                </a:lnTo>
                <a:lnTo>
                  <a:pt x="159154" y="248920"/>
                </a:lnTo>
                <a:lnTo>
                  <a:pt x="126088" y="242570"/>
                </a:lnTo>
                <a:lnTo>
                  <a:pt x="99086" y="224790"/>
                </a:lnTo>
                <a:lnTo>
                  <a:pt x="80880" y="196850"/>
                </a:lnTo>
                <a:lnTo>
                  <a:pt x="74203" y="163830"/>
                </a:lnTo>
                <a:lnTo>
                  <a:pt x="80880" y="130810"/>
                </a:lnTo>
                <a:lnTo>
                  <a:pt x="99086" y="104140"/>
                </a:lnTo>
                <a:lnTo>
                  <a:pt x="126088" y="86360"/>
                </a:lnTo>
                <a:lnTo>
                  <a:pt x="159154" y="78740"/>
                </a:lnTo>
                <a:lnTo>
                  <a:pt x="240429" y="78740"/>
                </a:lnTo>
                <a:lnTo>
                  <a:pt x="238110" y="76200"/>
                </a:lnTo>
                <a:lnTo>
                  <a:pt x="250168" y="59690"/>
                </a:lnTo>
                <a:lnTo>
                  <a:pt x="251642" y="58420"/>
                </a:lnTo>
                <a:lnTo>
                  <a:pt x="210538" y="58420"/>
                </a:lnTo>
                <a:lnTo>
                  <a:pt x="198546" y="53340"/>
                </a:lnTo>
                <a:lnTo>
                  <a:pt x="185927" y="49530"/>
                </a:lnTo>
                <a:lnTo>
                  <a:pt x="172767" y="46990"/>
                </a:lnTo>
                <a:lnTo>
                  <a:pt x="159154" y="45720"/>
                </a:lnTo>
                <a:close/>
              </a:path>
              <a:path w="470534" h="627380">
                <a:moveTo>
                  <a:pt x="259733" y="255270"/>
                </a:moveTo>
                <a:lnTo>
                  <a:pt x="83665" y="255270"/>
                </a:lnTo>
                <a:lnTo>
                  <a:pt x="95284" y="264160"/>
                </a:lnTo>
                <a:lnTo>
                  <a:pt x="107924" y="270510"/>
                </a:lnTo>
                <a:lnTo>
                  <a:pt x="121461" y="275590"/>
                </a:lnTo>
                <a:lnTo>
                  <a:pt x="135773" y="279400"/>
                </a:lnTo>
                <a:lnTo>
                  <a:pt x="128301" y="292100"/>
                </a:lnTo>
                <a:lnTo>
                  <a:pt x="122733" y="306070"/>
                </a:lnTo>
                <a:lnTo>
                  <a:pt x="119257" y="320040"/>
                </a:lnTo>
                <a:lnTo>
                  <a:pt x="118057" y="335280"/>
                </a:lnTo>
                <a:lnTo>
                  <a:pt x="120410" y="355600"/>
                </a:lnTo>
                <a:lnTo>
                  <a:pt x="127124" y="374650"/>
                </a:lnTo>
                <a:lnTo>
                  <a:pt x="137677" y="392430"/>
                </a:lnTo>
                <a:lnTo>
                  <a:pt x="151546" y="406400"/>
                </a:lnTo>
                <a:lnTo>
                  <a:pt x="146088" y="412750"/>
                </a:lnTo>
                <a:lnTo>
                  <a:pt x="140778" y="419100"/>
                </a:lnTo>
                <a:lnTo>
                  <a:pt x="135614" y="426720"/>
                </a:lnTo>
                <a:lnTo>
                  <a:pt x="130591" y="433070"/>
                </a:lnTo>
                <a:lnTo>
                  <a:pt x="128267" y="436880"/>
                </a:lnTo>
                <a:lnTo>
                  <a:pt x="126058" y="440690"/>
                </a:lnTo>
                <a:lnTo>
                  <a:pt x="123962" y="444500"/>
                </a:lnTo>
                <a:lnTo>
                  <a:pt x="118172" y="454660"/>
                </a:lnTo>
                <a:lnTo>
                  <a:pt x="104124" y="499110"/>
                </a:lnTo>
                <a:lnTo>
                  <a:pt x="102698" y="529590"/>
                </a:lnTo>
                <a:lnTo>
                  <a:pt x="102823" y="538480"/>
                </a:lnTo>
                <a:lnTo>
                  <a:pt x="104226" y="627380"/>
                </a:lnTo>
                <a:lnTo>
                  <a:pt x="137068" y="627380"/>
                </a:lnTo>
                <a:lnTo>
                  <a:pt x="136830" y="603250"/>
                </a:lnTo>
                <a:lnTo>
                  <a:pt x="136359" y="577850"/>
                </a:lnTo>
                <a:lnTo>
                  <a:pt x="136024" y="553720"/>
                </a:lnTo>
                <a:lnTo>
                  <a:pt x="137111" y="513080"/>
                </a:lnTo>
                <a:lnTo>
                  <a:pt x="153375" y="459740"/>
                </a:lnTo>
                <a:lnTo>
                  <a:pt x="166038" y="440690"/>
                </a:lnTo>
                <a:lnTo>
                  <a:pt x="171041" y="434340"/>
                </a:lnTo>
                <a:lnTo>
                  <a:pt x="174140" y="430530"/>
                </a:lnTo>
                <a:lnTo>
                  <a:pt x="177340" y="426720"/>
                </a:lnTo>
                <a:lnTo>
                  <a:pt x="180617" y="422910"/>
                </a:lnTo>
                <a:lnTo>
                  <a:pt x="243988" y="422910"/>
                </a:lnTo>
                <a:lnTo>
                  <a:pt x="248270" y="421640"/>
                </a:lnTo>
                <a:lnTo>
                  <a:pt x="292148" y="421640"/>
                </a:lnTo>
                <a:lnTo>
                  <a:pt x="289073" y="417830"/>
                </a:lnTo>
                <a:lnTo>
                  <a:pt x="282720" y="410210"/>
                </a:lnTo>
                <a:lnTo>
                  <a:pt x="276159" y="403860"/>
                </a:lnTo>
                <a:lnTo>
                  <a:pt x="281788" y="397510"/>
                </a:lnTo>
                <a:lnTo>
                  <a:pt x="211998" y="397510"/>
                </a:lnTo>
                <a:lnTo>
                  <a:pt x="187849" y="392430"/>
                </a:lnTo>
                <a:lnTo>
                  <a:pt x="168129" y="378460"/>
                </a:lnTo>
                <a:lnTo>
                  <a:pt x="154834" y="359410"/>
                </a:lnTo>
                <a:lnTo>
                  <a:pt x="149959" y="335280"/>
                </a:lnTo>
                <a:lnTo>
                  <a:pt x="154834" y="311150"/>
                </a:lnTo>
                <a:lnTo>
                  <a:pt x="168129" y="290830"/>
                </a:lnTo>
                <a:lnTo>
                  <a:pt x="187849" y="278130"/>
                </a:lnTo>
                <a:lnTo>
                  <a:pt x="211998" y="273050"/>
                </a:lnTo>
                <a:lnTo>
                  <a:pt x="281098" y="273050"/>
                </a:lnTo>
                <a:lnTo>
                  <a:pt x="268816" y="260350"/>
                </a:lnTo>
                <a:lnTo>
                  <a:pt x="259733" y="255270"/>
                </a:lnTo>
                <a:close/>
              </a:path>
              <a:path w="470534" h="627380">
                <a:moveTo>
                  <a:pt x="292148" y="421640"/>
                </a:moveTo>
                <a:lnTo>
                  <a:pt x="248270" y="421640"/>
                </a:lnTo>
                <a:lnTo>
                  <a:pt x="255095" y="429260"/>
                </a:lnTo>
                <a:lnTo>
                  <a:pt x="261655" y="435610"/>
                </a:lnTo>
                <a:lnTo>
                  <a:pt x="267949" y="444500"/>
                </a:lnTo>
                <a:lnTo>
                  <a:pt x="273962" y="452120"/>
                </a:lnTo>
                <a:lnTo>
                  <a:pt x="274406" y="453390"/>
                </a:lnTo>
                <a:lnTo>
                  <a:pt x="284695" y="473710"/>
                </a:lnTo>
                <a:lnTo>
                  <a:pt x="290838" y="494030"/>
                </a:lnTo>
                <a:lnTo>
                  <a:pt x="293903" y="511810"/>
                </a:lnTo>
                <a:lnTo>
                  <a:pt x="294955" y="529590"/>
                </a:lnTo>
                <a:lnTo>
                  <a:pt x="295118" y="553720"/>
                </a:lnTo>
                <a:lnTo>
                  <a:pt x="294783" y="577850"/>
                </a:lnTo>
                <a:lnTo>
                  <a:pt x="294315" y="603250"/>
                </a:lnTo>
                <a:lnTo>
                  <a:pt x="294079" y="627380"/>
                </a:lnTo>
                <a:lnTo>
                  <a:pt x="326921" y="627380"/>
                </a:lnTo>
                <a:lnTo>
                  <a:pt x="328324" y="538480"/>
                </a:lnTo>
                <a:lnTo>
                  <a:pt x="328447" y="529590"/>
                </a:lnTo>
                <a:lnTo>
                  <a:pt x="328374" y="515620"/>
                </a:lnTo>
                <a:lnTo>
                  <a:pt x="328132" y="509270"/>
                </a:lnTo>
                <a:lnTo>
                  <a:pt x="327300" y="499110"/>
                </a:lnTo>
                <a:lnTo>
                  <a:pt x="325789" y="490220"/>
                </a:lnTo>
                <a:lnTo>
                  <a:pt x="323416" y="481330"/>
                </a:lnTo>
                <a:lnTo>
                  <a:pt x="322755" y="478790"/>
                </a:lnTo>
                <a:lnTo>
                  <a:pt x="307883" y="445770"/>
                </a:lnTo>
                <a:lnTo>
                  <a:pt x="305267" y="440690"/>
                </a:lnTo>
                <a:lnTo>
                  <a:pt x="303273" y="438150"/>
                </a:lnTo>
                <a:lnTo>
                  <a:pt x="301178" y="434340"/>
                </a:lnTo>
                <a:lnTo>
                  <a:pt x="295224" y="425450"/>
                </a:lnTo>
                <a:lnTo>
                  <a:pt x="292148" y="421640"/>
                </a:lnTo>
                <a:close/>
              </a:path>
              <a:path w="470534" h="627380">
                <a:moveTo>
                  <a:pt x="407624" y="226060"/>
                </a:moveTo>
                <a:lnTo>
                  <a:pt x="360906" y="226060"/>
                </a:lnTo>
                <a:lnTo>
                  <a:pt x="380976" y="245110"/>
                </a:lnTo>
                <a:lnTo>
                  <a:pt x="392638" y="257810"/>
                </a:lnTo>
                <a:lnTo>
                  <a:pt x="419021" y="292100"/>
                </a:lnTo>
                <a:lnTo>
                  <a:pt x="433702" y="327660"/>
                </a:lnTo>
                <a:lnTo>
                  <a:pt x="437644" y="386080"/>
                </a:lnTo>
                <a:lnTo>
                  <a:pt x="437235" y="401320"/>
                </a:lnTo>
                <a:lnTo>
                  <a:pt x="436674" y="415290"/>
                </a:lnTo>
                <a:lnTo>
                  <a:pt x="436563" y="419100"/>
                </a:lnTo>
                <a:lnTo>
                  <a:pt x="436453" y="426720"/>
                </a:lnTo>
                <a:lnTo>
                  <a:pt x="435855" y="511810"/>
                </a:lnTo>
                <a:lnTo>
                  <a:pt x="435731" y="527050"/>
                </a:lnTo>
                <a:lnTo>
                  <a:pt x="435620" y="553720"/>
                </a:lnTo>
                <a:lnTo>
                  <a:pt x="435494" y="607060"/>
                </a:lnTo>
                <a:lnTo>
                  <a:pt x="435315" y="621030"/>
                </a:lnTo>
                <a:lnTo>
                  <a:pt x="435036" y="627380"/>
                </a:lnTo>
                <a:lnTo>
                  <a:pt x="467713" y="627380"/>
                </a:lnTo>
                <a:lnTo>
                  <a:pt x="467929" y="622300"/>
                </a:lnTo>
                <a:lnTo>
                  <a:pt x="468138" y="607060"/>
                </a:lnTo>
                <a:lnTo>
                  <a:pt x="468310" y="535940"/>
                </a:lnTo>
                <a:lnTo>
                  <a:pt x="468733" y="477520"/>
                </a:lnTo>
                <a:lnTo>
                  <a:pt x="468858" y="454660"/>
                </a:lnTo>
                <a:lnTo>
                  <a:pt x="468970" y="424180"/>
                </a:lnTo>
                <a:lnTo>
                  <a:pt x="469858" y="401320"/>
                </a:lnTo>
                <a:lnTo>
                  <a:pt x="470183" y="392430"/>
                </a:lnTo>
                <a:lnTo>
                  <a:pt x="470160" y="360680"/>
                </a:lnTo>
                <a:lnTo>
                  <a:pt x="468013" y="335280"/>
                </a:lnTo>
                <a:lnTo>
                  <a:pt x="458133" y="297180"/>
                </a:lnTo>
                <a:lnTo>
                  <a:pt x="429777" y="250190"/>
                </a:lnTo>
                <a:lnTo>
                  <a:pt x="417808" y="236220"/>
                </a:lnTo>
                <a:lnTo>
                  <a:pt x="407624" y="226060"/>
                </a:lnTo>
                <a:close/>
              </a:path>
              <a:path w="470534" h="627380">
                <a:moveTo>
                  <a:pt x="243988" y="422910"/>
                </a:moveTo>
                <a:lnTo>
                  <a:pt x="180617" y="422910"/>
                </a:lnTo>
                <a:lnTo>
                  <a:pt x="188113" y="425450"/>
                </a:lnTo>
                <a:lnTo>
                  <a:pt x="195860" y="427990"/>
                </a:lnTo>
                <a:lnTo>
                  <a:pt x="203830" y="427990"/>
                </a:lnTo>
                <a:lnTo>
                  <a:pt x="211998" y="429260"/>
                </a:lnTo>
                <a:lnTo>
                  <a:pt x="230777" y="426720"/>
                </a:lnTo>
                <a:lnTo>
                  <a:pt x="239707" y="424180"/>
                </a:lnTo>
                <a:lnTo>
                  <a:pt x="243988" y="422910"/>
                </a:lnTo>
                <a:close/>
              </a:path>
              <a:path w="470534" h="627380">
                <a:moveTo>
                  <a:pt x="281098" y="273050"/>
                </a:moveTo>
                <a:lnTo>
                  <a:pt x="211998" y="273050"/>
                </a:lnTo>
                <a:lnTo>
                  <a:pt x="236147" y="278130"/>
                </a:lnTo>
                <a:lnTo>
                  <a:pt x="255867" y="290830"/>
                </a:lnTo>
                <a:lnTo>
                  <a:pt x="269163" y="311150"/>
                </a:lnTo>
                <a:lnTo>
                  <a:pt x="274038" y="335280"/>
                </a:lnTo>
                <a:lnTo>
                  <a:pt x="269163" y="359410"/>
                </a:lnTo>
                <a:lnTo>
                  <a:pt x="255867" y="378460"/>
                </a:lnTo>
                <a:lnTo>
                  <a:pt x="236147" y="392430"/>
                </a:lnTo>
                <a:lnTo>
                  <a:pt x="211998" y="397510"/>
                </a:lnTo>
                <a:lnTo>
                  <a:pt x="281788" y="397510"/>
                </a:lnTo>
                <a:lnTo>
                  <a:pt x="288544" y="389890"/>
                </a:lnTo>
                <a:lnTo>
                  <a:pt x="297922" y="373380"/>
                </a:lnTo>
                <a:lnTo>
                  <a:pt x="303864" y="354330"/>
                </a:lnTo>
                <a:lnTo>
                  <a:pt x="305940" y="335280"/>
                </a:lnTo>
                <a:lnTo>
                  <a:pt x="301328" y="306070"/>
                </a:lnTo>
                <a:lnTo>
                  <a:pt x="288467" y="280670"/>
                </a:lnTo>
                <a:lnTo>
                  <a:pt x="281098" y="273050"/>
                </a:lnTo>
                <a:close/>
              </a:path>
              <a:path w="470534" h="627380">
                <a:moveTo>
                  <a:pt x="240429" y="78740"/>
                </a:moveTo>
                <a:lnTo>
                  <a:pt x="159154" y="78740"/>
                </a:lnTo>
                <a:lnTo>
                  <a:pt x="192224" y="86360"/>
                </a:lnTo>
                <a:lnTo>
                  <a:pt x="219226" y="104140"/>
                </a:lnTo>
                <a:lnTo>
                  <a:pt x="237430" y="130810"/>
                </a:lnTo>
                <a:lnTo>
                  <a:pt x="244104" y="163830"/>
                </a:lnTo>
                <a:lnTo>
                  <a:pt x="240023" y="190500"/>
                </a:lnTo>
                <a:lnTo>
                  <a:pt x="228632" y="213360"/>
                </a:lnTo>
                <a:lnTo>
                  <a:pt x="211207" y="231140"/>
                </a:lnTo>
                <a:lnTo>
                  <a:pt x="189024" y="243840"/>
                </a:lnTo>
                <a:lnTo>
                  <a:pt x="185760" y="245110"/>
                </a:lnTo>
                <a:lnTo>
                  <a:pt x="182573" y="245110"/>
                </a:lnTo>
                <a:lnTo>
                  <a:pt x="179448" y="246380"/>
                </a:lnTo>
                <a:lnTo>
                  <a:pt x="172946" y="248920"/>
                </a:lnTo>
                <a:lnTo>
                  <a:pt x="248379" y="248920"/>
                </a:lnTo>
                <a:lnTo>
                  <a:pt x="243837" y="246380"/>
                </a:lnTo>
                <a:lnTo>
                  <a:pt x="248438" y="241300"/>
                </a:lnTo>
                <a:lnTo>
                  <a:pt x="252746" y="236220"/>
                </a:lnTo>
                <a:lnTo>
                  <a:pt x="256750" y="231140"/>
                </a:lnTo>
                <a:lnTo>
                  <a:pt x="260436" y="224790"/>
                </a:lnTo>
                <a:lnTo>
                  <a:pt x="406351" y="224790"/>
                </a:lnTo>
                <a:lnTo>
                  <a:pt x="405078" y="223520"/>
                </a:lnTo>
                <a:lnTo>
                  <a:pt x="389087" y="208280"/>
                </a:lnTo>
                <a:lnTo>
                  <a:pt x="393609" y="203200"/>
                </a:lnTo>
                <a:lnTo>
                  <a:pt x="302003" y="203200"/>
                </a:lnTo>
                <a:lnTo>
                  <a:pt x="294445" y="201930"/>
                </a:lnTo>
                <a:lnTo>
                  <a:pt x="287127" y="199390"/>
                </a:lnTo>
                <a:lnTo>
                  <a:pt x="280077" y="196850"/>
                </a:lnTo>
                <a:lnTo>
                  <a:pt x="273327" y="194310"/>
                </a:lnTo>
                <a:lnTo>
                  <a:pt x="275005" y="186690"/>
                </a:lnTo>
                <a:lnTo>
                  <a:pt x="276222" y="179070"/>
                </a:lnTo>
                <a:lnTo>
                  <a:pt x="276963" y="171450"/>
                </a:lnTo>
                <a:lnTo>
                  <a:pt x="277213" y="163830"/>
                </a:lnTo>
                <a:lnTo>
                  <a:pt x="274478" y="138430"/>
                </a:lnTo>
                <a:lnTo>
                  <a:pt x="266662" y="115570"/>
                </a:lnTo>
                <a:lnTo>
                  <a:pt x="254346" y="93980"/>
                </a:lnTo>
                <a:lnTo>
                  <a:pt x="240429" y="78740"/>
                </a:lnTo>
                <a:close/>
              </a:path>
              <a:path w="470534" h="627380">
                <a:moveTo>
                  <a:pt x="406351" y="224790"/>
                </a:moveTo>
                <a:lnTo>
                  <a:pt x="260436" y="224790"/>
                </a:lnTo>
                <a:lnTo>
                  <a:pt x="272426" y="229870"/>
                </a:lnTo>
                <a:lnTo>
                  <a:pt x="285041" y="233680"/>
                </a:lnTo>
                <a:lnTo>
                  <a:pt x="298196" y="236220"/>
                </a:lnTo>
                <a:lnTo>
                  <a:pt x="324771" y="236220"/>
                </a:lnTo>
                <a:lnTo>
                  <a:pt x="349393" y="231140"/>
                </a:lnTo>
                <a:lnTo>
                  <a:pt x="360906" y="226060"/>
                </a:lnTo>
                <a:lnTo>
                  <a:pt x="407624" y="226060"/>
                </a:lnTo>
                <a:lnTo>
                  <a:pt x="406351" y="224790"/>
                </a:lnTo>
                <a:close/>
              </a:path>
              <a:path w="470534" h="627380">
                <a:moveTo>
                  <a:pt x="393526" y="34290"/>
                </a:moveTo>
                <a:lnTo>
                  <a:pt x="311808" y="34290"/>
                </a:lnTo>
                <a:lnTo>
                  <a:pt x="344873" y="40640"/>
                </a:lnTo>
                <a:lnTo>
                  <a:pt x="371876" y="58420"/>
                </a:lnTo>
                <a:lnTo>
                  <a:pt x="390082" y="85090"/>
                </a:lnTo>
                <a:lnTo>
                  <a:pt x="396758" y="118110"/>
                </a:lnTo>
                <a:lnTo>
                  <a:pt x="394083" y="139700"/>
                </a:lnTo>
                <a:lnTo>
                  <a:pt x="374689" y="175260"/>
                </a:lnTo>
                <a:lnTo>
                  <a:pt x="337124" y="199390"/>
                </a:lnTo>
                <a:lnTo>
                  <a:pt x="311922" y="203200"/>
                </a:lnTo>
                <a:lnTo>
                  <a:pt x="393609" y="203200"/>
                </a:lnTo>
                <a:lnTo>
                  <a:pt x="406043" y="189230"/>
                </a:lnTo>
                <a:lnTo>
                  <a:pt x="418926" y="168910"/>
                </a:lnTo>
                <a:lnTo>
                  <a:pt x="427113" y="144780"/>
                </a:lnTo>
                <a:lnTo>
                  <a:pt x="429981" y="118110"/>
                </a:lnTo>
                <a:lnTo>
                  <a:pt x="420703" y="72390"/>
                </a:lnTo>
                <a:lnTo>
                  <a:pt x="395402" y="35560"/>
                </a:lnTo>
                <a:lnTo>
                  <a:pt x="393526" y="34290"/>
                </a:lnTo>
                <a:close/>
              </a:path>
              <a:path w="470534" h="627380">
                <a:moveTo>
                  <a:pt x="311922" y="0"/>
                </a:moveTo>
                <a:lnTo>
                  <a:pt x="295282" y="1270"/>
                </a:lnTo>
                <a:lnTo>
                  <a:pt x="279356" y="5080"/>
                </a:lnTo>
                <a:lnTo>
                  <a:pt x="264302" y="10160"/>
                </a:lnTo>
                <a:lnTo>
                  <a:pt x="250276" y="17780"/>
                </a:lnTo>
                <a:lnTo>
                  <a:pt x="247482" y="19050"/>
                </a:lnTo>
                <a:lnTo>
                  <a:pt x="236672" y="27940"/>
                </a:lnTo>
                <a:lnTo>
                  <a:pt x="226843" y="36830"/>
                </a:lnTo>
                <a:lnTo>
                  <a:pt x="218098" y="46990"/>
                </a:lnTo>
                <a:lnTo>
                  <a:pt x="210538" y="58420"/>
                </a:lnTo>
                <a:lnTo>
                  <a:pt x="251642" y="58420"/>
                </a:lnTo>
                <a:lnTo>
                  <a:pt x="257537" y="53340"/>
                </a:lnTo>
                <a:lnTo>
                  <a:pt x="265694" y="46990"/>
                </a:lnTo>
                <a:lnTo>
                  <a:pt x="266456" y="46990"/>
                </a:lnTo>
                <a:lnTo>
                  <a:pt x="276853" y="40640"/>
                </a:lnTo>
                <a:lnTo>
                  <a:pt x="287884" y="36830"/>
                </a:lnTo>
                <a:lnTo>
                  <a:pt x="299577" y="34290"/>
                </a:lnTo>
                <a:lnTo>
                  <a:pt x="393526" y="34290"/>
                </a:lnTo>
                <a:lnTo>
                  <a:pt x="357876" y="10160"/>
                </a:lnTo>
                <a:lnTo>
                  <a:pt x="311922" y="0"/>
                </a:lnTo>
                <a:close/>
              </a:path>
            </a:pathLst>
          </a:custGeom>
          <a:solidFill>
            <a:srgbClr val="00669B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TextBox 6"/>
          <p:cNvSpPr txBox="1">
            <a:spLocks noChangeArrowheads="1"/>
          </p:cNvSpPr>
          <p:nvPr/>
        </p:nvSpPr>
        <p:spPr bwMode="auto">
          <a:xfrm>
            <a:off x="1993901" y="1419225"/>
            <a:ext cx="670559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ВЗАИМОДЕЙСТВОВАЛИ ЛИ ВЫ КОГДА-ЛИБО С НЕГОСУДАРСТВЕННЫМ ПЕНСИОННЫМ ФОНДОМ (НПФ) ИЛИ НЕТ?</a:t>
            </a:r>
            <a:endParaRPr lang="ru-RU" sz="1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object 10"/>
          <p:cNvSpPr/>
          <p:nvPr/>
        </p:nvSpPr>
        <p:spPr>
          <a:xfrm>
            <a:off x="1765300" y="4467223"/>
            <a:ext cx="470648" cy="1069979"/>
          </a:xfrm>
          <a:custGeom>
            <a:avLst/>
            <a:gdLst/>
            <a:ahLst/>
            <a:cxnLst/>
            <a:rect l="l" t="t" r="r" b="b"/>
            <a:pathLst>
              <a:path w="444500" h="688975">
                <a:moveTo>
                  <a:pt x="0" y="0"/>
                </a:moveTo>
                <a:lnTo>
                  <a:pt x="0" y="688581"/>
                </a:lnTo>
                <a:lnTo>
                  <a:pt x="444500" y="688581"/>
                </a:lnTo>
                <a:lnTo>
                  <a:pt x="0" y="0"/>
                </a:lnTo>
                <a:close/>
              </a:path>
            </a:pathLst>
          </a:custGeom>
          <a:solidFill>
            <a:srgbClr val="007C8F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object 11"/>
          <p:cNvSpPr/>
          <p:nvPr/>
        </p:nvSpPr>
        <p:spPr>
          <a:xfrm>
            <a:off x="1308099" y="4467225"/>
            <a:ext cx="457201" cy="1069979"/>
          </a:xfrm>
          <a:custGeom>
            <a:avLst/>
            <a:gdLst/>
            <a:ahLst/>
            <a:cxnLst/>
            <a:rect l="l" t="t" r="r" b="b"/>
            <a:pathLst>
              <a:path w="431800" h="688975">
                <a:moveTo>
                  <a:pt x="431800" y="0"/>
                </a:moveTo>
                <a:lnTo>
                  <a:pt x="0" y="688581"/>
                </a:lnTo>
                <a:lnTo>
                  <a:pt x="431800" y="688581"/>
                </a:lnTo>
                <a:lnTo>
                  <a:pt x="431800" y="0"/>
                </a:lnTo>
                <a:close/>
              </a:path>
            </a:pathLst>
          </a:custGeom>
          <a:solidFill>
            <a:srgbClr val="23BDC3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object 10"/>
          <p:cNvSpPr/>
          <p:nvPr/>
        </p:nvSpPr>
        <p:spPr>
          <a:xfrm>
            <a:off x="3289300" y="4924423"/>
            <a:ext cx="470648" cy="612779"/>
          </a:xfrm>
          <a:custGeom>
            <a:avLst/>
            <a:gdLst/>
            <a:ahLst/>
            <a:cxnLst/>
            <a:rect l="l" t="t" r="r" b="b"/>
            <a:pathLst>
              <a:path w="444500" h="688975">
                <a:moveTo>
                  <a:pt x="0" y="0"/>
                </a:moveTo>
                <a:lnTo>
                  <a:pt x="0" y="688581"/>
                </a:lnTo>
                <a:lnTo>
                  <a:pt x="444500" y="688581"/>
                </a:lnTo>
                <a:lnTo>
                  <a:pt x="0" y="0"/>
                </a:lnTo>
                <a:close/>
              </a:path>
            </a:pathLst>
          </a:custGeom>
          <a:solidFill>
            <a:srgbClr val="007C8F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object 11"/>
          <p:cNvSpPr/>
          <p:nvPr/>
        </p:nvSpPr>
        <p:spPr>
          <a:xfrm>
            <a:off x="2832099" y="4924425"/>
            <a:ext cx="457201" cy="612779"/>
          </a:xfrm>
          <a:custGeom>
            <a:avLst/>
            <a:gdLst/>
            <a:ahLst/>
            <a:cxnLst/>
            <a:rect l="l" t="t" r="r" b="b"/>
            <a:pathLst>
              <a:path w="431800" h="688975">
                <a:moveTo>
                  <a:pt x="431800" y="0"/>
                </a:moveTo>
                <a:lnTo>
                  <a:pt x="0" y="688581"/>
                </a:lnTo>
                <a:lnTo>
                  <a:pt x="431800" y="688581"/>
                </a:lnTo>
                <a:lnTo>
                  <a:pt x="431800" y="0"/>
                </a:lnTo>
                <a:close/>
              </a:path>
            </a:pathLst>
          </a:custGeom>
          <a:solidFill>
            <a:srgbClr val="23BDC3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object 10"/>
          <p:cNvSpPr/>
          <p:nvPr/>
        </p:nvSpPr>
        <p:spPr>
          <a:xfrm>
            <a:off x="4737100" y="2790823"/>
            <a:ext cx="470648" cy="2746379"/>
          </a:xfrm>
          <a:custGeom>
            <a:avLst/>
            <a:gdLst/>
            <a:ahLst/>
            <a:cxnLst/>
            <a:rect l="l" t="t" r="r" b="b"/>
            <a:pathLst>
              <a:path w="444500" h="688975">
                <a:moveTo>
                  <a:pt x="0" y="0"/>
                </a:moveTo>
                <a:lnTo>
                  <a:pt x="0" y="688581"/>
                </a:lnTo>
                <a:lnTo>
                  <a:pt x="444500" y="688581"/>
                </a:lnTo>
                <a:lnTo>
                  <a:pt x="0" y="0"/>
                </a:lnTo>
                <a:close/>
              </a:path>
            </a:pathLst>
          </a:custGeom>
          <a:solidFill>
            <a:srgbClr val="007C8F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object 11"/>
          <p:cNvSpPr/>
          <p:nvPr/>
        </p:nvSpPr>
        <p:spPr>
          <a:xfrm>
            <a:off x="4279899" y="2790825"/>
            <a:ext cx="457201" cy="2746379"/>
          </a:xfrm>
          <a:custGeom>
            <a:avLst/>
            <a:gdLst/>
            <a:ahLst/>
            <a:cxnLst/>
            <a:rect l="l" t="t" r="r" b="b"/>
            <a:pathLst>
              <a:path w="431800" h="688975">
                <a:moveTo>
                  <a:pt x="431800" y="0"/>
                </a:moveTo>
                <a:lnTo>
                  <a:pt x="0" y="688581"/>
                </a:lnTo>
                <a:lnTo>
                  <a:pt x="431800" y="688581"/>
                </a:lnTo>
                <a:lnTo>
                  <a:pt x="431800" y="0"/>
                </a:lnTo>
                <a:close/>
              </a:path>
            </a:pathLst>
          </a:custGeom>
          <a:solidFill>
            <a:srgbClr val="23BDC3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object 10"/>
          <p:cNvSpPr/>
          <p:nvPr/>
        </p:nvSpPr>
        <p:spPr>
          <a:xfrm>
            <a:off x="6184900" y="5076823"/>
            <a:ext cx="470648" cy="460379"/>
          </a:xfrm>
          <a:custGeom>
            <a:avLst/>
            <a:gdLst/>
            <a:ahLst/>
            <a:cxnLst/>
            <a:rect l="l" t="t" r="r" b="b"/>
            <a:pathLst>
              <a:path w="444500" h="688975">
                <a:moveTo>
                  <a:pt x="0" y="0"/>
                </a:moveTo>
                <a:lnTo>
                  <a:pt x="0" y="688581"/>
                </a:lnTo>
                <a:lnTo>
                  <a:pt x="444500" y="688581"/>
                </a:lnTo>
                <a:lnTo>
                  <a:pt x="0" y="0"/>
                </a:lnTo>
                <a:close/>
              </a:path>
            </a:pathLst>
          </a:custGeom>
          <a:solidFill>
            <a:srgbClr val="007C8F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object 11"/>
          <p:cNvSpPr/>
          <p:nvPr/>
        </p:nvSpPr>
        <p:spPr>
          <a:xfrm>
            <a:off x="5727699" y="5076825"/>
            <a:ext cx="457201" cy="460379"/>
          </a:xfrm>
          <a:custGeom>
            <a:avLst/>
            <a:gdLst/>
            <a:ahLst/>
            <a:cxnLst/>
            <a:rect l="l" t="t" r="r" b="b"/>
            <a:pathLst>
              <a:path w="431800" h="688975">
                <a:moveTo>
                  <a:pt x="431800" y="0"/>
                </a:moveTo>
                <a:lnTo>
                  <a:pt x="0" y="688581"/>
                </a:lnTo>
                <a:lnTo>
                  <a:pt x="431800" y="688581"/>
                </a:lnTo>
                <a:lnTo>
                  <a:pt x="431800" y="0"/>
                </a:lnTo>
                <a:close/>
              </a:path>
            </a:pathLst>
          </a:custGeom>
          <a:solidFill>
            <a:srgbClr val="23BDC3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object 10"/>
          <p:cNvSpPr/>
          <p:nvPr/>
        </p:nvSpPr>
        <p:spPr>
          <a:xfrm>
            <a:off x="7708900" y="4924423"/>
            <a:ext cx="470648" cy="612779"/>
          </a:xfrm>
          <a:custGeom>
            <a:avLst/>
            <a:gdLst/>
            <a:ahLst/>
            <a:cxnLst/>
            <a:rect l="l" t="t" r="r" b="b"/>
            <a:pathLst>
              <a:path w="444500" h="688975">
                <a:moveTo>
                  <a:pt x="0" y="0"/>
                </a:moveTo>
                <a:lnTo>
                  <a:pt x="0" y="688581"/>
                </a:lnTo>
                <a:lnTo>
                  <a:pt x="444500" y="688581"/>
                </a:lnTo>
                <a:lnTo>
                  <a:pt x="0" y="0"/>
                </a:lnTo>
                <a:close/>
              </a:path>
            </a:pathLst>
          </a:custGeom>
          <a:solidFill>
            <a:srgbClr val="007C8F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object 11"/>
          <p:cNvSpPr/>
          <p:nvPr/>
        </p:nvSpPr>
        <p:spPr>
          <a:xfrm>
            <a:off x="7251699" y="4924425"/>
            <a:ext cx="457201" cy="612779"/>
          </a:xfrm>
          <a:custGeom>
            <a:avLst/>
            <a:gdLst/>
            <a:ahLst/>
            <a:cxnLst/>
            <a:rect l="l" t="t" r="r" b="b"/>
            <a:pathLst>
              <a:path w="431800" h="688975">
                <a:moveTo>
                  <a:pt x="431800" y="0"/>
                </a:moveTo>
                <a:lnTo>
                  <a:pt x="0" y="688581"/>
                </a:lnTo>
                <a:lnTo>
                  <a:pt x="431800" y="688581"/>
                </a:lnTo>
                <a:lnTo>
                  <a:pt x="431800" y="0"/>
                </a:lnTo>
                <a:close/>
              </a:path>
            </a:pathLst>
          </a:custGeom>
          <a:solidFill>
            <a:srgbClr val="23BDC3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object 10"/>
          <p:cNvSpPr/>
          <p:nvPr/>
        </p:nvSpPr>
        <p:spPr>
          <a:xfrm>
            <a:off x="9156700" y="5000623"/>
            <a:ext cx="470648" cy="536579"/>
          </a:xfrm>
          <a:custGeom>
            <a:avLst/>
            <a:gdLst/>
            <a:ahLst/>
            <a:cxnLst/>
            <a:rect l="l" t="t" r="r" b="b"/>
            <a:pathLst>
              <a:path w="444500" h="688975">
                <a:moveTo>
                  <a:pt x="0" y="0"/>
                </a:moveTo>
                <a:lnTo>
                  <a:pt x="0" y="688581"/>
                </a:lnTo>
                <a:lnTo>
                  <a:pt x="444500" y="688581"/>
                </a:lnTo>
                <a:lnTo>
                  <a:pt x="0" y="0"/>
                </a:lnTo>
                <a:close/>
              </a:path>
            </a:pathLst>
          </a:custGeom>
          <a:solidFill>
            <a:srgbClr val="007C8F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object 11"/>
          <p:cNvSpPr/>
          <p:nvPr/>
        </p:nvSpPr>
        <p:spPr>
          <a:xfrm>
            <a:off x="8699499" y="5000625"/>
            <a:ext cx="457201" cy="536579"/>
          </a:xfrm>
          <a:custGeom>
            <a:avLst/>
            <a:gdLst/>
            <a:ahLst/>
            <a:cxnLst/>
            <a:rect l="l" t="t" r="r" b="b"/>
            <a:pathLst>
              <a:path w="431800" h="688975">
                <a:moveTo>
                  <a:pt x="431800" y="0"/>
                </a:moveTo>
                <a:lnTo>
                  <a:pt x="0" y="688581"/>
                </a:lnTo>
                <a:lnTo>
                  <a:pt x="431800" y="688581"/>
                </a:lnTo>
                <a:lnTo>
                  <a:pt x="431800" y="0"/>
                </a:lnTo>
                <a:close/>
              </a:path>
            </a:pathLst>
          </a:custGeom>
          <a:solidFill>
            <a:srgbClr val="23BDC3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1536700" y="3933825"/>
            <a:ext cx="6928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17,4%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2984500" y="4467225"/>
            <a:ext cx="5951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9,9%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4432300" y="2257425"/>
            <a:ext cx="6993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49,5%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5902680" y="4619625"/>
            <a:ext cx="5934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6,7%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7404100" y="4467225"/>
            <a:ext cx="5934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9,1%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8851900" y="4467225"/>
            <a:ext cx="5934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7,4%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904856" y="5686425"/>
            <a:ext cx="16224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Да, перевел в НПФ </a:t>
            </a:r>
          </a:p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свою накопительную </a:t>
            </a:r>
          </a:p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пенсию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2603500" y="5686425"/>
            <a:ext cx="13716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Да, состою в НПФ как участник корпоративной пенсионной системы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4051301" y="5686425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Нет, не взаимодействовал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5858655" y="5686425"/>
            <a:ext cx="6716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Другое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7327900" y="5686425"/>
            <a:ext cx="7857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Не знаю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8699500" y="5686425"/>
            <a:ext cx="9829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Нет ответа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object 4"/>
          <p:cNvSpPr/>
          <p:nvPr/>
        </p:nvSpPr>
        <p:spPr>
          <a:xfrm>
            <a:off x="9946805" y="6814807"/>
            <a:ext cx="288290" cy="288290"/>
          </a:xfrm>
          <a:custGeom>
            <a:avLst/>
            <a:gdLst/>
            <a:ahLst/>
            <a:cxnLst/>
            <a:rect l="l" t="t" r="r" b="b"/>
            <a:pathLst>
              <a:path w="288290" h="288290">
                <a:moveTo>
                  <a:pt x="0" y="287997"/>
                </a:moveTo>
                <a:lnTo>
                  <a:pt x="287997" y="287997"/>
                </a:lnTo>
                <a:lnTo>
                  <a:pt x="287997" y="0"/>
                </a:lnTo>
                <a:lnTo>
                  <a:pt x="0" y="0"/>
                </a:lnTo>
                <a:lnTo>
                  <a:pt x="0" y="287997"/>
                </a:lnTo>
                <a:close/>
              </a:path>
            </a:pathLst>
          </a:custGeom>
          <a:solidFill>
            <a:srgbClr val="00599D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object 39"/>
          <p:cNvSpPr txBox="1">
            <a:spLocks noGrp="1"/>
          </p:cNvSpPr>
          <p:nvPr>
            <p:ph type="sldNum" sz="quarter" idx="7"/>
          </p:nvPr>
        </p:nvSpPr>
        <p:spPr>
          <a:xfrm>
            <a:off x="9988916" y="6895769"/>
            <a:ext cx="263159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7785">
              <a:lnSpc>
                <a:spcPts val="1090"/>
              </a:lnSpc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5" name="Picture 2" descr="C:\Users\dejkoia\Desktop\Blago_Logo-Deskriptor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99500" y="428625"/>
            <a:ext cx="1828800" cy="400468"/>
          </a:xfrm>
          <a:prstGeom prst="rect">
            <a:avLst/>
          </a:prstGeom>
          <a:noFill/>
        </p:spPr>
      </p:pic>
      <p:sp>
        <p:nvSpPr>
          <p:cNvPr id="34" name="object 17"/>
          <p:cNvSpPr txBox="1">
            <a:spLocks/>
          </p:cNvSpPr>
          <p:nvPr/>
        </p:nvSpPr>
        <p:spPr>
          <a:xfrm>
            <a:off x="2908299" y="335151"/>
            <a:ext cx="5638801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>
              <a:defRPr sz="2000" b="0" i="0">
                <a:solidFill>
                  <a:srgbClr val="231F20"/>
                </a:solidFill>
                <a:latin typeface="Myriad Pro"/>
                <a:ea typeface="+mj-ea"/>
                <a:cs typeface="Myriad Pro"/>
              </a:defRPr>
            </a:lvl1pPr>
          </a:lstStyle>
          <a:p>
            <a:pPr marL="12700" marR="5080" algn="just"/>
            <a:r>
              <a:rPr lang="ru-RU" altLang="ru-RU" sz="1600" spc="-5" dirty="0" smtClean="0">
                <a:solidFill>
                  <a:srgbClr val="5859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Привлекательность</a:t>
            </a:r>
            <a:r>
              <a:rPr lang="en-US" altLang="ru-RU" sz="1600" spc="-5" dirty="0" smtClean="0">
                <a:solidFill>
                  <a:srgbClr val="5859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spc="-5" dirty="0" smtClean="0">
                <a:solidFill>
                  <a:srgbClr val="5859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института НПФ </a:t>
            </a:r>
            <a:r>
              <a:rPr lang="ru-RU" altLang="ru-RU" sz="1600" spc="-5" dirty="0">
                <a:solidFill>
                  <a:srgbClr val="5859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граждан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dejkoia\Desktop\Blago_Logo-Deskripto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5300" y="2943225"/>
            <a:ext cx="3479793" cy="762000"/>
          </a:xfrm>
          <a:prstGeom prst="rect">
            <a:avLst/>
          </a:prstGeom>
          <a:noFill/>
        </p:spPr>
      </p:pic>
      <p:pic>
        <p:nvPicPr>
          <p:cNvPr id="2050" name="Picture 2" descr="H:\Руководство по фирменному стилю на сайт\Логотип РГСУ\Горизонтальная сокращенная компоновка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60500" y="2409825"/>
            <a:ext cx="3638551" cy="182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987</TotalTime>
  <Words>299</Words>
  <Application>Microsoft Office PowerPoint</Application>
  <PresentationFormat>Произвольный</PresentationFormat>
  <Paragraphs>81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Дейко Иван Андреевич</dc:creator>
  <cp:lastModifiedBy>Kurovaa</cp:lastModifiedBy>
  <cp:revision>73</cp:revision>
  <dcterms:created xsi:type="dcterms:W3CDTF">2016-12-09T01:17:32Z</dcterms:created>
  <dcterms:modified xsi:type="dcterms:W3CDTF">2016-12-12T17:34:16Z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2015-11-25T00:00:00Z</vt:filetime>
  </property>
  <property fmtid="{D5CDD505-2E9C-101B-9397-08002B2CF9AE}" pid="3" name="Creator">
    <vt:lpwstr>Adobe InDesign CC 2015 (Windows)</vt:lpwstr>
  </property>
  <property fmtid="{D5CDD505-2E9C-101B-9397-08002B2CF9AE}" pid="4" name="LastSaved">
    <vt:filetime>2016-12-08T00:00:00Z</vt:filetime>
  </property>
</Properties>
</file>