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56" r:id="rId5"/>
    <p:sldId id="259" r:id="rId6"/>
    <p:sldId id="262" r:id="rId7"/>
    <p:sldId id="260" r:id="rId8"/>
    <p:sldId id="261" r:id="rId9"/>
    <p:sldId id="258" r:id="rId10"/>
  </p:sldIdLst>
  <p:sldSz cx="9906000" cy="6858000" type="A4"/>
  <p:notesSz cx="6797675" cy="9874250"/>
  <p:defaultTextStyle>
    <a:defPPr>
      <a:defRPr lang="en-US"/>
    </a:defPPr>
    <a:lvl1pPr marL="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8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2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45718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8EAF8"/>
    <a:srgbClr val="4B974D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4660"/>
  </p:normalViewPr>
  <p:slideViewPr>
    <p:cSldViewPr snapToGrid="0" snapToObjects="1">
      <p:cViewPr>
        <p:scale>
          <a:sx n="200" d="100"/>
          <a:sy n="200" d="100"/>
        </p:scale>
        <p:origin x="3624" y="268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0754" tIns="45377" rIns="90754" bIns="45377" rtlCol="0"/>
          <a:lstStyle>
            <a:lvl1pPr algn="r">
              <a:defRPr sz="1200"/>
            </a:lvl1pPr>
          </a:lstStyle>
          <a:p>
            <a:fld id="{D65A330C-4897-49FF-A78D-91731BACC6D9}" type="datetimeFigureOut">
              <a:rPr lang="en-US" smtClean="0"/>
              <a:t>12/12/2016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741363"/>
            <a:ext cx="53467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4" tIns="45377" rIns="90754" bIns="4537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0754" tIns="45377" rIns="90754" bIns="4537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8824"/>
            <a:ext cx="2945659" cy="49371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8824"/>
            <a:ext cx="2945659" cy="493713"/>
          </a:xfrm>
          <a:prstGeom prst="rect">
            <a:avLst/>
          </a:prstGeom>
        </p:spPr>
        <p:txBody>
          <a:bodyPr vert="horz" lIns="90754" tIns="45377" rIns="90754" bIns="45377" rtlCol="0" anchor="b"/>
          <a:lstStyle>
            <a:lvl1pPr algn="r">
              <a:defRPr sz="1200"/>
            </a:lvl1pPr>
          </a:lstStyle>
          <a:p>
            <a:fld id="{D12A22E6-12C5-4627-BEE3-D95F1D2F2E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9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999082"/>
            <a:ext cx="9906000" cy="2858922"/>
          </a:xfrm>
          <a:prstGeom prst="rect">
            <a:avLst/>
          </a:prstGeom>
          <a:solidFill>
            <a:schemeClr val="accent6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0694" y="5594866"/>
            <a:ext cx="4685269" cy="659026"/>
          </a:xfrm>
        </p:spPr>
        <p:txBody>
          <a:bodyPr>
            <a:normAutofit/>
          </a:bodyPr>
          <a:lstStyle>
            <a:lvl1pPr marL="0" indent="0" algn="l">
              <a:buNone/>
              <a:defRPr sz="1500">
                <a:solidFill>
                  <a:schemeClr val="bg1"/>
                </a:solidFill>
              </a:defRPr>
            </a:lvl1pPr>
            <a:lvl2pPr marL="342884" indent="0" algn="ctr">
              <a:buNone/>
              <a:defRPr sz="1500"/>
            </a:lvl2pPr>
            <a:lvl3pPr marL="685766" indent="0" algn="ctr">
              <a:buNone/>
              <a:defRPr sz="1400"/>
            </a:lvl3pPr>
            <a:lvl4pPr marL="1028649" indent="0" algn="ctr">
              <a:buNone/>
              <a:defRPr sz="1200"/>
            </a:lvl4pPr>
            <a:lvl5pPr marL="1371532" indent="0" algn="ctr">
              <a:buNone/>
              <a:defRPr sz="1200"/>
            </a:lvl5pPr>
            <a:lvl6pPr marL="1714415" indent="0" algn="ctr">
              <a:buNone/>
              <a:defRPr sz="1200"/>
            </a:lvl6pPr>
            <a:lvl7pPr marL="2057297" indent="0" algn="ctr">
              <a:buNone/>
              <a:defRPr sz="1200"/>
            </a:lvl7pPr>
            <a:lvl8pPr marL="2400180" indent="0" algn="ctr">
              <a:buNone/>
              <a:defRPr sz="1200"/>
            </a:lvl8pPr>
            <a:lvl9pPr marL="2743064" indent="0" algn="ctr">
              <a:buNone/>
              <a:defRPr sz="12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930694" y="4118920"/>
            <a:ext cx="4685270" cy="1359244"/>
          </a:xfrm>
        </p:spPr>
        <p:txBody>
          <a:bodyPr anchor="b">
            <a:normAutofit/>
          </a:bodyPr>
          <a:lstStyle>
            <a:lvl1pPr>
              <a:defRPr sz="1500">
                <a:solidFill>
                  <a:srgbClr val="FFFFFF"/>
                </a:solidFill>
              </a:defRPr>
            </a:lvl1pPr>
          </a:lstStyle>
          <a:p>
            <a:r>
              <a:rPr lang="ru-RU" dirty="0" err="1" smtClean="0"/>
              <a:t>Click</a:t>
            </a:r>
            <a:r>
              <a:rPr lang="ru-RU" dirty="0" smtClean="0"/>
              <a:t> </a:t>
            </a:r>
            <a:r>
              <a:rPr lang="ru-RU" dirty="0" err="1" smtClean="0"/>
              <a:t>to</a:t>
            </a:r>
            <a:r>
              <a:rPr lang="ru-RU" dirty="0" smtClean="0"/>
              <a:t> </a:t>
            </a:r>
            <a:r>
              <a:rPr lang="ru-RU" dirty="0" err="1" smtClean="0"/>
              <a:t>edit</a:t>
            </a:r>
            <a:r>
              <a:rPr lang="ru-RU" dirty="0" smtClean="0"/>
              <a:t> </a:t>
            </a:r>
            <a:r>
              <a:rPr lang="ru-RU" dirty="0" err="1" smtClean="0"/>
              <a:t>Master</a:t>
            </a:r>
            <a:r>
              <a:rPr lang="ru-RU" dirty="0" smtClean="0"/>
              <a:t> </a:t>
            </a:r>
            <a:r>
              <a:rPr lang="ru-RU" dirty="0" err="1" smtClean="0"/>
              <a:t>title</a:t>
            </a:r>
            <a:r>
              <a:rPr lang="ru-RU" dirty="0" smtClean="0"/>
              <a:t> </a:t>
            </a:r>
            <a:r>
              <a:rPr lang="ru-RU" dirty="0" err="1" smtClean="0"/>
              <a:t>style</a:t>
            </a:r>
            <a:endParaRPr lang="en-US" dirty="0"/>
          </a:p>
        </p:txBody>
      </p:sp>
      <p:sp>
        <p:nvSpPr>
          <p:cNvPr id="16" name="Date Placeholder 26"/>
          <p:cNvSpPr>
            <a:spLocks noGrp="1"/>
          </p:cNvSpPr>
          <p:nvPr>
            <p:ph type="dt" sz="half" idx="2"/>
          </p:nvPr>
        </p:nvSpPr>
        <p:spPr>
          <a:xfrm>
            <a:off x="4957462" y="6315168"/>
            <a:ext cx="23114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>
          <a:xfrm>
            <a:off x="446216" y="5594863"/>
            <a:ext cx="4396412" cy="665894"/>
          </a:xfrm>
        </p:spPr>
        <p:txBody>
          <a:bodyPr>
            <a:noAutofit/>
          </a:bodyPr>
          <a:lstStyle>
            <a:lvl1pPr marL="0" indent="0" algn="r">
              <a:buNone/>
              <a:defRPr sz="1500" baseline="0">
                <a:solidFill>
                  <a:schemeClr val="bg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dirty="0" smtClean="0"/>
              <a:t>Введите имя автора презентации</a:t>
            </a:r>
            <a:endParaRPr lang="ru-RU" dirty="0"/>
          </a:p>
        </p:txBody>
      </p:sp>
      <p:pic>
        <p:nvPicPr>
          <p:cNvPr id="13" name="Picture 12" descr="alllogo-0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23"/>
          <a:stretch/>
        </p:blipFill>
        <p:spPr>
          <a:xfrm>
            <a:off x="0" y="1458786"/>
            <a:ext cx="9910462" cy="254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45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4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515807" y="6481174"/>
            <a:ext cx="390193" cy="365125"/>
          </a:xfrm>
        </p:spPr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644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04574"/>
            <a:ext cx="9906000" cy="2853430"/>
          </a:xfrm>
          <a:prstGeom prst="rect">
            <a:avLst/>
          </a:prstGeom>
          <a:solidFill>
            <a:srgbClr val="AB5253"/>
          </a:solidFill>
          <a:ln>
            <a:solidFill>
              <a:srgbClr val="AB525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906000" cy="136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7" tIns="34289" rIns="68577" bIns="34289" rtlCol="0" anchor="ctr"/>
          <a:lstStyle/>
          <a:p>
            <a:pPr algn="ctr"/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1" y="4118922"/>
            <a:ext cx="4266804" cy="741405"/>
          </a:xfrm>
        </p:spPr>
        <p:txBody>
          <a:bodyPr anchor="b"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1" y="4942706"/>
            <a:ext cx="4266804" cy="1146946"/>
          </a:xfrm>
        </p:spPr>
        <p:txBody>
          <a:bodyPr>
            <a:normAutofit/>
          </a:bodyPr>
          <a:lstStyle>
            <a:lvl1pPr marL="0" indent="0">
              <a:buNone/>
              <a:defRPr sz="1500">
                <a:solidFill>
                  <a:srgbClr val="E7E6E6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pic>
        <p:nvPicPr>
          <p:cNvPr id="12" name="Picture 11" descr="CBRF-Razdelitel.jpg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2974"/>
            <a:ext cx="9906000" cy="2631600"/>
          </a:xfrm>
          <a:prstGeom prst="rect">
            <a:avLst/>
          </a:prstGeom>
        </p:spPr>
      </p:pic>
      <p:pic>
        <p:nvPicPr>
          <p:cNvPr id="8" name="Picture 7" descr="alllogo-02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8420" y="-308916"/>
            <a:ext cx="3470400" cy="20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446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4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5" y="1825625"/>
            <a:ext cx="4495071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4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092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47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5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9813" y="1208221"/>
            <a:ext cx="5360173" cy="713947"/>
          </a:xfrm>
        </p:spPr>
        <p:txBody>
          <a:bodyPr anchor="t">
            <a:normAutofit/>
          </a:bodyPr>
          <a:lstStyle>
            <a:lvl1pPr>
              <a:defRPr sz="15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58349" y="1208218"/>
            <a:ext cx="3268359" cy="5037267"/>
          </a:xfrm>
        </p:spPr>
        <p:txBody>
          <a:bodyPr/>
          <a:lstStyle>
            <a:lvl1pPr marL="0" indent="0">
              <a:buNone/>
              <a:defRPr sz="2400"/>
            </a:lvl1pPr>
            <a:lvl2pPr marL="342884" indent="0">
              <a:buNone/>
              <a:defRPr sz="2100"/>
            </a:lvl2pPr>
            <a:lvl3pPr marL="685766" indent="0">
              <a:buNone/>
              <a:defRPr sz="1800"/>
            </a:lvl3pPr>
            <a:lvl4pPr marL="1028649" indent="0">
              <a:buNone/>
              <a:defRPr sz="1500"/>
            </a:lvl4pPr>
            <a:lvl5pPr marL="1371532" indent="0">
              <a:buNone/>
              <a:defRPr sz="1500"/>
            </a:lvl5pPr>
            <a:lvl6pPr marL="1714415" indent="0">
              <a:buNone/>
              <a:defRPr sz="1500"/>
            </a:lvl6pPr>
            <a:lvl7pPr marL="2057297" indent="0">
              <a:buNone/>
              <a:defRPr sz="1500"/>
            </a:lvl7pPr>
            <a:lvl8pPr marL="2400180" indent="0">
              <a:buNone/>
              <a:defRPr sz="1500"/>
            </a:lvl8pPr>
            <a:lvl9pPr marL="2743064" indent="0">
              <a:buNone/>
              <a:defRPr sz="15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49813" y="2114382"/>
            <a:ext cx="5360173" cy="4139043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884" indent="0">
              <a:buNone/>
              <a:defRPr sz="1100"/>
            </a:lvl2pPr>
            <a:lvl3pPr marL="685766" indent="0">
              <a:buNone/>
              <a:defRPr sz="900"/>
            </a:lvl3pPr>
            <a:lvl4pPr marL="1028649" indent="0">
              <a:buNone/>
              <a:defRPr sz="800"/>
            </a:lvl4pPr>
            <a:lvl5pPr marL="1371532" indent="0">
              <a:buNone/>
              <a:defRPr sz="800"/>
            </a:lvl5pPr>
            <a:lvl6pPr marL="1714415" indent="0">
              <a:buNone/>
              <a:defRPr sz="800"/>
            </a:lvl6pPr>
            <a:lvl7pPr marL="2057297" indent="0">
              <a:buNone/>
              <a:defRPr sz="800"/>
            </a:lvl7pPr>
            <a:lvl8pPr marL="2400180" indent="0">
              <a:buNone/>
              <a:defRPr sz="800"/>
            </a:lvl8pPr>
            <a:lvl9pPr marL="2743064" indent="0">
              <a:buNone/>
              <a:defRPr sz="800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739142" y="336378"/>
            <a:ext cx="2899569" cy="521730"/>
          </a:xfrm>
        </p:spPr>
        <p:txBody>
          <a:bodyPr anchor="ctr">
            <a:normAutofit/>
          </a:bodyPr>
          <a:lstStyle>
            <a:lvl1pPr marL="0" indent="0">
              <a:buNone/>
              <a:defRPr sz="600" cap="all" baseline="0"/>
            </a:lvl1pPr>
          </a:lstStyle>
          <a:p>
            <a:pPr lvl="0"/>
            <a:r>
              <a:rPr lang="ru-RU" dirty="0" smtClean="0"/>
              <a:t>Название раздела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44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851415"/>
            <a:ext cx="8828946" cy="51613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367554"/>
            <a:ext cx="8828946" cy="508542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4"/>
            <a:r>
              <a:rPr lang="ru-RU" dirty="0" smtClean="0"/>
              <a:t>Второй уровень</a:t>
            </a:r>
          </a:p>
          <a:p>
            <a:pPr lvl="5"/>
            <a:r>
              <a:rPr lang="ru-RU" dirty="0" smtClean="0"/>
              <a:t>Третий уровень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267734" y="399779"/>
            <a:ext cx="39019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2EC4EB27-9ADE-42C2-9A98-47F5822B2EE7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267734" y="838028"/>
            <a:ext cx="390439" cy="0"/>
          </a:xfrm>
          <a:prstGeom prst="line">
            <a:avLst/>
          </a:prstGeom>
          <a:ln w="3175" cmpd="sng">
            <a:solidFill>
              <a:schemeClr val="accent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 flipH="1">
            <a:off x="658172" y="847554"/>
            <a:ext cx="1991239" cy="0"/>
          </a:xfrm>
          <a:prstGeom prst="line">
            <a:avLst/>
          </a:prstGeom>
          <a:ln w="285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 flipH="1">
            <a:off x="2636441" y="838028"/>
            <a:ext cx="6873542" cy="0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660400" y="307978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2646760" y="307978"/>
            <a:ext cx="0" cy="539751"/>
          </a:xfrm>
          <a:prstGeom prst="line">
            <a:avLst/>
          </a:prstGeom>
          <a:ln w="3175" cmpd="sng">
            <a:solidFill>
              <a:srgbClr val="AB525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755849" y="539267"/>
            <a:ext cx="1852216" cy="9233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ru-RU" sz="600" cap="all" baseline="0" dirty="0" smtClean="0"/>
              <a:t>Индивидуальный пенсионный капитал</a:t>
            </a:r>
            <a:endParaRPr lang="en-US" sz="600" cap="all" baseline="0" dirty="0"/>
          </a:p>
        </p:txBody>
      </p:sp>
      <p:pic>
        <p:nvPicPr>
          <p:cNvPr id="5" name="Picture 4" descr="CBRF-Logo_20mm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708" y="215025"/>
            <a:ext cx="1518870" cy="4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78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1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72000" indent="-360000" algn="l" defTabSz="685783" rtl="0" eaLnBrk="1" latinLnBrk="0" hangingPunct="1">
        <a:lnSpc>
          <a:spcPct val="90000"/>
        </a:lnSpc>
        <a:spcBef>
          <a:spcPts val="750"/>
        </a:spcBef>
        <a:buFont typeface="Wingdings" panose="05000000000000000000" pitchFamily="2" charset="2"/>
        <a:buChar char="Ø"/>
        <a:defRPr sz="1600" kern="1200">
          <a:solidFill>
            <a:srgbClr val="000000"/>
          </a:solidFill>
          <a:latin typeface="+mn-lt"/>
          <a:ea typeface="+mn-ea"/>
          <a:cs typeface="+mn-cs"/>
        </a:defRPr>
      </a:lvl1pPr>
      <a:lvl2pPr marL="133347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8A8A8D"/>
          </a:solidFill>
          <a:latin typeface="+mn-lt"/>
          <a:ea typeface="+mn-ea"/>
          <a:cs typeface="+mn-cs"/>
        </a:defRPr>
      </a:lvl2pPr>
      <a:lvl3pPr marL="201211" indent="-67865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8A8A8D"/>
          </a:solidFill>
          <a:latin typeface="+mn-lt"/>
          <a:ea typeface="+mn-ea"/>
          <a:cs typeface="+mn-cs"/>
        </a:defRPr>
      </a:lvl3pPr>
      <a:lvl4pPr marL="267884" indent="-66674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rgbClr val="8A8A8D"/>
          </a:solidFill>
          <a:latin typeface="+mn-lt"/>
          <a:ea typeface="+mn-ea"/>
          <a:cs typeface="+mn-cs"/>
        </a:defRPr>
      </a:lvl4pPr>
      <a:lvl5pPr marL="900000" indent="-360000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rgbClr val="000000"/>
          </a:solidFill>
          <a:latin typeface="+mn-lt"/>
          <a:ea typeface="+mn-ea"/>
          <a:cs typeface="+mn-cs"/>
        </a:defRPr>
      </a:lvl5pPr>
      <a:lvl6pPr marL="1080000" indent="-360000" algn="l" defTabSz="685783" rtl="0" eaLnBrk="1" latinLnBrk="0" hangingPunct="1">
        <a:lnSpc>
          <a:spcPct val="90000"/>
        </a:lnSpc>
        <a:spcBef>
          <a:spcPts val="375"/>
        </a:spcBef>
        <a:buFont typeface="Wingdings" panose="05000000000000000000" pitchFamily="2" charset="2"/>
        <a:buChar char="ü"/>
        <a:defRPr sz="1400" kern="1200">
          <a:solidFill>
            <a:srgbClr val="000000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Индивидуальный пенсионный капитал</a:t>
            </a:r>
            <a:endParaRPr lang="ru-RU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57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ИПК – это удобно!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495798" y="1545111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Не нужно никуда ходить и подавать заявления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1725" y="1545111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Автоматическое вступление и старт накоплений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81725" y="2111474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Возможность изменять параметры участия</a:t>
            </a:r>
            <a:endParaRPr lang="ru-RU" sz="12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81725" y="2677837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Продуманная опция по умолчанию</a:t>
            </a:r>
            <a:endParaRPr lang="ru-RU" sz="1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495798" y="2111474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Каждый выбирает подходящие лично ему параметры: например, ставку взносов или вид пенсионных выплат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495798" y="2677837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Разработана для тех, кто не может или не желает разбираться в тонкостях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81725" y="3244200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Оперативное реагирование системы на запросы</a:t>
            </a:r>
            <a:endParaRPr lang="ru-RU" sz="12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81725" y="3810563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Ваши взносы перечисляются работодателем</a:t>
            </a:r>
            <a:endParaRPr lang="ru-RU" sz="12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81725" y="4376926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Льготы поступают на Ваш счет автоматически</a:t>
            </a:r>
            <a:endParaRPr lang="ru-RU" sz="12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81725" y="5509652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Гибкий механизм перехода между фондами</a:t>
            </a:r>
            <a:endParaRPr lang="ru-RU" sz="12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4495798" y="3244200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Быстрое решение вопросов повышает доверие к системе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495798" y="3810563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Не нужно делать техническую работу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95798" y="4376926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Все участники получат положенные стимулы, не придется заполнять декларации и ждать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81725" y="4943289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Инструмент финансовой дисциплины</a:t>
            </a:r>
            <a:endParaRPr lang="ru-RU" sz="1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495798" y="4943289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Гарантирует, что средства не будут потрачены на другие нужды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4495798" y="5509652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Взносы начнут поступать в новый фонд уже со следующего месяца, а инвестиционный доход будет сохранен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81725" y="6076014"/>
            <a:ext cx="3914073" cy="40516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Возможность досрочного изъятия</a:t>
            </a:r>
            <a:endParaRPr lang="ru-RU" sz="12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4495798" y="6076015"/>
            <a:ext cx="4488180" cy="40516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solidFill>
                  <a:srgbClr val="000000"/>
                </a:solidFill>
              </a:rPr>
              <a:t>Это Ваши средства, поэтому Вы можете рассчитывать на них в чрезвычайных обстоятельствах</a:t>
            </a:r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28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ИПК – это понятно!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3</a:t>
            </a:fld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25780" y="1516380"/>
            <a:ext cx="8778240" cy="4648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Вы будете обеспечены всей необходимой информацией и всегда будете знать, куда обратиться!</a:t>
            </a:r>
            <a:endParaRPr lang="ru-RU" sz="16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1238250" y="2255520"/>
            <a:ext cx="1287780" cy="464820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271010" y="2255520"/>
            <a:ext cx="1287780" cy="464820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7396639" y="2255520"/>
            <a:ext cx="1287780" cy="464820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>
            <a:off x="525780" y="3017520"/>
            <a:ext cx="2712720" cy="3322320"/>
            <a:chOff x="525780" y="3017520"/>
            <a:chExt cx="2712720" cy="3322320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525780" y="3017520"/>
              <a:ext cx="2712720" cy="332232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525780" y="3017520"/>
              <a:ext cx="2712720" cy="708660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Что происходит с деньгами?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06778" y="3890010"/>
              <a:ext cx="2240282" cy="464820"/>
            </a:xfrm>
            <a:prstGeom prst="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Ежемесячное смс-информирование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1336593" y="4502150"/>
              <a:ext cx="1810466" cy="480060"/>
            </a:xfrm>
            <a:prstGeom prst="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Состояние счета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1336593" y="5129530"/>
              <a:ext cx="1810466" cy="480060"/>
            </a:xfrm>
            <a:prstGeom prst="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Величина взноса и полученных льгот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1336593" y="5756910"/>
              <a:ext cx="1810466" cy="480060"/>
            </a:xfrm>
            <a:prstGeom prst="rect">
              <a:avLst/>
            </a:prstGeom>
            <a:ln w="1270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Инвестиционный доход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21" name="Соединительная линия уступом 20"/>
            <p:cNvCxnSpPr>
              <a:stCxn id="13" idx="1"/>
              <a:endCxn id="14" idx="1"/>
            </p:cNvCxnSpPr>
            <p:nvPr/>
          </p:nvCxnSpPr>
          <p:spPr>
            <a:xfrm rot="10800000" flipH="1" flipV="1">
              <a:off x="906777" y="4122420"/>
              <a:ext cx="429815" cy="61976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Соединительная линия уступом 23"/>
            <p:cNvCxnSpPr>
              <a:stCxn id="13" idx="1"/>
              <a:endCxn id="15" idx="1"/>
            </p:cNvCxnSpPr>
            <p:nvPr/>
          </p:nvCxnSpPr>
          <p:spPr>
            <a:xfrm rot="10800000" flipH="1" flipV="1">
              <a:off x="906777" y="4122420"/>
              <a:ext cx="429815" cy="124714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8" name="Соединительная линия уступом 27"/>
            <p:cNvCxnSpPr>
              <a:stCxn id="13" idx="1"/>
              <a:endCxn id="16" idx="1"/>
            </p:cNvCxnSpPr>
            <p:nvPr/>
          </p:nvCxnSpPr>
          <p:spPr>
            <a:xfrm rot="10800000" flipH="1" flipV="1">
              <a:off x="906777" y="4122420"/>
              <a:ext cx="429815" cy="187452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" name="Группа 39"/>
          <p:cNvGrpSpPr/>
          <p:nvPr/>
        </p:nvGrpSpPr>
        <p:grpSpPr>
          <a:xfrm>
            <a:off x="3558540" y="3017520"/>
            <a:ext cx="2712720" cy="3322320"/>
            <a:chOff x="3558540" y="3017520"/>
            <a:chExt cx="2712720" cy="332232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3558540" y="3017520"/>
              <a:ext cx="2712720" cy="332232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558540" y="3017520"/>
              <a:ext cx="2712720" cy="708660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У кого спросить?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21440" y="3897630"/>
              <a:ext cx="2240282" cy="46482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Центральный Администратор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351255" y="4509770"/>
              <a:ext cx="1810466" cy="48006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err="1" smtClean="0">
                  <a:solidFill>
                    <a:srgbClr val="000000"/>
                  </a:solidFill>
                </a:rPr>
                <a:t>Колл</a:t>
              </a:r>
              <a:r>
                <a:rPr lang="ru-RU" sz="1400" dirty="0" smtClean="0">
                  <a:solidFill>
                    <a:srgbClr val="000000"/>
                  </a:solidFill>
                </a:rPr>
                <a:t>-центр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4351255" y="5137150"/>
              <a:ext cx="1810466" cy="48006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Личный кабинет на сайте ЦА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7" name="Соединительная линия уступом 36"/>
            <p:cNvCxnSpPr>
              <a:stCxn id="34" idx="1"/>
              <a:endCxn id="35" idx="1"/>
            </p:cNvCxnSpPr>
            <p:nvPr/>
          </p:nvCxnSpPr>
          <p:spPr>
            <a:xfrm rot="10800000" flipH="1" flipV="1">
              <a:off x="3921439" y="4130040"/>
              <a:ext cx="429815" cy="61976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8" name="Соединительная линия уступом 37"/>
            <p:cNvCxnSpPr>
              <a:stCxn id="34" idx="1"/>
              <a:endCxn id="36" idx="1"/>
            </p:cNvCxnSpPr>
            <p:nvPr/>
          </p:nvCxnSpPr>
          <p:spPr>
            <a:xfrm rot="10800000" flipH="1" flipV="1">
              <a:off x="3921439" y="4130040"/>
              <a:ext cx="429815" cy="124714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8" name="Группа 47"/>
          <p:cNvGrpSpPr/>
          <p:nvPr/>
        </p:nvGrpSpPr>
        <p:grpSpPr>
          <a:xfrm>
            <a:off x="6591300" y="3017520"/>
            <a:ext cx="2712720" cy="3322320"/>
            <a:chOff x="6591300" y="3017520"/>
            <a:chExt cx="2712720" cy="332232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6591300" y="3017520"/>
              <a:ext cx="2712720" cy="332232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591300" y="3017520"/>
              <a:ext cx="2712720" cy="708660"/>
            </a:xfrm>
            <a:prstGeom prst="rect">
              <a:avLst/>
            </a:prstGeom>
            <a:ln w="1270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Куда пойти?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6981348" y="3909060"/>
              <a:ext cx="2240282" cy="46482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Привычная инфраструктура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7411163" y="4521200"/>
              <a:ext cx="1810466" cy="48006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МФЦ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411163" y="5148580"/>
              <a:ext cx="1810466" cy="480060"/>
            </a:xfrm>
            <a:prstGeom prst="rect">
              <a:avLst/>
            </a:prstGeom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rgbClr val="000000"/>
                  </a:solidFill>
                </a:rPr>
                <a:t>Портал </a:t>
              </a:r>
              <a:r>
                <a:rPr lang="ru-RU" sz="1400" dirty="0" err="1" smtClean="0">
                  <a:solidFill>
                    <a:srgbClr val="000000"/>
                  </a:solidFill>
                </a:rPr>
                <a:t>госуслуг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45" name="Соединительная линия уступом 44"/>
            <p:cNvCxnSpPr>
              <a:stCxn id="42" idx="1"/>
              <a:endCxn id="43" idx="1"/>
            </p:cNvCxnSpPr>
            <p:nvPr/>
          </p:nvCxnSpPr>
          <p:spPr>
            <a:xfrm rot="10800000" flipH="1" flipV="1">
              <a:off x="6981347" y="4141470"/>
              <a:ext cx="429815" cy="61976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46" name="Соединительная линия уступом 45"/>
            <p:cNvCxnSpPr>
              <a:stCxn id="42" idx="1"/>
              <a:endCxn id="44" idx="1"/>
            </p:cNvCxnSpPr>
            <p:nvPr/>
          </p:nvCxnSpPr>
          <p:spPr>
            <a:xfrm rot="10800000" flipH="1" flipV="1">
              <a:off x="6981347" y="4141470"/>
              <a:ext cx="429815" cy="1247140"/>
            </a:xfrm>
            <a:prstGeom prst="bentConnector3">
              <a:avLst>
                <a:gd name="adj1" fmla="val -53186"/>
              </a:avLst>
            </a:prstGeom>
            <a:ln w="127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4756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487680" y="4496341"/>
            <a:ext cx="9022304" cy="12725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7680" y="1562100"/>
            <a:ext cx="9022304" cy="127254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ИПК – это выгодно!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57927" y="1698170"/>
            <a:ext cx="3554844" cy="1012373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Государственное финансовое стимулирование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9057" y="1698170"/>
            <a:ext cx="3820886" cy="4245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Льгота по уплате НДФЛ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19057" y="2285999"/>
            <a:ext cx="3820886" cy="42454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Экономия на взносе в ПФР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547506" y="1804306"/>
            <a:ext cx="587829" cy="212272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4547506" y="2392135"/>
            <a:ext cx="587829" cy="212272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57927" y="4610909"/>
            <a:ext cx="3554844" cy="1012373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0000"/>
                </a:solidFill>
              </a:rPr>
              <a:t>Долгосрочный характер инвестирования</a:t>
            </a:r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547506" y="4726570"/>
            <a:ext cx="587829" cy="212272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519057" y="4610909"/>
            <a:ext cx="3820886" cy="4435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Расширение возможностей инвестирования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19057" y="5179687"/>
            <a:ext cx="3820886" cy="44359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Профессиональное управление активами, требования к которому устанавливает ЦБ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4547506" y="5295348"/>
            <a:ext cx="587829" cy="212272"/>
          </a:xfrm>
          <a:prstGeom prst="right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7680" y="2834640"/>
            <a:ext cx="9022304" cy="4876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Чтобы получить </a:t>
            </a:r>
            <a:r>
              <a:rPr lang="ru-RU" sz="1600" dirty="0" smtClean="0"/>
              <a:t>от </a:t>
            </a:r>
            <a:r>
              <a:rPr lang="ru-RU" sz="1600" dirty="0"/>
              <a:t>государства </a:t>
            </a:r>
            <a:r>
              <a:rPr lang="ru-RU" sz="1600" dirty="0" smtClean="0"/>
              <a:t>прибавку на свой счет, достаточно просто уплатить взнос!</a:t>
            </a:r>
            <a:endParaRPr lang="ru-RU" sz="16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87680" y="5768881"/>
            <a:ext cx="9022304" cy="48768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Использование доходных инструментов профессиональными инвесторами позволит приумножить ваш пенсионный капитал!</a:t>
            </a:r>
            <a:endParaRPr lang="ru-RU" sz="1600" dirty="0"/>
          </a:p>
        </p:txBody>
      </p:sp>
      <p:sp>
        <p:nvSpPr>
          <p:cNvPr id="21" name="Плюс 20"/>
          <p:cNvSpPr/>
          <p:nvPr/>
        </p:nvSpPr>
        <p:spPr>
          <a:xfrm>
            <a:off x="4478380" y="3580446"/>
            <a:ext cx="716280" cy="716554"/>
          </a:xfrm>
          <a:prstGeom prst="mathPlus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06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" descr="http://icons.iconarchive.com/icons/graphicloads/100-flat-2/256/check-1-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9" y="6010485"/>
            <a:ext cx="673949" cy="673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ИПК – это надежно!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C4EB27-9ADE-42C2-9A98-47F5822B2EE7}" type="slidenum">
              <a:rPr lang="ru-RU" smtClean="0"/>
              <a:t>5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478785" y="1602919"/>
            <a:ext cx="2802029" cy="644981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Накопления защищены системой гарантирования</a:t>
            </a:r>
            <a:endParaRPr lang="ru-RU" sz="1400" dirty="0">
              <a:solidFill>
                <a:srgbClr val="000000"/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3913710" y="2718979"/>
            <a:ext cx="1932177" cy="1855470"/>
            <a:chOff x="1078748" y="2101260"/>
            <a:chExt cx="4026652" cy="4032840"/>
          </a:xfrm>
        </p:grpSpPr>
        <p:sp>
          <p:nvSpPr>
            <p:cNvPr id="8" name="Овал 7"/>
            <p:cNvSpPr/>
            <p:nvPr/>
          </p:nvSpPr>
          <p:spPr>
            <a:xfrm>
              <a:off x="1078748" y="2101260"/>
              <a:ext cx="4026652" cy="403284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4" descr="http://binaro.ru/wp-content/uploads/2015/07/binomo-image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23652" y1="13645" x2="23652" y2="13645"/>
                          <a14:foregroundMark x1="12173" y1="16794" x2="12173" y2="16794"/>
                          <a14:foregroundMark x1="18259" y1="24332" x2="18259" y2="24332"/>
                          <a14:foregroundMark x1="31587" y1="19656" x2="31587" y2="19656"/>
                          <a14:foregroundMark x1="39831" y1="13359" x2="39831" y2="13359"/>
                          <a14:foregroundMark x1="29969" y1="10401" x2="29969" y2="10401"/>
                          <a14:foregroundMark x1="33282" y1="7252" x2="33282" y2="7252"/>
                          <a14:foregroundMark x1="13636" y1="44561" x2="13636" y2="44561"/>
                          <a14:foregroundMark x1="11017" y1="50954" x2="11017" y2="50954"/>
                          <a14:foregroundMark x1="16410" y1="40840" x2="16410" y2="40840"/>
                          <a14:foregroundMark x1="19646" y1="36450" x2="19646" y2="36450"/>
                          <a14:foregroundMark x1="21803" y1="13645" x2="21803" y2="13645"/>
                          <a14:foregroundMark x1="11710" y1="14218" x2="11710" y2="14218"/>
                          <a14:foregroundMark x1="10786" y1="22901" x2="10786" y2="22901"/>
                          <a14:foregroundMark x1="15716" y1="22042" x2="15716" y2="22042"/>
                          <a14:foregroundMark x1="11941" y1="19370" x2="11941" y2="19370"/>
                          <a14:foregroundMark x1="15485" y1="15363" x2="15485" y2="15363"/>
                          <a14:foregroundMark x1="24114" y1="15076" x2="24114" y2="15076"/>
                          <a14:foregroundMark x1="28120" y1="17939" x2="28120" y2="17939"/>
                          <a14:foregroundMark x1="31125" y1="14790" x2="31125" y2="14790"/>
                          <a14:foregroundMark x1="38136" y1="10115" x2="38136" y2="10115"/>
                          <a14:foregroundMark x1="38136" y1="10115" x2="38136" y2="10115"/>
                          <a14:foregroundMark x1="36287" y1="17080" x2="36287" y2="17080"/>
                          <a14:foregroundMark x1="33744" y1="12500" x2="33744" y2="12500"/>
                          <a14:foregroundMark x1="33744" y1="9542" x2="33744" y2="9542"/>
                          <a14:foregroundMark x1="23652" y1="9256" x2="23652" y2="9256"/>
                          <a14:foregroundMark x1="17103" y1="9256" x2="17103" y2="9256"/>
                          <a14:foregroundMark x1="17103" y1="17653" x2="17103" y2="17653"/>
                          <a14:foregroundMark x1="21572" y1="18225" x2="21572" y2="18225"/>
                          <a14:foregroundMark x1="20878" y1="22901" x2="20878" y2="22901"/>
                          <a14:foregroundMark x1="19954" y1="18511" x2="19954" y2="18511"/>
                          <a14:foregroundMark x1="23883" y1="17080" x2="23883" y2="17080"/>
                          <a14:foregroundMark x1="26733" y1="22042" x2="26733" y2="22042"/>
                          <a14:foregroundMark x1="55470" y1="7252" x2="55470" y2="7252"/>
                          <a14:foregroundMark x1="54314" y1="11260" x2="54314" y2="11260"/>
                          <a14:foregroundMark x1="47535" y1="8111" x2="47535" y2="8111"/>
                          <a14:foregroundMark x1="44915" y1="11260" x2="44915" y2="11260"/>
                          <a14:foregroundMark x1="50539" y1="9542" x2="50539" y2="9542"/>
                          <a14:foregroundMark x1="52234" y1="5821" x2="52234" y2="5821"/>
                          <a14:foregroundMark x1="60169" y1="6966" x2="60169" y2="6966"/>
                          <a14:foregroundMark x1="82126" y1="13073" x2="82126" y2="13073"/>
                          <a14:foregroundMark x1="73035" y1="12118" x2="73035" y2="12118"/>
                          <a14:foregroundMark x1="80508" y1="19656" x2="80508" y2="19656"/>
                          <a14:foregroundMark x1="78659" y1="12118" x2="78659" y2="12118"/>
                          <a14:foregroundMark x1="78197" y1="9542" x2="78197" y2="9542"/>
                          <a14:foregroundMark x1="77735" y1="15649" x2="77735" y2="15649"/>
                          <a14:foregroundMark x1="69954" y1="6393" x2="69954" y2="6393"/>
                          <a14:foregroundMark x1="66487" y1="18798" x2="66487" y2="18798"/>
                          <a14:foregroundMark x1="47304" y1="21469" x2="47304" y2="21469"/>
                          <a14:foregroundMark x1="37442" y1="26336" x2="37442" y2="26336"/>
                          <a14:foregroundMark x1="84746" y1="75286" x2="84746" y2="75286"/>
                          <a14:foregroundMark x1="83128" y1="76145" x2="83128" y2="76145"/>
                          <a14:foregroundMark x1="86133" y1="79103" x2="86133" y2="79103"/>
                          <a14:foregroundMark x1="90832" y1="43416" x2="90832" y2="43416"/>
                          <a14:foregroundMark x1="87288" y1="33874" x2="87288" y2="33874"/>
                          <a14:foregroundMark x1="89676" y1="41698" x2="89676" y2="41698"/>
                          <a14:foregroundMark x1="90370" y1="46660" x2="90370" y2="46660"/>
                          <a14:foregroundMark x1="90370" y1="54198" x2="90370" y2="54198"/>
                          <a14:foregroundMark x1="90601" y1="49809" x2="90601" y2="49809"/>
                          <a14:foregroundMark x1="32280" y1="13645" x2="32280" y2="13645"/>
                          <a14:foregroundMark x1="26965" y1="10973" x2="26965" y2="10973"/>
                          <a14:foregroundMark x1="57319" y1="3721" x2="57319" y2="3721"/>
                          <a14:foregroundMark x1="81202" y1="77004" x2="81202" y2="77004"/>
                          <a14:foregroundMark x1="84515" y1="77958" x2="84515" y2="77958"/>
                          <a14:foregroundMark x1="84052" y1="23187" x2="84052" y2="23187"/>
                          <a14:foregroundMark x1="48228" y1="10687" x2="48228" y2="10687"/>
                          <a14:foregroundMark x1="49384" y1="6679" x2="49384" y2="6679"/>
                          <a14:foregroundMark x1="53390" y1="9542" x2="53390" y2="9542"/>
                          <a14:foregroundMark x1="54545" y1="5821" x2="54545" y2="5821"/>
                          <a14:foregroundMark x1="56857" y1="7538" x2="56857" y2="7538"/>
                          <a14:foregroundMark x1="58320" y1="6393" x2="58320" y2="6393"/>
                          <a14:foregroundMark x1="58783" y1="3435" x2="58783" y2="3435"/>
                          <a14:foregroundMark x1="63790" y1="69943" x2="63790" y2="69943"/>
                          <a14:foregroundMark x1="65485" y1="70992" x2="65485" y2="70992"/>
                          <a14:foregroundMark x1="70185" y1="72805" x2="70185" y2="72805"/>
                          <a14:foregroundMark x1="74345" y1="73950" x2="74345" y2="73950"/>
                          <a14:foregroundMark x1="75347" y1="75573" x2="75347" y2="75573"/>
                          <a14:foregroundMark x1="78043" y1="76718" x2="78043" y2="76718"/>
                          <a14:foregroundMark x1="57242" y1="65935" x2="57242" y2="65935"/>
                          <a14:foregroundMark x1="55393" y1="64790" x2="55393" y2="64790"/>
                          <a14:foregroundMark x1="54545" y1="64504" x2="54545" y2="64504"/>
                          <a14:foregroundMark x1="53929" y1="64027" x2="53929" y2="64027"/>
                          <a14:foregroundMark x1="46379" y1="9160" x2="46379" y2="9160"/>
                          <a14:foregroundMark x1="61325" y1="5821" x2="61325" y2="5821"/>
                          <a14:foregroundMark x1="60092" y1="2481" x2="60092" y2="2481"/>
                          <a14:foregroundMark x1="69337" y1="5439" x2="69337" y2="5439"/>
                          <a14:foregroundMark x1="70339" y1="6202" x2="70339" y2="6202"/>
                          <a14:foregroundMark x1="71032" y1="5916" x2="71032" y2="5916"/>
                          <a14:backgroundMark x1="42604" y1="1431" x2="42604" y2="1431"/>
                          <a14:backgroundMark x1="47304" y1="88359" x2="47304" y2="88359"/>
                          <a14:backgroundMark x1="57088" y1="71565" x2="57088" y2="71565"/>
                          <a14:backgroundMark x1="66025" y1="73282" x2="66025" y2="73282"/>
                          <a14:backgroundMark x1="40524" y1="19943" x2="40524" y2="19943"/>
                          <a14:backgroundMark x1="38598" y1="4008" x2="38598" y2="4008"/>
                          <a14:backgroundMark x1="28351" y1="2290" x2="28351" y2="2290"/>
                          <a14:backgroundMark x1="44453" y1="2576" x2="44453" y2="2576"/>
                          <a14:backgroundMark x1="41448" y1="4962" x2="41448" y2="4962"/>
                          <a14:backgroundMark x1="45686" y1="2290" x2="46841" y2="1718"/>
                          <a14:backgroundMark x1="49615" y1="2863" x2="49615" y2="2863"/>
                          <a14:backgroundMark x1="54314" y1="1431" x2="54314" y2="1431"/>
                          <a14:backgroundMark x1="51772" y1="2576" x2="51772" y2="2576"/>
                          <a14:backgroundMark x1="57858" y1="859" x2="57858" y2="859"/>
                          <a14:backgroundMark x1="52234" y1="62309" x2="52234" y2="62309"/>
                          <a14:backgroundMark x1="51156" y1="57347" x2="51156" y2="5734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9036" y="2677319"/>
              <a:ext cx="3566073" cy="28807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Стрелка вниз 9"/>
          <p:cNvSpPr/>
          <p:nvPr/>
        </p:nvSpPr>
        <p:spPr>
          <a:xfrm>
            <a:off x="4594049" y="2367636"/>
            <a:ext cx="571500" cy="244928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373780" y="3324223"/>
            <a:ext cx="2802029" cy="644981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Банк России осуществляет постоянный надзор за деятельностью фондов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0932" y="3310886"/>
            <a:ext cx="2802029" cy="644981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Пенсионные фонды прошли проверку и являются финансово устойчивыми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6" name="Стрелка вниз 15"/>
          <p:cNvSpPr/>
          <p:nvPr/>
        </p:nvSpPr>
        <p:spPr>
          <a:xfrm rot="16200000">
            <a:off x="3359868" y="3524250"/>
            <a:ext cx="571500" cy="244928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5400000">
            <a:off x="5794505" y="3510912"/>
            <a:ext cx="571500" cy="244928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78783" y="5070172"/>
            <a:ext cx="2802029" cy="644981"/>
          </a:xfrm>
          <a:prstGeom prst="rect">
            <a:avLst/>
          </a:prstGeom>
          <a:ln w="127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0000"/>
                </a:solidFill>
              </a:rPr>
              <a:t>Фонды несут фидуциарную ответственность за результаты инвестирования</a:t>
            </a:r>
            <a:endParaRPr lang="ru-RU" sz="1400" dirty="0">
              <a:solidFill>
                <a:srgbClr val="000000"/>
              </a:solidFill>
            </a:endParaRPr>
          </a:p>
        </p:txBody>
      </p:sp>
      <p:sp>
        <p:nvSpPr>
          <p:cNvPr id="18" name="Стрелка вниз 17"/>
          <p:cNvSpPr/>
          <p:nvPr/>
        </p:nvSpPr>
        <p:spPr>
          <a:xfrm flipV="1">
            <a:off x="4594049" y="4699635"/>
            <a:ext cx="571500" cy="244928"/>
          </a:xfrm>
          <a:prstGeom prst="downArrow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7220" y="6029114"/>
            <a:ext cx="8558589" cy="6553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Запуск системы гарантирования привел к улучшению защищенности пенсионных накоплений и повышению финансовой устойчивости фондов!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181416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400050"/>
            <a:ext cx="388938" cy="365125"/>
          </a:xfrm>
        </p:spPr>
        <p:txBody>
          <a:bodyPr/>
          <a:lstStyle/>
          <a:p>
            <a:fld id="{2EC4EB27-9ADE-42C2-9A98-47F5822B2EE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45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RF Terracotta">
  <a:themeElements>
    <a:clrScheme name="CBRF new">
      <a:dk1>
        <a:srgbClr val="8A8A8D"/>
      </a:dk1>
      <a:lt1>
        <a:sysClr val="window" lastClr="FFFFFF"/>
      </a:lt1>
      <a:dk2>
        <a:srgbClr val="B9B8BA"/>
      </a:dk2>
      <a:lt2>
        <a:srgbClr val="E7E6E6"/>
      </a:lt2>
      <a:accent1>
        <a:srgbClr val="77777A"/>
      </a:accent1>
      <a:accent2>
        <a:srgbClr val="3E96DB"/>
      </a:accent2>
      <a:accent3>
        <a:srgbClr val="A89B9D"/>
      </a:accent3>
      <a:accent4>
        <a:srgbClr val="8586C6"/>
      </a:accent4>
      <a:accent5>
        <a:srgbClr val="B46E28"/>
      </a:accent5>
      <a:accent6>
        <a:srgbClr val="AB5253"/>
      </a:accent6>
      <a:hlink>
        <a:srgbClr val="77777A"/>
      </a:hlink>
      <a:folHlink>
        <a:srgbClr val="77777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 anchor="t" anchorCtr="0">
        <a:noAutofit/>
      </a:bodyPr>
      <a:lstStyle>
        <a:defPPr algn="l">
          <a:lnSpc>
            <a:spcPct val="90000"/>
          </a:lnSpc>
          <a:defRPr sz="2000" cap="none" baseline="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8958406292FA84CBB73275E1FBEB0D5" ma:contentTypeVersion="0" ma:contentTypeDescription="Создание документа." ma:contentTypeScope="" ma:versionID="c5b3cb7eae0c0de49a4af8252910399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22F2E2-9D26-4E89-BF20-7932D98C12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CB6F6FD-F14D-4D29-8EFA-DA1125EA8D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78ABD8-5295-4616-B6BE-5B81D71A7D7B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3400</TotalTime>
  <Words>309</Words>
  <Application>Microsoft Office PowerPoint</Application>
  <PresentationFormat>Лист A4 (210x297 мм)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CBRF Terracotta</vt:lpstr>
      <vt:lpstr>Индивидуальный пенсионный капитал</vt:lpstr>
      <vt:lpstr>ИПК – это удобно!</vt:lpstr>
      <vt:lpstr>ИПК – это понятно!</vt:lpstr>
      <vt:lpstr>ИПК – это выгодно!</vt:lpstr>
      <vt:lpstr>ИПК – это надежно!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March</dc:creator>
  <cp:lastModifiedBy>adm</cp:lastModifiedBy>
  <cp:revision>201</cp:revision>
  <cp:lastPrinted>2015-12-16T09:27:21Z</cp:lastPrinted>
  <dcterms:created xsi:type="dcterms:W3CDTF">2015-05-29T06:16:23Z</dcterms:created>
  <dcterms:modified xsi:type="dcterms:W3CDTF">2016-12-12T16:09:08Z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0x01010068958406292FA84CBB73275E1FBEB0D5</vt:lpwstr>
  </property>
</Properties>
</file>