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68" r:id="rId3"/>
    <p:sldId id="286" r:id="rId4"/>
    <p:sldId id="269" r:id="rId5"/>
    <p:sldId id="271" r:id="rId6"/>
    <p:sldId id="270" r:id="rId7"/>
    <p:sldId id="274" r:id="rId8"/>
    <p:sldId id="276" r:id="rId9"/>
    <p:sldId id="272" r:id="rId10"/>
    <p:sldId id="278" r:id="rId11"/>
    <p:sldId id="279" r:id="rId12"/>
    <p:sldId id="280" r:id="rId13"/>
    <p:sldId id="284" r:id="rId14"/>
    <p:sldId id="282" r:id="rId15"/>
    <p:sldId id="283" r:id="rId16"/>
    <p:sldId id="28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9"/>
    <p:restoredTop sz="97550" autoAdjust="0"/>
  </p:normalViewPr>
  <p:slideViewPr>
    <p:cSldViewPr snapToGrid="0" snapToObjects="1">
      <p:cViewPr>
        <p:scale>
          <a:sx n="92" d="100"/>
          <a:sy n="92" d="100"/>
        </p:scale>
        <p:origin x="-870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481927710843E-2"/>
          <c:y val="0.39376767389538397"/>
          <c:w val="0.977911646586345"/>
          <c:h val="0.509741772405150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ИЦБ АИЖК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1">
                  <c:v>0.100000000000011</c:v>
                </c:pt>
                <c:pt idx="2" formatCode="&quot;&quot;#,##0.0&quot;&quot;;&quot;&quot;\-&quot;&quot;#,##0.0&quot;&quot;">
                  <c:v>0.30000000000003402</c:v>
                </c:pt>
                <c:pt idx="3" formatCode="&quot;&quot;#,##0.0&quot;&quot;;&quot;&quot;\-&quot;&quot;#,##0.0&quot;&quot;">
                  <c:v>0.70000000000008</c:v>
                </c:pt>
                <c:pt idx="4" formatCode="&quot;&quot;#,##0.0&quot;&quot;;&quot;&quot;\-&quot;&quot;#,##0.0&quot;&quot;">
                  <c:v>1.6000000000001819</c:v>
                </c:pt>
                <c:pt idx="5" formatCode="&quot;&quot;#,##0.0&quot;&quot;;&quot;&quot;\-&quot;&quot;#,##0.0&quot;&quot;">
                  <c:v>2.900000000000329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ИЦБ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2700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2668299445908402E-3"/>
                  <c:y val="-0.120801682800295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0,4</a:t>
                    </a:r>
                    <a:endParaRPr lang="uk-UA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8142750740715E-3"/>
                  <c:y val="-1.292295779383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220511028209703E-17"/>
                  <c:y val="-3.52899005121204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2.352660034141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</c:numCache>
            </c:numRef>
          </c:cat>
          <c:val>
            <c:numRef>
              <c:f>Sheet1!$B$3:$G$3</c:f>
              <c:numCache>
                <c:formatCode>""#,##0.0"";""\-""#,##0.0""</c:formatCode>
                <c:ptCount val="6"/>
                <c:pt idx="0">
                  <c:v>0.50000000000005695</c:v>
                </c:pt>
                <c:pt idx="1">
                  <c:v>0.60000000000006803</c:v>
                </c:pt>
                <c:pt idx="2">
                  <c:v>0.90000000000010205</c:v>
                </c:pt>
                <c:pt idx="3">
                  <c:v>1.2000000000001361</c:v>
                </c:pt>
                <c:pt idx="4">
                  <c:v>1.3000000000001479</c:v>
                </c:pt>
                <c:pt idx="5">
                  <c:v>1.2000000000001361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7006976"/>
        <c:axId val="134352896"/>
      </c:barChart>
      <c:catAx>
        <c:axId val="12700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700">
            <a:solidFill>
              <a:schemeClr val="tx1"/>
            </a:solidFill>
            <a:prstDash val="solid"/>
          </a:ln>
        </c:spPr>
        <c:crossAx val="13435289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34352896"/>
        <c:scaling>
          <c:orientation val="minMax"/>
          <c:max val="4.1000000000000014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9525">
            <a:noFill/>
          </a:ln>
        </c:spPr>
        <c:crossAx val="127006976"/>
        <c:crosses val="autoZero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11023622047201E-2"/>
          <c:y val="4.1095890410958902E-2"/>
          <c:w val="0.97834645669291298"/>
          <c:h val="0.8972602739726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С баланса банка</c:v>
                </c:pt>
              </c:strCache>
            </c:strRef>
          </c:tx>
          <c:spPr>
            <a:solidFill>
              <a:srgbClr val="808080"/>
            </a:solidFill>
            <a:ln w="12699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Sheet1!$B$2:$K$2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Sheet1!$B$3:$K$3</c:f>
              <c:numCache>
                <c:formatCode>General</c:formatCode>
                <c:ptCount val="10"/>
                <c:pt idx="0">
                  <c:v>0</c:v>
                </c:pt>
                <c:pt idx="1">
                  <c:v>2.0000000000002269</c:v>
                </c:pt>
                <c:pt idx="2">
                  <c:v>0</c:v>
                </c:pt>
                <c:pt idx="3" formatCode="&quot;&quot;#,##0&quot;&quot;;&quot;&quot;\-&quot;&quot;#,##0&quot;&quot;">
                  <c:v>15.000000000001711</c:v>
                </c:pt>
                <c:pt idx="4">
                  <c:v>0</c:v>
                </c:pt>
                <c:pt idx="5" formatCode="&quot;&quot;#,##0&quot;&quot;;&quot;&quot;\-&quot;&quot;#,##0&quot;&quot;">
                  <c:v>15.000000000001711</c:v>
                </c:pt>
                <c:pt idx="6" formatCode="&quot;&quot;#,##0&quot;&quot;;&quot;&quot;\-&quot;&quot;#,##0&quot;&quot;">
                  <c:v>11.000000000001251</c:v>
                </c:pt>
                <c:pt idx="7" formatCode="&quot;&quot;#,##0&quot;&quot;;&quot;&quot;\-&quot;&quot;#,##0&quot;&quot;">
                  <c:v>33.300000000003777</c:v>
                </c:pt>
                <c:pt idx="8" formatCode="&quot;&quot;#,##0&quot;&quot;;&quot;&quot;\-&quot;&quot;#,##0&quot;&quot;">
                  <c:v>35.70000000000406</c:v>
                </c:pt>
                <c:pt idx="9" formatCode="&quot;&quot;#,##0&quot;&quot;;&quot;&quot;\-&quot;&quot;#,##0&quot;&quot;">
                  <c:v>11.500000000001309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С ипотечного агента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2699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7575401267160499E-2"/>
                  <c:y val="-9.47858397670011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474023664120699E-2"/>
                  <c:y val="-1.029410914890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8354431637088E-3"/>
                  <c:y val="3.61171466876243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4513408406087E-4"/>
                  <c:y val="-2.07962530627339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Helvetica Light"/>
                    <a:ea typeface="Helvetica Light"/>
                    <a:cs typeface="Helvetica Light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Sheet1!$B$2:$K$2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Sheet1!$B$4:$K$4</c:f>
              <c:numCache>
                <c:formatCode>""#,##0"";""\-""#,##0""</c:formatCode>
                <c:ptCount val="10"/>
                <c:pt idx="0">
                  <c:v>3.0000000000003411</c:v>
                </c:pt>
                <c:pt idx="1">
                  <c:v>3.300000000000376</c:v>
                </c:pt>
                <c:pt idx="2">
                  <c:v>22.10000000000251</c:v>
                </c:pt>
                <c:pt idx="3">
                  <c:v>16.7000000000019</c:v>
                </c:pt>
                <c:pt idx="4">
                  <c:v>13.500000000001529</c:v>
                </c:pt>
                <c:pt idx="5">
                  <c:v>31.500000000003581</c:v>
                </c:pt>
                <c:pt idx="6">
                  <c:v>57.300000000006477</c:v>
                </c:pt>
                <c:pt idx="7">
                  <c:v>107.3000000000122</c:v>
                </c:pt>
                <c:pt idx="8">
                  <c:v>195.10000000002219</c:v>
                </c:pt>
                <c:pt idx="9">
                  <c:v>52.800000000006023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0C0C0"/>
            </a:solidFill>
            <a:ln w="12699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2.3549477389915E-3"/>
                  <c:y val="-8.1884794970181699E-3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4089602657407E-3"/>
                  <c:y val="-7.4256853589755396E-4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1"/>
                      </a:solidFill>
                      <a:latin typeface="Helvetica Light"/>
                      <a:ea typeface="Helvetica Light"/>
                      <a:cs typeface="Helvetica Ligh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Sheet1!$B$2:$K$2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Sheet1!$B$5:$K$5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4089728"/>
        <c:axId val="134107904"/>
      </c:barChart>
      <c:catAx>
        <c:axId val="13408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699">
            <a:solidFill>
              <a:srgbClr val="808080"/>
            </a:solidFill>
            <a:prstDash val="solid"/>
          </a:ln>
        </c:spPr>
        <c:crossAx val="13410790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34107904"/>
        <c:scaling>
          <c:orientation val="minMax"/>
          <c:max val="230.8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9524">
            <a:noFill/>
          </a:ln>
        </c:spPr>
        <c:crossAx val="134089728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F4F3FC-ABDC-A948-8765-B8B74E5AF9F8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93E492B1-749B-C64D-8824-2FA67D572100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Работают – имеют стабильный доход</a:t>
          </a:r>
          <a:endParaRPr lang="ru-RU" dirty="0"/>
        </a:p>
      </dgm:t>
    </dgm:pt>
    <dgm:pt modelId="{DACA8FD5-0CC9-8C4C-AB34-28685424EDC6}" type="parTrans" cxnId="{E0E2177F-24A5-9E4F-92F9-78279A167842}">
      <dgm:prSet/>
      <dgm:spPr/>
      <dgm:t>
        <a:bodyPr/>
        <a:lstStyle/>
        <a:p>
          <a:endParaRPr lang="ru-RU"/>
        </a:p>
      </dgm:t>
    </dgm:pt>
    <dgm:pt modelId="{CB5FF89A-E341-A543-8087-1EBE46503199}" type="sibTrans" cxnId="{E0E2177F-24A5-9E4F-92F9-78279A167842}">
      <dgm:prSet/>
      <dgm:spPr/>
      <dgm:t>
        <a:bodyPr/>
        <a:lstStyle/>
        <a:p>
          <a:endParaRPr lang="ru-RU"/>
        </a:p>
      </dgm:t>
    </dgm:pt>
    <dgm:pt modelId="{66F41CF4-20FC-C846-B79F-B1033EE64AC6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Хотят купить</a:t>
          </a:r>
          <a:r>
            <a:rPr lang="ru-RU" baseline="0" dirty="0" smtClean="0"/>
            <a:t> жилье</a:t>
          </a:r>
          <a:endParaRPr lang="ru-RU" dirty="0"/>
        </a:p>
      </dgm:t>
    </dgm:pt>
    <dgm:pt modelId="{80340A67-C439-C945-8719-DE5B6B19DF9E}" type="parTrans" cxnId="{1CB0A9EE-B7CF-7D42-B6D4-4DF822D0EDAC}">
      <dgm:prSet/>
      <dgm:spPr/>
      <dgm:t>
        <a:bodyPr/>
        <a:lstStyle/>
        <a:p>
          <a:endParaRPr lang="ru-RU"/>
        </a:p>
      </dgm:t>
    </dgm:pt>
    <dgm:pt modelId="{FB395FF5-976A-E644-9F46-05D366F021A7}" type="sibTrans" cxnId="{1CB0A9EE-B7CF-7D42-B6D4-4DF822D0EDAC}">
      <dgm:prSet/>
      <dgm:spPr/>
      <dgm:t>
        <a:bodyPr/>
        <a:lstStyle/>
        <a:p>
          <a:endParaRPr lang="ru-RU"/>
        </a:p>
      </dgm:t>
    </dgm:pt>
    <dgm:pt modelId="{E203F5A0-541E-D643-A8D0-214B420C4327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Накопили деньги</a:t>
          </a:r>
          <a:r>
            <a:rPr lang="ru-RU" baseline="0" dirty="0" smtClean="0"/>
            <a:t> на первоначальный взнос</a:t>
          </a:r>
          <a:endParaRPr lang="ru-RU" dirty="0"/>
        </a:p>
      </dgm:t>
    </dgm:pt>
    <dgm:pt modelId="{D781A16C-296A-0242-9AF3-C27B4CFB1598}" type="parTrans" cxnId="{E874E2AE-6538-9249-9446-BCA3D5B59D62}">
      <dgm:prSet/>
      <dgm:spPr/>
      <dgm:t>
        <a:bodyPr/>
        <a:lstStyle/>
        <a:p>
          <a:endParaRPr lang="ru-RU"/>
        </a:p>
      </dgm:t>
    </dgm:pt>
    <dgm:pt modelId="{D55A824E-066C-BD41-8C8D-109A96CA7805}" type="sibTrans" cxnId="{E874E2AE-6538-9249-9446-BCA3D5B59D62}">
      <dgm:prSet/>
      <dgm:spPr/>
      <dgm:t>
        <a:bodyPr/>
        <a:lstStyle/>
        <a:p>
          <a:endParaRPr lang="ru-RU"/>
        </a:p>
      </dgm:t>
    </dgm:pt>
    <dgm:pt modelId="{199FE18D-7C50-454C-9597-1342F3CC11CE}" type="pres">
      <dgm:prSet presAssocID="{8AF4F3FC-ABDC-A948-8765-B8B74E5AF9F8}" presName="Name0" presStyleCnt="0">
        <dgm:presLayoutVars>
          <dgm:dir/>
          <dgm:resizeHandles val="exact"/>
        </dgm:presLayoutVars>
      </dgm:prSet>
      <dgm:spPr/>
    </dgm:pt>
    <dgm:pt modelId="{6B5C75A2-1AB6-8749-98EF-CCE252E1249E}" type="pres">
      <dgm:prSet presAssocID="{93E492B1-749B-C64D-8824-2FA67D572100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516F2-7B10-9C4E-B9F5-A50718583282}" type="pres">
      <dgm:prSet presAssocID="{CB5FF89A-E341-A543-8087-1EBE46503199}" presName="parSpace" presStyleCnt="0"/>
      <dgm:spPr/>
    </dgm:pt>
    <dgm:pt modelId="{84C9DD8D-C6B5-2441-AB5D-25DD60231FE7}" type="pres">
      <dgm:prSet presAssocID="{66F41CF4-20FC-C846-B79F-B1033EE64AC6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F1A4D-9105-0D4B-B449-42C781641A13}" type="pres">
      <dgm:prSet presAssocID="{FB395FF5-976A-E644-9F46-05D366F021A7}" presName="parSpace" presStyleCnt="0"/>
      <dgm:spPr/>
    </dgm:pt>
    <dgm:pt modelId="{170240F5-2CBD-CC4C-B32F-6ACF14FF9D66}" type="pres">
      <dgm:prSet presAssocID="{E203F5A0-541E-D643-A8D0-214B420C4327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7A7B34-E13E-470D-87E4-6ACD8AE1F126}" type="presOf" srcId="{8AF4F3FC-ABDC-A948-8765-B8B74E5AF9F8}" destId="{199FE18D-7C50-454C-9597-1342F3CC11CE}" srcOrd="0" destOrd="0" presId="urn:microsoft.com/office/officeart/2005/8/layout/hChevron3"/>
    <dgm:cxn modelId="{E874E2AE-6538-9249-9446-BCA3D5B59D62}" srcId="{8AF4F3FC-ABDC-A948-8765-B8B74E5AF9F8}" destId="{E203F5A0-541E-D643-A8D0-214B420C4327}" srcOrd="2" destOrd="0" parTransId="{D781A16C-296A-0242-9AF3-C27B4CFB1598}" sibTransId="{D55A824E-066C-BD41-8C8D-109A96CA7805}"/>
    <dgm:cxn modelId="{0ACBB6F4-B604-4EE1-881A-A8FE18E1E898}" type="presOf" srcId="{66F41CF4-20FC-C846-B79F-B1033EE64AC6}" destId="{84C9DD8D-C6B5-2441-AB5D-25DD60231FE7}" srcOrd="0" destOrd="0" presId="urn:microsoft.com/office/officeart/2005/8/layout/hChevron3"/>
    <dgm:cxn modelId="{04FAC8FC-B68F-484E-8346-70191E8149A6}" type="presOf" srcId="{E203F5A0-541E-D643-A8D0-214B420C4327}" destId="{170240F5-2CBD-CC4C-B32F-6ACF14FF9D66}" srcOrd="0" destOrd="0" presId="urn:microsoft.com/office/officeart/2005/8/layout/hChevron3"/>
    <dgm:cxn modelId="{009AF2E3-4F0E-4C03-A0F1-B8DF3EE31935}" type="presOf" srcId="{93E492B1-749B-C64D-8824-2FA67D572100}" destId="{6B5C75A2-1AB6-8749-98EF-CCE252E1249E}" srcOrd="0" destOrd="0" presId="urn:microsoft.com/office/officeart/2005/8/layout/hChevron3"/>
    <dgm:cxn modelId="{1CB0A9EE-B7CF-7D42-B6D4-4DF822D0EDAC}" srcId="{8AF4F3FC-ABDC-A948-8765-B8B74E5AF9F8}" destId="{66F41CF4-20FC-C846-B79F-B1033EE64AC6}" srcOrd="1" destOrd="0" parTransId="{80340A67-C439-C945-8719-DE5B6B19DF9E}" sibTransId="{FB395FF5-976A-E644-9F46-05D366F021A7}"/>
    <dgm:cxn modelId="{E0E2177F-24A5-9E4F-92F9-78279A167842}" srcId="{8AF4F3FC-ABDC-A948-8765-B8B74E5AF9F8}" destId="{93E492B1-749B-C64D-8824-2FA67D572100}" srcOrd="0" destOrd="0" parTransId="{DACA8FD5-0CC9-8C4C-AB34-28685424EDC6}" sibTransId="{CB5FF89A-E341-A543-8087-1EBE46503199}"/>
    <dgm:cxn modelId="{9A510A02-956F-4F2D-B091-74F5FAC2EA4F}" type="presParOf" srcId="{199FE18D-7C50-454C-9597-1342F3CC11CE}" destId="{6B5C75A2-1AB6-8749-98EF-CCE252E1249E}" srcOrd="0" destOrd="0" presId="urn:microsoft.com/office/officeart/2005/8/layout/hChevron3"/>
    <dgm:cxn modelId="{C2E32D4F-E89B-4707-8676-E7FE97D13C6C}" type="presParOf" srcId="{199FE18D-7C50-454C-9597-1342F3CC11CE}" destId="{8E1516F2-7B10-9C4E-B9F5-A50718583282}" srcOrd="1" destOrd="0" presId="urn:microsoft.com/office/officeart/2005/8/layout/hChevron3"/>
    <dgm:cxn modelId="{08E233E4-124B-4FE5-BE59-8F78AB879EF7}" type="presParOf" srcId="{199FE18D-7C50-454C-9597-1342F3CC11CE}" destId="{84C9DD8D-C6B5-2441-AB5D-25DD60231FE7}" srcOrd="2" destOrd="0" presId="urn:microsoft.com/office/officeart/2005/8/layout/hChevron3"/>
    <dgm:cxn modelId="{965E38D8-CB06-4A66-A4CE-C33860D5C9D6}" type="presParOf" srcId="{199FE18D-7C50-454C-9597-1342F3CC11CE}" destId="{984F1A4D-9105-0D4B-B449-42C781641A13}" srcOrd="3" destOrd="0" presId="urn:microsoft.com/office/officeart/2005/8/layout/hChevron3"/>
    <dgm:cxn modelId="{1BB838B3-9565-4570-9087-46261C93B059}" type="presParOf" srcId="{199FE18D-7C50-454C-9597-1342F3CC11CE}" destId="{170240F5-2CBD-CC4C-B32F-6ACF14FF9D66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4FFD24-7F81-F94E-B573-819F72ABCB3E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57626073-C2FF-ED4A-9D28-4A9C0CE9109A}">
      <dgm:prSet phldrT="[Текст]" custT="1"/>
      <dgm:spPr/>
      <dgm:t>
        <a:bodyPr/>
        <a:lstStyle/>
        <a:p>
          <a:r>
            <a:rPr lang="ru-RU" sz="1300" b="1" dirty="0" smtClean="0">
              <a:solidFill>
                <a:srgbClr val="002060"/>
              </a:solidFill>
            </a:rPr>
            <a:t>Принимает решение:</a:t>
          </a:r>
        </a:p>
        <a:p>
          <a:r>
            <a:rPr lang="ru-RU" sz="1600" b="1" i="1" u="sng" dirty="0" smtClean="0">
              <a:solidFill>
                <a:srgbClr val="002060"/>
              </a:solidFill>
            </a:rPr>
            <a:t>ОДОБРЕНИЕ ИПОТЕЧНОГО КРЕДИТА</a:t>
          </a:r>
          <a:endParaRPr lang="ru-RU" sz="1600" b="1" i="1" u="sng" dirty="0">
            <a:solidFill>
              <a:srgbClr val="002060"/>
            </a:solidFill>
          </a:endParaRPr>
        </a:p>
      </dgm:t>
    </dgm:pt>
    <dgm:pt modelId="{7C96ECAA-33C5-3B48-94E3-B6547671183B}" type="parTrans" cxnId="{38F45395-DADB-054C-9630-1E6CE2F04A03}">
      <dgm:prSet/>
      <dgm:spPr/>
      <dgm:t>
        <a:bodyPr/>
        <a:lstStyle/>
        <a:p>
          <a:endParaRPr lang="ru-RU"/>
        </a:p>
      </dgm:t>
    </dgm:pt>
    <dgm:pt modelId="{DCEE1DEC-F484-7E4B-AA9C-6C004DC7A016}" type="sibTrans" cxnId="{38F45395-DADB-054C-9630-1E6CE2F04A03}">
      <dgm:prSet/>
      <dgm:spPr/>
      <dgm:t>
        <a:bodyPr/>
        <a:lstStyle/>
        <a:p>
          <a:endParaRPr lang="ru-RU"/>
        </a:p>
      </dgm:t>
    </dgm:pt>
    <dgm:pt modelId="{CD4E16BF-5DCA-7042-970E-E227E8670D60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Проводит:</a:t>
          </a:r>
        </a:p>
        <a:p>
          <a:r>
            <a:rPr lang="ru-RU" dirty="0" smtClean="0">
              <a:solidFill>
                <a:srgbClr val="002060"/>
              </a:solidFill>
            </a:rPr>
            <a:t>проверку</a:t>
          </a:r>
          <a:r>
            <a:rPr lang="ru-RU" baseline="0" dirty="0" smtClean="0">
              <a:solidFill>
                <a:srgbClr val="002060"/>
              </a:solidFill>
            </a:rPr>
            <a:t> </a:t>
          </a:r>
          <a:r>
            <a:rPr lang="ru-RU" dirty="0" smtClean="0">
              <a:solidFill>
                <a:srgbClr val="002060"/>
              </a:solidFill>
            </a:rPr>
            <a:t>подлинности документов, платежеспособности по </a:t>
          </a:r>
          <a:r>
            <a:rPr lang="ru-RU" dirty="0" err="1" smtClean="0">
              <a:solidFill>
                <a:srgbClr val="002060"/>
              </a:solidFill>
            </a:rPr>
            <a:t>скоринговой</a:t>
          </a:r>
          <a:r>
            <a:rPr lang="ru-RU" baseline="0" dirty="0" smtClean="0">
              <a:solidFill>
                <a:srgbClr val="002060"/>
              </a:solidFill>
            </a:rPr>
            <a:t> модели; проверяет застройщика/предмет залога; расчет платежей по кредиту и сумму кредита</a:t>
          </a:r>
        </a:p>
        <a:p>
          <a:r>
            <a:rPr lang="ru-RU" dirty="0" smtClean="0">
              <a:solidFill>
                <a:srgbClr val="002060"/>
              </a:solidFill>
            </a:rPr>
            <a:t> </a:t>
          </a:r>
          <a:endParaRPr lang="ru-RU" dirty="0">
            <a:solidFill>
              <a:srgbClr val="002060"/>
            </a:solidFill>
          </a:endParaRPr>
        </a:p>
      </dgm:t>
    </dgm:pt>
    <dgm:pt modelId="{AEB0A027-DBCF-6C46-BAF4-5BFC4F7B421C}" type="parTrans" cxnId="{C781A732-742E-CF42-87CA-C9028AE1FF53}">
      <dgm:prSet/>
      <dgm:spPr/>
      <dgm:t>
        <a:bodyPr/>
        <a:lstStyle/>
        <a:p>
          <a:endParaRPr lang="ru-RU"/>
        </a:p>
      </dgm:t>
    </dgm:pt>
    <dgm:pt modelId="{67A05405-5FE3-A443-B5A1-B99C906D51F8}" type="sibTrans" cxnId="{C781A732-742E-CF42-87CA-C9028AE1FF53}">
      <dgm:prSet/>
      <dgm:spPr/>
      <dgm:t>
        <a:bodyPr/>
        <a:lstStyle/>
        <a:p>
          <a:endParaRPr lang="ru-RU"/>
        </a:p>
      </dgm:t>
    </dgm:pt>
    <dgm:pt modelId="{FC957806-76D6-054F-8279-3C0195F8DB09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Принимает </a:t>
          </a:r>
          <a:r>
            <a:rPr lang="ru-RU" dirty="0" smtClean="0">
              <a:solidFill>
                <a:srgbClr val="002060"/>
              </a:solidFill>
            </a:rPr>
            <a:t>документы</a:t>
          </a:r>
          <a:r>
            <a:rPr lang="ru-RU" baseline="0" dirty="0" smtClean="0">
              <a:solidFill>
                <a:srgbClr val="002060"/>
              </a:solidFill>
            </a:rPr>
            <a:t> по списку</a:t>
          </a:r>
          <a:endParaRPr lang="ru-RU" dirty="0">
            <a:solidFill>
              <a:srgbClr val="002060"/>
            </a:solidFill>
          </a:endParaRPr>
        </a:p>
      </dgm:t>
    </dgm:pt>
    <dgm:pt modelId="{5806B9F8-A0B1-FA4F-86CE-3E35BFE3D605}" type="parTrans" cxnId="{75C3D13F-DA53-8B45-B8C2-402F281C6867}">
      <dgm:prSet/>
      <dgm:spPr/>
      <dgm:t>
        <a:bodyPr/>
        <a:lstStyle/>
        <a:p>
          <a:endParaRPr lang="ru-RU"/>
        </a:p>
      </dgm:t>
    </dgm:pt>
    <dgm:pt modelId="{07618313-A20D-464B-BB20-714904F6FDFA}" type="sibTrans" cxnId="{75C3D13F-DA53-8B45-B8C2-402F281C6867}">
      <dgm:prSet/>
      <dgm:spPr/>
      <dgm:t>
        <a:bodyPr/>
        <a:lstStyle/>
        <a:p>
          <a:endParaRPr lang="ru-RU"/>
        </a:p>
      </dgm:t>
    </dgm:pt>
    <dgm:pt modelId="{8CDB710E-D769-9D42-A179-67AA99855F95}" type="pres">
      <dgm:prSet presAssocID="{A74FFD24-7F81-F94E-B573-819F72ABCB3E}" presName="arrowDiagram" presStyleCnt="0">
        <dgm:presLayoutVars>
          <dgm:chMax val="5"/>
          <dgm:dir/>
          <dgm:resizeHandles val="exact"/>
        </dgm:presLayoutVars>
      </dgm:prSet>
      <dgm:spPr/>
    </dgm:pt>
    <dgm:pt modelId="{6042276C-BDAD-7146-A4AF-072D49E325C9}" type="pres">
      <dgm:prSet presAssocID="{A74FFD24-7F81-F94E-B573-819F72ABCB3E}" presName="arrow" presStyleLbl="bgShp" presStyleIdx="0" presStyleCnt="1" custAng="11590609" custScaleX="141857" custLinFactNeighborX="-802" custLinFactNeighborY="275"/>
      <dgm:spPr/>
    </dgm:pt>
    <dgm:pt modelId="{86A36D64-F5D2-B34C-B09C-F5909B904A35}" type="pres">
      <dgm:prSet presAssocID="{A74FFD24-7F81-F94E-B573-819F72ABCB3E}" presName="arrowDiagram3" presStyleCnt="0"/>
      <dgm:spPr/>
    </dgm:pt>
    <dgm:pt modelId="{C9C87286-A16D-984D-BE76-3FB373EC2997}" type="pres">
      <dgm:prSet presAssocID="{57626073-C2FF-ED4A-9D28-4A9C0CE9109A}" presName="bullet3a" presStyleLbl="node1" presStyleIdx="0" presStyleCnt="3" custLinFactX="1608011" custLinFactY="-400000" custLinFactNeighborX="1700000" custLinFactNeighborY="-468977"/>
      <dgm:spPr>
        <a:solidFill>
          <a:schemeClr val="accent2">
            <a:lumMod val="75000"/>
          </a:schemeClr>
        </a:solidFill>
      </dgm:spPr>
    </dgm:pt>
    <dgm:pt modelId="{EC2D0BD2-4B0C-434D-924B-1FEB01AFC18E}" type="pres">
      <dgm:prSet presAssocID="{57626073-C2FF-ED4A-9D28-4A9C0CE9109A}" presName="textBox3a" presStyleLbl="revTx" presStyleIdx="0" presStyleCnt="3" custLinFactY="-8282" custLinFactNeighborX="-83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995C9-0B43-E346-BC61-D2C45DDA3D9B}" type="pres">
      <dgm:prSet presAssocID="{CD4E16BF-5DCA-7042-970E-E227E8670D60}" presName="bullet3b" presStyleLbl="node1" presStyleIdx="1" presStyleCnt="3" custLinFactX="123268" custLinFactNeighborX="200000" custLinFactNeighborY="-46366"/>
      <dgm:spPr>
        <a:solidFill>
          <a:schemeClr val="accent2">
            <a:lumMod val="75000"/>
          </a:schemeClr>
        </a:solidFill>
      </dgm:spPr>
    </dgm:pt>
    <dgm:pt modelId="{52029705-A835-C843-A00D-5F68F33D16CD}" type="pres">
      <dgm:prSet presAssocID="{CD4E16BF-5DCA-7042-970E-E227E8670D60}" presName="textBox3b" presStyleLbl="revTx" presStyleIdx="1" presStyleCnt="3" custScaleX="145527" custLinFactX="8712" custLinFactNeighborX="100000" custLinFactNeighborY="-16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AC3EE-D9DC-8C43-8CDB-089FC5681026}" type="pres">
      <dgm:prSet presAssocID="{FC957806-76D6-054F-8279-3C0195F8DB09}" presName="bullet3c" presStyleLbl="node1" presStyleIdx="2" presStyleCnt="3" custLinFactX="-413923" custLinFactY="7032" custLinFactNeighborX="-500000" custLinFactNeighborY="100000"/>
      <dgm:spPr>
        <a:solidFill>
          <a:schemeClr val="accent2">
            <a:lumMod val="75000"/>
          </a:schemeClr>
        </a:solidFill>
      </dgm:spPr>
    </dgm:pt>
    <dgm:pt modelId="{48CA9075-B072-4C46-A1DD-4A152D2CB203}" type="pres">
      <dgm:prSet presAssocID="{FC957806-76D6-054F-8279-3C0195F8DB09}" presName="textBox3c" presStyleLbl="revTx" presStyleIdx="2" presStyleCnt="3" custLinFactX="38430" custLinFactNeighborX="100000" custLinFactNeighborY="1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F07BAD-44D0-4B69-91B7-4170AF27E434}" type="presOf" srcId="{57626073-C2FF-ED4A-9D28-4A9C0CE9109A}" destId="{EC2D0BD2-4B0C-434D-924B-1FEB01AFC18E}" srcOrd="0" destOrd="0" presId="urn:microsoft.com/office/officeart/2005/8/layout/arrow2"/>
    <dgm:cxn modelId="{75C3D13F-DA53-8B45-B8C2-402F281C6867}" srcId="{A74FFD24-7F81-F94E-B573-819F72ABCB3E}" destId="{FC957806-76D6-054F-8279-3C0195F8DB09}" srcOrd="2" destOrd="0" parTransId="{5806B9F8-A0B1-FA4F-86CE-3E35BFE3D605}" sibTransId="{07618313-A20D-464B-BB20-714904F6FDFA}"/>
    <dgm:cxn modelId="{FB4D9824-7209-474C-BBB4-F6DE619B4F78}" type="presOf" srcId="{A74FFD24-7F81-F94E-B573-819F72ABCB3E}" destId="{8CDB710E-D769-9D42-A179-67AA99855F95}" srcOrd="0" destOrd="0" presId="urn:microsoft.com/office/officeart/2005/8/layout/arrow2"/>
    <dgm:cxn modelId="{C781A732-742E-CF42-87CA-C9028AE1FF53}" srcId="{A74FFD24-7F81-F94E-B573-819F72ABCB3E}" destId="{CD4E16BF-5DCA-7042-970E-E227E8670D60}" srcOrd="1" destOrd="0" parTransId="{AEB0A027-DBCF-6C46-BAF4-5BFC4F7B421C}" sibTransId="{67A05405-5FE3-A443-B5A1-B99C906D51F8}"/>
    <dgm:cxn modelId="{512C2862-00F8-4F8B-87C2-BAFD487E8C94}" type="presOf" srcId="{CD4E16BF-5DCA-7042-970E-E227E8670D60}" destId="{52029705-A835-C843-A00D-5F68F33D16CD}" srcOrd="0" destOrd="0" presId="urn:microsoft.com/office/officeart/2005/8/layout/arrow2"/>
    <dgm:cxn modelId="{9B9F1EE1-C796-469C-95E8-946C830C4176}" type="presOf" srcId="{FC957806-76D6-054F-8279-3C0195F8DB09}" destId="{48CA9075-B072-4C46-A1DD-4A152D2CB203}" srcOrd="0" destOrd="0" presId="urn:microsoft.com/office/officeart/2005/8/layout/arrow2"/>
    <dgm:cxn modelId="{38F45395-DADB-054C-9630-1E6CE2F04A03}" srcId="{A74FFD24-7F81-F94E-B573-819F72ABCB3E}" destId="{57626073-C2FF-ED4A-9D28-4A9C0CE9109A}" srcOrd="0" destOrd="0" parTransId="{7C96ECAA-33C5-3B48-94E3-B6547671183B}" sibTransId="{DCEE1DEC-F484-7E4B-AA9C-6C004DC7A016}"/>
    <dgm:cxn modelId="{887A308D-5C43-4658-BA29-B7CC5D77AA79}" type="presParOf" srcId="{8CDB710E-D769-9D42-A179-67AA99855F95}" destId="{6042276C-BDAD-7146-A4AF-072D49E325C9}" srcOrd="0" destOrd="0" presId="urn:microsoft.com/office/officeart/2005/8/layout/arrow2"/>
    <dgm:cxn modelId="{0340530C-2C97-4B64-91D1-04F2639AB2CF}" type="presParOf" srcId="{8CDB710E-D769-9D42-A179-67AA99855F95}" destId="{86A36D64-F5D2-B34C-B09C-F5909B904A35}" srcOrd="1" destOrd="0" presId="urn:microsoft.com/office/officeart/2005/8/layout/arrow2"/>
    <dgm:cxn modelId="{3268D892-CA26-4378-AFA3-FB0EDBD7320C}" type="presParOf" srcId="{86A36D64-F5D2-B34C-B09C-F5909B904A35}" destId="{C9C87286-A16D-984D-BE76-3FB373EC2997}" srcOrd="0" destOrd="0" presId="urn:microsoft.com/office/officeart/2005/8/layout/arrow2"/>
    <dgm:cxn modelId="{36787C86-8C61-4677-A69D-81FD47A88BBD}" type="presParOf" srcId="{86A36D64-F5D2-B34C-B09C-F5909B904A35}" destId="{EC2D0BD2-4B0C-434D-924B-1FEB01AFC18E}" srcOrd="1" destOrd="0" presId="urn:microsoft.com/office/officeart/2005/8/layout/arrow2"/>
    <dgm:cxn modelId="{D6462B80-9F03-4D94-B719-F701B85E4CB9}" type="presParOf" srcId="{86A36D64-F5D2-B34C-B09C-F5909B904A35}" destId="{2E1995C9-0B43-E346-BC61-D2C45DDA3D9B}" srcOrd="2" destOrd="0" presId="urn:microsoft.com/office/officeart/2005/8/layout/arrow2"/>
    <dgm:cxn modelId="{12ED526E-8EB8-4E12-B59A-C766F2D80A86}" type="presParOf" srcId="{86A36D64-F5D2-B34C-B09C-F5909B904A35}" destId="{52029705-A835-C843-A00D-5F68F33D16CD}" srcOrd="3" destOrd="0" presId="urn:microsoft.com/office/officeart/2005/8/layout/arrow2"/>
    <dgm:cxn modelId="{2065D762-8F44-498B-96EC-1321AC0ACCEF}" type="presParOf" srcId="{86A36D64-F5D2-B34C-B09C-F5909B904A35}" destId="{BCCAC3EE-D9DC-8C43-8CDB-089FC5681026}" srcOrd="4" destOrd="0" presId="urn:microsoft.com/office/officeart/2005/8/layout/arrow2"/>
    <dgm:cxn modelId="{50BE2F38-DB44-48E2-BE73-04D19F8AF701}" type="presParOf" srcId="{86A36D64-F5D2-B34C-B09C-F5909B904A35}" destId="{48CA9075-B072-4C46-A1DD-4A152D2CB20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EE79E5-D303-DF4F-8425-1B94CCCC776B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BDC3AECA-2CB2-D54B-95F2-3DA72C6B4346}">
      <dgm:prSet phldrT="[Текст]" custT="1"/>
      <dgm:spPr/>
      <dgm:t>
        <a:bodyPr/>
        <a:lstStyle/>
        <a:p>
          <a:r>
            <a:rPr lang="ru-RU" sz="1500" dirty="0" smtClean="0">
              <a:solidFill>
                <a:srgbClr val="002060"/>
              </a:solidFill>
            </a:rPr>
            <a:t>Оплачивает 80%</a:t>
          </a:r>
          <a:r>
            <a:rPr lang="ru-RU" sz="1500" baseline="0" dirty="0" smtClean="0">
              <a:solidFill>
                <a:srgbClr val="002060"/>
              </a:solidFill>
            </a:rPr>
            <a:t> стоимости жилья (800 тыс. рублей)</a:t>
          </a:r>
        </a:p>
        <a:p>
          <a:r>
            <a:rPr lang="ru-RU" sz="1500" baseline="0" dirty="0" smtClean="0">
              <a:solidFill>
                <a:srgbClr val="002060"/>
              </a:solidFill>
            </a:rPr>
            <a:t>ИПОТЕЧНЫЙ КРЕДИТ</a:t>
          </a:r>
          <a:endParaRPr lang="ru-RU" sz="1500" dirty="0">
            <a:solidFill>
              <a:srgbClr val="002060"/>
            </a:solidFill>
          </a:endParaRPr>
        </a:p>
      </dgm:t>
    </dgm:pt>
    <dgm:pt modelId="{EE838A13-DB64-244C-A8B6-7C5FA6CA9089}" type="parTrans" cxnId="{114DE06E-1A45-1E4B-9BB4-2D485BE9F6DD}">
      <dgm:prSet/>
      <dgm:spPr/>
      <dgm:t>
        <a:bodyPr/>
        <a:lstStyle/>
        <a:p>
          <a:endParaRPr lang="ru-RU"/>
        </a:p>
      </dgm:t>
    </dgm:pt>
    <dgm:pt modelId="{4A6D833E-2D48-494F-B7B8-3993E68AC379}" type="sibTrans" cxnId="{114DE06E-1A45-1E4B-9BB4-2D485BE9F6DD}">
      <dgm:prSet/>
      <dgm:spPr/>
      <dgm:t>
        <a:bodyPr/>
        <a:lstStyle/>
        <a:p>
          <a:endParaRPr lang="ru-RU"/>
        </a:p>
      </dgm:t>
    </dgm:pt>
    <dgm:pt modelId="{61D45170-E80E-CC40-A774-14F9E8017BA5}" type="pres">
      <dgm:prSet presAssocID="{D8EE79E5-D303-DF4F-8425-1B94CCCC776B}" presName="arrowDiagram" presStyleCnt="0">
        <dgm:presLayoutVars>
          <dgm:chMax val="5"/>
          <dgm:dir/>
          <dgm:resizeHandles val="exact"/>
        </dgm:presLayoutVars>
      </dgm:prSet>
      <dgm:spPr/>
    </dgm:pt>
    <dgm:pt modelId="{7EA0D166-D947-A741-A64D-02C09C3F883A}" type="pres">
      <dgm:prSet presAssocID="{D8EE79E5-D303-DF4F-8425-1B94CCCC776B}" presName="arrow" presStyleLbl="bgShp" presStyleIdx="0" presStyleCnt="1" custAng="1431842" custFlipVert="1" custScaleX="135794" custScaleY="47411" custLinFactNeighborX="9037" custLinFactNeighborY="-14519"/>
      <dgm:spPr>
        <a:solidFill>
          <a:schemeClr val="accent2">
            <a:lumMod val="75000"/>
          </a:schemeClr>
        </a:solidFill>
      </dgm:spPr>
    </dgm:pt>
    <dgm:pt modelId="{D000F523-AAC0-BF41-A5E4-1F53D655459C}" type="pres">
      <dgm:prSet presAssocID="{D8EE79E5-D303-DF4F-8425-1B94CCCC776B}" presName="arrowDiagram1" presStyleCnt="0">
        <dgm:presLayoutVars>
          <dgm:bulletEnabled val="1"/>
        </dgm:presLayoutVars>
      </dgm:prSet>
      <dgm:spPr/>
    </dgm:pt>
    <dgm:pt modelId="{04B06809-6718-7841-AF43-3AD2B11885C7}" type="pres">
      <dgm:prSet presAssocID="{BDC3AECA-2CB2-D54B-95F2-3DA72C6B4346}" presName="bullet1" presStyleLbl="node1" presStyleIdx="0" presStyleCnt="1" custLinFactX="-500000" custLinFactY="115383" custLinFactNeighborX="-539010" custLinFactNeighborY="200000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C73A116-4909-DB4F-A0A3-02FE94FF376E}" type="pres">
      <dgm:prSet presAssocID="{BDC3AECA-2CB2-D54B-95F2-3DA72C6B4346}" presName="textBox1" presStyleLbl="revTx" presStyleIdx="0" presStyleCnt="1" custFlipVert="0" custScaleX="392656" custScaleY="35811" custLinFactNeighborX="31599" custLinFactNeighborY="29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4DE06E-1A45-1E4B-9BB4-2D485BE9F6DD}" srcId="{D8EE79E5-D303-DF4F-8425-1B94CCCC776B}" destId="{BDC3AECA-2CB2-D54B-95F2-3DA72C6B4346}" srcOrd="0" destOrd="0" parTransId="{EE838A13-DB64-244C-A8B6-7C5FA6CA9089}" sibTransId="{4A6D833E-2D48-494F-B7B8-3993E68AC379}"/>
    <dgm:cxn modelId="{B7D6FA94-557D-A84F-98CC-E1CE271A9318}" type="presOf" srcId="{BDC3AECA-2CB2-D54B-95F2-3DA72C6B4346}" destId="{BC73A116-4909-DB4F-A0A3-02FE94FF376E}" srcOrd="0" destOrd="0" presId="urn:microsoft.com/office/officeart/2005/8/layout/arrow2"/>
    <dgm:cxn modelId="{2EFFE32D-A243-3B40-A00E-0E5BB448083A}" type="presOf" srcId="{D8EE79E5-D303-DF4F-8425-1B94CCCC776B}" destId="{61D45170-E80E-CC40-A774-14F9E8017BA5}" srcOrd="0" destOrd="0" presId="urn:microsoft.com/office/officeart/2005/8/layout/arrow2"/>
    <dgm:cxn modelId="{C2B423F9-297F-CC48-B3CE-FD26461940B1}" type="presParOf" srcId="{61D45170-E80E-CC40-A774-14F9E8017BA5}" destId="{7EA0D166-D947-A741-A64D-02C09C3F883A}" srcOrd="0" destOrd="0" presId="urn:microsoft.com/office/officeart/2005/8/layout/arrow2"/>
    <dgm:cxn modelId="{8AC24108-4431-9B47-860E-A6594D8F22C6}" type="presParOf" srcId="{61D45170-E80E-CC40-A774-14F9E8017BA5}" destId="{D000F523-AAC0-BF41-A5E4-1F53D655459C}" srcOrd="1" destOrd="0" presId="urn:microsoft.com/office/officeart/2005/8/layout/arrow2"/>
    <dgm:cxn modelId="{2585C13C-497C-6949-A044-25C9736BA536}" type="presParOf" srcId="{D000F523-AAC0-BF41-A5E4-1F53D655459C}" destId="{04B06809-6718-7841-AF43-3AD2B11885C7}" srcOrd="0" destOrd="0" presId="urn:microsoft.com/office/officeart/2005/8/layout/arrow2"/>
    <dgm:cxn modelId="{20DA46D6-3D55-1142-A12C-8314E92B9F37}" type="presParOf" srcId="{D000F523-AAC0-BF41-A5E4-1F53D655459C}" destId="{BC73A116-4909-DB4F-A0A3-02FE94FF376E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EE79E5-D303-DF4F-8425-1B94CCCC776B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BDC3AECA-2CB2-D54B-95F2-3DA72C6B4346}">
      <dgm:prSet phldrT="[Текст]" custT="1"/>
      <dgm:spPr/>
      <dgm:t>
        <a:bodyPr/>
        <a:lstStyle/>
        <a:p>
          <a:r>
            <a:rPr lang="ru-RU" sz="1500" dirty="0" smtClean="0">
              <a:solidFill>
                <a:srgbClr val="002060"/>
              </a:solidFill>
            </a:rPr>
            <a:t>Оплачивают 20%</a:t>
          </a:r>
          <a:r>
            <a:rPr lang="ru-RU" sz="1500" baseline="0" dirty="0" smtClean="0">
              <a:solidFill>
                <a:srgbClr val="002060"/>
              </a:solidFill>
            </a:rPr>
            <a:t> стоимости жилья (200 тыс. рублей)</a:t>
          </a:r>
          <a:endParaRPr lang="ru-RU" sz="1500" dirty="0">
            <a:solidFill>
              <a:srgbClr val="002060"/>
            </a:solidFill>
          </a:endParaRPr>
        </a:p>
      </dgm:t>
    </dgm:pt>
    <dgm:pt modelId="{EE838A13-DB64-244C-A8B6-7C5FA6CA9089}" type="parTrans" cxnId="{114DE06E-1A45-1E4B-9BB4-2D485BE9F6DD}">
      <dgm:prSet/>
      <dgm:spPr/>
      <dgm:t>
        <a:bodyPr/>
        <a:lstStyle/>
        <a:p>
          <a:endParaRPr lang="ru-RU"/>
        </a:p>
      </dgm:t>
    </dgm:pt>
    <dgm:pt modelId="{4A6D833E-2D48-494F-B7B8-3993E68AC379}" type="sibTrans" cxnId="{114DE06E-1A45-1E4B-9BB4-2D485BE9F6DD}">
      <dgm:prSet/>
      <dgm:spPr/>
      <dgm:t>
        <a:bodyPr/>
        <a:lstStyle/>
        <a:p>
          <a:endParaRPr lang="ru-RU"/>
        </a:p>
      </dgm:t>
    </dgm:pt>
    <dgm:pt modelId="{61D45170-E80E-CC40-A774-14F9E8017BA5}" type="pres">
      <dgm:prSet presAssocID="{D8EE79E5-D303-DF4F-8425-1B94CCCC776B}" presName="arrowDiagram" presStyleCnt="0">
        <dgm:presLayoutVars>
          <dgm:chMax val="5"/>
          <dgm:dir/>
          <dgm:resizeHandles val="exact"/>
        </dgm:presLayoutVars>
      </dgm:prSet>
      <dgm:spPr/>
    </dgm:pt>
    <dgm:pt modelId="{7EA0D166-D947-A741-A64D-02C09C3F883A}" type="pres">
      <dgm:prSet presAssocID="{D8EE79E5-D303-DF4F-8425-1B94CCCC776B}" presName="arrow" presStyleLbl="bgShp" presStyleIdx="0" presStyleCnt="1" custAng="758834" custScaleX="122778" custScaleY="57833" custLinFactNeighborX="9187" custLinFactNeighborY="-4472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6DA5148B-6E9B-C142-93CF-F3CA654147F7}" type="pres">
      <dgm:prSet presAssocID="{D8EE79E5-D303-DF4F-8425-1B94CCCC776B}" presName="arrowDiagram1" presStyleCnt="0">
        <dgm:presLayoutVars>
          <dgm:bulletEnabled val="1"/>
        </dgm:presLayoutVars>
      </dgm:prSet>
      <dgm:spPr/>
    </dgm:pt>
    <dgm:pt modelId="{142FC140-FA0C-9641-8B42-C0DE17717E7D}" type="pres">
      <dgm:prSet presAssocID="{BDC3AECA-2CB2-D54B-95F2-3DA72C6B4346}" presName="bullet1" presStyleLbl="node1" presStyleIdx="0" presStyleCnt="1" custLinFactX="-500000" custLinFactNeighborX="-558725" custLinFactNeighborY="68795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A3ED811-1DCF-4346-88CA-7D6EFF250700}" type="pres">
      <dgm:prSet presAssocID="{BDC3AECA-2CB2-D54B-95F2-3DA72C6B4346}" presName="textBox1" presStyleLbl="revTx" presStyleIdx="0" presStyleCnt="1" custScaleX="295246" custLinFactNeighborX="-1773" custLinFactNeighborY="-9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4DE06E-1A45-1E4B-9BB4-2D485BE9F6DD}" srcId="{D8EE79E5-D303-DF4F-8425-1B94CCCC776B}" destId="{BDC3AECA-2CB2-D54B-95F2-3DA72C6B4346}" srcOrd="0" destOrd="0" parTransId="{EE838A13-DB64-244C-A8B6-7C5FA6CA9089}" sibTransId="{4A6D833E-2D48-494F-B7B8-3993E68AC379}"/>
    <dgm:cxn modelId="{2A5E0E4B-046F-3349-BE90-6F2DD8DF71CA}" type="presOf" srcId="{D8EE79E5-D303-DF4F-8425-1B94CCCC776B}" destId="{61D45170-E80E-CC40-A774-14F9E8017BA5}" srcOrd="0" destOrd="0" presId="urn:microsoft.com/office/officeart/2005/8/layout/arrow2"/>
    <dgm:cxn modelId="{C2EE0FA4-846E-864B-A872-C407BEEE638D}" type="presOf" srcId="{BDC3AECA-2CB2-D54B-95F2-3DA72C6B4346}" destId="{DA3ED811-1DCF-4346-88CA-7D6EFF250700}" srcOrd="0" destOrd="0" presId="urn:microsoft.com/office/officeart/2005/8/layout/arrow2"/>
    <dgm:cxn modelId="{8AC7241E-4F07-A149-97FB-E5BB729D20B2}" type="presParOf" srcId="{61D45170-E80E-CC40-A774-14F9E8017BA5}" destId="{7EA0D166-D947-A741-A64D-02C09C3F883A}" srcOrd="0" destOrd="0" presId="urn:microsoft.com/office/officeart/2005/8/layout/arrow2"/>
    <dgm:cxn modelId="{82665CEC-6093-194A-9B12-7DEF4DBDB29A}" type="presParOf" srcId="{61D45170-E80E-CC40-A774-14F9E8017BA5}" destId="{6DA5148B-6E9B-C142-93CF-F3CA654147F7}" srcOrd="1" destOrd="0" presId="urn:microsoft.com/office/officeart/2005/8/layout/arrow2"/>
    <dgm:cxn modelId="{A7090994-C738-E54A-9C3F-6ED009C06516}" type="presParOf" srcId="{6DA5148B-6E9B-C142-93CF-F3CA654147F7}" destId="{142FC140-FA0C-9641-8B42-C0DE17717E7D}" srcOrd="0" destOrd="0" presId="urn:microsoft.com/office/officeart/2005/8/layout/arrow2"/>
    <dgm:cxn modelId="{D4CEB11B-7F94-3943-9E27-92F10DFE754B}" type="presParOf" srcId="{6DA5148B-6E9B-C142-93CF-F3CA654147F7}" destId="{DA3ED811-1DCF-4346-88CA-7D6EFF250700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AA9D9A-A611-EA4B-8E8C-DD51088C897C}" type="doc">
      <dgm:prSet loTypeId="urn:microsoft.com/office/officeart/2005/8/layout/hLis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9C1D40-157A-2343-9EC6-0183B2594EDB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Баланс БАНКА</a:t>
          </a:r>
        </a:p>
        <a:p>
          <a:r>
            <a:rPr lang="ru-RU" dirty="0" smtClean="0"/>
            <a:t>Ипотеки на 800</a:t>
          </a:r>
          <a:r>
            <a:rPr lang="ru-RU" baseline="0" dirty="0" smtClean="0"/>
            <a:t> млн рублей</a:t>
          </a:r>
          <a:endParaRPr lang="ru-RU" dirty="0" smtClean="0"/>
        </a:p>
      </dgm:t>
    </dgm:pt>
    <dgm:pt modelId="{2A61888B-BA1F-1042-B627-401A021D868E}" type="parTrans" cxnId="{179834EE-38F7-7540-937E-8A7006A112E0}">
      <dgm:prSet/>
      <dgm:spPr/>
      <dgm:t>
        <a:bodyPr/>
        <a:lstStyle/>
        <a:p>
          <a:endParaRPr lang="ru-RU"/>
        </a:p>
      </dgm:t>
    </dgm:pt>
    <dgm:pt modelId="{61DD86D1-4EC6-2641-8235-E3DBB1AEFA62}" type="sibTrans" cxnId="{179834EE-38F7-7540-937E-8A7006A112E0}">
      <dgm:prSet/>
      <dgm:spPr/>
      <dgm:t>
        <a:bodyPr/>
        <a:lstStyle/>
        <a:p>
          <a:endParaRPr lang="ru-RU"/>
        </a:p>
      </dgm:t>
    </dgm:pt>
    <dgm:pt modelId="{9F01CAA6-1EAC-6E41-8C15-7D9AE1292A91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Закладная 1</a:t>
          </a:r>
          <a:endParaRPr lang="ru-RU" dirty="0"/>
        </a:p>
      </dgm:t>
    </dgm:pt>
    <dgm:pt modelId="{EB160690-D40D-F14D-9E22-C4EF38797C01}" type="parTrans" cxnId="{87AD56FA-DC73-9049-AC8C-34952417A1A9}">
      <dgm:prSet/>
      <dgm:spPr/>
      <dgm:t>
        <a:bodyPr/>
        <a:lstStyle/>
        <a:p>
          <a:endParaRPr lang="ru-RU"/>
        </a:p>
      </dgm:t>
    </dgm:pt>
    <dgm:pt modelId="{1BE13CCD-C78D-F841-898F-1D3F4B67CE93}" type="sibTrans" cxnId="{87AD56FA-DC73-9049-AC8C-34952417A1A9}">
      <dgm:prSet/>
      <dgm:spPr/>
      <dgm:t>
        <a:bodyPr/>
        <a:lstStyle/>
        <a:p>
          <a:endParaRPr lang="ru-RU"/>
        </a:p>
      </dgm:t>
    </dgm:pt>
    <dgm:pt modelId="{D58FBF0D-72F0-0D42-90BE-07557AB70C74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Закладная 2</a:t>
          </a:r>
          <a:endParaRPr lang="ru-RU" dirty="0"/>
        </a:p>
      </dgm:t>
    </dgm:pt>
    <dgm:pt modelId="{71A0C6BF-452F-3F42-B363-C290D88CDDAA}" type="parTrans" cxnId="{7566F1F8-E26B-144C-8996-33FB020658CB}">
      <dgm:prSet/>
      <dgm:spPr/>
      <dgm:t>
        <a:bodyPr/>
        <a:lstStyle/>
        <a:p>
          <a:endParaRPr lang="ru-RU"/>
        </a:p>
      </dgm:t>
    </dgm:pt>
    <dgm:pt modelId="{EB3D695C-B2E7-3D48-9E64-6C28B168C890}" type="sibTrans" cxnId="{7566F1F8-E26B-144C-8996-33FB020658CB}">
      <dgm:prSet/>
      <dgm:spPr/>
      <dgm:t>
        <a:bodyPr/>
        <a:lstStyle/>
        <a:p>
          <a:endParaRPr lang="ru-RU"/>
        </a:p>
      </dgm:t>
    </dgm:pt>
    <dgm:pt modelId="{AC880776-2BC1-9A4F-AD46-15F2336D3969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mtClean="0"/>
            <a:t>Закладная 1000</a:t>
          </a:r>
          <a:endParaRPr lang="ru-RU" dirty="0"/>
        </a:p>
      </dgm:t>
    </dgm:pt>
    <dgm:pt modelId="{6B229F52-4208-4C49-8314-9FC812DF8B20}" type="parTrans" cxnId="{509CD684-1A13-D44D-8B7E-50A2A0F9C385}">
      <dgm:prSet/>
      <dgm:spPr/>
      <dgm:t>
        <a:bodyPr/>
        <a:lstStyle/>
        <a:p>
          <a:endParaRPr lang="ru-RU"/>
        </a:p>
      </dgm:t>
    </dgm:pt>
    <dgm:pt modelId="{5BF15501-BFC8-FB43-9460-84F6C3D45829}" type="sibTrans" cxnId="{509CD684-1A13-D44D-8B7E-50A2A0F9C385}">
      <dgm:prSet/>
      <dgm:spPr/>
      <dgm:t>
        <a:bodyPr/>
        <a:lstStyle/>
        <a:p>
          <a:endParaRPr lang="ru-RU"/>
        </a:p>
      </dgm:t>
    </dgm:pt>
    <dgm:pt modelId="{19F10326-1DA8-374B-AD47-D79941ED6248}" type="pres">
      <dgm:prSet presAssocID="{10AA9D9A-A611-EA4B-8E8C-DD51088C897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C86415-E11F-4A4A-AC08-56E1FD278073}" type="pres">
      <dgm:prSet presAssocID="{729C1D40-157A-2343-9EC6-0183B2594EDB}" presName="roof" presStyleLbl="dkBgShp" presStyleIdx="0" presStyleCnt="2" custLinFactNeighborX="-4873" custLinFactNeighborY="-4258"/>
      <dgm:spPr/>
      <dgm:t>
        <a:bodyPr/>
        <a:lstStyle/>
        <a:p>
          <a:endParaRPr lang="ru-RU"/>
        </a:p>
      </dgm:t>
    </dgm:pt>
    <dgm:pt modelId="{4388A204-39FA-2749-AF27-0E41CA8349AB}" type="pres">
      <dgm:prSet presAssocID="{729C1D40-157A-2343-9EC6-0183B2594EDB}" presName="pillars" presStyleCnt="0"/>
      <dgm:spPr/>
    </dgm:pt>
    <dgm:pt modelId="{967874DB-4BE1-EE4F-9A51-99294775A0FC}" type="pres">
      <dgm:prSet presAssocID="{729C1D40-157A-2343-9EC6-0183B2594ED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A7A0A-7D84-6345-BB92-4BB1C9E0A25E}" type="pres">
      <dgm:prSet presAssocID="{D58FBF0D-72F0-0D42-90BE-07557AB70C7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E0BB7-BEA9-2346-A5C3-76A9AE8DD796}" type="pres">
      <dgm:prSet presAssocID="{AC880776-2BC1-9A4F-AD46-15F2336D3969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AFC94-F7B0-6349-A540-01705BA0DDE3}" type="pres">
      <dgm:prSet presAssocID="{729C1D40-157A-2343-9EC6-0183B2594EDB}" presName="base" presStyleLbl="dkBgShp" presStyleIdx="1" presStyleCnt="2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</dgm:ptLst>
  <dgm:cxnLst>
    <dgm:cxn modelId="{87AD56FA-DC73-9049-AC8C-34952417A1A9}" srcId="{729C1D40-157A-2343-9EC6-0183B2594EDB}" destId="{9F01CAA6-1EAC-6E41-8C15-7D9AE1292A91}" srcOrd="0" destOrd="0" parTransId="{EB160690-D40D-F14D-9E22-C4EF38797C01}" sibTransId="{1BE13CCD-C78D-F841-898F-1D3F4B67CE93}"/>
    <dgm:cxn modelId="{BE126573-6EF3-8946-9548-0D7921FC3865}" type="presOf" srcId="{D58FBF0D-72F0-0D42-90BE-07557AB70C74}" destId="{39DA7A0A-7D84-6345-BB92-4BB1C9E0A25E}" srcOrd="0" destOrd="0" presId="urn:microsoft.com/office/officeart/2005/8/layout/hList3"/>
    <dgm:cxn modelId="{179834EE-38F7-7540-937E-8A7006A112E0}" srcId="{10AA9D9A-A611-EA4B-8E8C-DD51088C897C}" destId="{729C1D40-157A-2343-9EC6-0183B2594EDB}" srcOrd="0" destOrd="0" parTransId="{2A61888B-BA1F-1042-B627-401A021D868E}" sibTransId="{61DD86D1-4EC6-2641-8235-E3DBB1AEFA62}"/>
    <dgm:cxn modelId="{114A1DFC-676E-354F-877C-4446C7577D3A}" type="presOf" srcId="{10AA9D9A-A611-EA4B-8E8C-DD51088C897C}" destId="{19F10326-1DA8-374B-AD47-D79941ED6248}" srcOrd="0" destOrd="0" presId="urn:microsoft.com/office/officeart/2005/8/layout/hList3"/>
    <dgm:cxn modelId="{330153A0-AB28-9840-8DF3-09505C1FC2AC}" type="presOf" srcId="{9F01CAA6-1EAC-6E41-8C15-7D9AE1292A91}" destId="{967874DB-4BE1-EE4F-9A51-99294775A0FC}" srcOrd="0" destOrd="0" presId="urn:microsoft.com/office/officeart/2005/8/layout/hList3"/>
    <dgm:cxn modelId="{509CD684-1A13-D44D-8B7E-50A2A0F9C385}" srcId="{729C1D40-157A-2343-9EC6-0183B2594EDB}" destId="{AC880776-2BC1-9A4F-AD46-15F2336D3969}" srcOrd="2" destOrd="0" parTransId="{6B229F52-4208-4C49-8314-9FC812DF8B20}" sibTransId="{5BF15501-BFC8-FB43-9460-84F6C3D45829}"/>
    <dgm:cxn modelId="{40CA2E96-7B86-D248-BFF2-5023160D609A}" type="presOf" srcId="{AC880776-2BC1-9A4F-AD46-15F2336D3969}" destId="{9EDE0BB7-BEA9-2346-A5C3-76A9AE8DD796}" srcOrd="0" destOrd="0" presId="urn:microsoft.com/office/officeart/2005/8/layout/hList3"/>
    <dgm:cxn modelId="{7566F1F8-E26B-144C-8996-33FB020658CB}" srcId="{729C1D40-157A-2343-9EC6-0183B2594EDB}" destId="{D58FBF0D-72F0-0D42-90BE-07557AB70C74}" srcOrd="1" destOrd="0" parTransId="{71A0C6BF-452F-3F42-B363-C290D88CDDAA}" sibTransId="{EB3D695C-B2E7-3D48-9E64-6C28B168C890}"/>
    <dgm:cxn modelId="{5828433D-3F74-274C-B4FC-37CB810FF777}" type="presOf" srcId="{729C1D40-157A-2343-9EC6-0183B2594EDB}" destId="{0AC86415-E11F-4A4A-AC08-56E1FD278073}" srcOrd="0" destOrd="0" presId="urn:microsoft.com/office/officeart/2005/8/layout/hList3"/>
    <dgm:cxn modelId="{C20BD213-22A3-0E4F-B9F2-8CFFA13EDE52}" type="presParOf" srcId="{19F10326-1DA8-374B-AD47-D79941ED6248}" destId="{0AC86415-E11F-4A4A-AC08-56E1FD278073}" srcOrd="0" destOrd="0" presId="urn:microsoft.com/office/officeart/2005/8/layout/hList3"/>
    <dgm:cxn modelId="{641C0FDA-7DCA-B34F-9AA8-95ECA3F8CBAC}" type="presParOf" srcId="{19F10326-1DA8-374B-AD47-D79941ED6248}" destId="{4388A204-39FA-2749-AF27-0E41CA8349AB}" srcOrd="1" destOrd="0" presId="urn:microsoft.com/office/officeart/2005/8/layout/hList3"/>
    <dgm:cxn modelId="{7612920D-6139-0646-BF85-8D720B61C623}" type="presParOf" srcId="{4388A204-39FA-2749-AF27-0E41CA8349AB}" destId="{967874DB-4BE1-EE4F-9A51-99294775A0FC}" srcOrd="0" destOrd="0" presId="urn:microsoft.com/office/officeart/2005/8/layout/hList3"/>
    <dgm:cxn modelId="{6D5E0764-586B-924F-A514-5D0A23B92F93}" type="presParOf" srcId="{4388A204-39FA-2749-AF27-0E41CA8349AB}" destId="{39DA7A0A-7D84-6345-BB92-4BB1C9E0A25E}" srcOrd="1" destOrd="0" presId="urn:microsoft.com/office/officeart/2005/8/layout/hList3"/>
    <dgm:cxn modelId="{1ACB3D7C-C61A-1548-8A7D-4F75801AF6EE}" type="presParOf" srcId="{4388A204-39FA-2749-AF27-0E41CA8349AB}" destId="{9EDE0BB7-BEA9-2346-A5C3-76A9AE8DD796}" srcOrd="2" destOrd="0" presId="urn:microsoft.com/office/officeart/2005/8/layout/hList3"/>
    <dgm:cxn modelId="{5677B703-9B15-A947-B740-2D7A6DD79B35}" type="presParOf" srcId="{19F10326-1DA8-374B-AD47-D79941ED6248}" destId="{161AFC94-F7B0-6349-A540-01705BA0DDE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EE79E5-D303-DF4F-8425-1B94CCCC776B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BDC3AECA-2CB2-D54B-95F2-3DA72C6B4346}">
      <dgm:prSet phldrT="[Текст]" custT="1"/>
      <dgm:spPr/>
      <dgm:t>
        <a:bodyPr/>
        <a:lstStyle/>
        <a:p>
          <a:r>
            <a:rPr lang="ru-RU" sz="1500" dirty="0" smtClean="0">
              <a:solidFill>
                <a:srgbClr val="002060"/>
              </a:solidFill>
            </a:rPr>
            <a:t>Органы управления БАНКА</a:t>
          </a:r>
          <a:r>
            <a:rPr lang="ru-RU" sz="1500" baseline="0" dirty="0" smtClean="0">
              <a:solidFill>
                <a:srgbClr val="002060"/>
              </a:solidFill>
            </a:rPr>
            <a:t> проанализировали ситуацию и решили увеличить объемы кредитования</a:t>
          </a:r>
          <a:endParaRPr lang="ru-RU" sz="1500" dirty="0">
            <a:solidFill>
              <a:srgbClr val="002060"/>
            </a:solidFill>
          </a:endParaRPr>
        </a:p>
      </dgm:t>
    </dgm:pt>
    <dgm:pt modelId="{EE838A13-DB64-244C-A8B6-7C5FA6CA9089}" type="parTrans" cxnId="{114DE06E-1A45-1E4B-9BB4-2D485BE9F6DD}">
      <dgm:prSet/>
      <dgm:spPr/>
      <dgm:t>
        <a:bodyPr/>
        <a:lstStyle/>
        <a:p>
          <a:endParaRPr lang="ru-RU"/>
        </a:p>
      </dgm:t>
    </dgm:pt>
    <dgm:pt modelId="{4A6D833E-2D48-494F-B7B8-3993E68AC379}" type="sibTrans" cxnId="{114DE06E-1A45-1E4B-9BB4-2D485BE9F6DD}">
      <dgm:prSet/>
      <dgm:spPr/>
      <dgm:t>
        <a:bodyPr/>
        <a:lstStyle/>
        <a:p>
          <a:endParaRPr lang="ru-RU"/>
        </a:p>
      </dgm:t>
    </dgm:pt>
    <dgm:pt modelId="{61D45170-E80E-CC40-A774-14F9E8017BA5}" type="pres">
      <dgm:prSet presAssocID="{D8EE79E5-D303-DF4F-8425-1B94CCCC776B}" presName="arrowDiagram" presStyleCnt="0">
        <dgm:presLayoutVars>
          <dgm:chMax val="5"/>
          <dgm:dir/>
          <dgm:resizeHandles val="exact"/>
        </dgm:presLayoutVars>
      </dgm:prSet>
      <dgm:spPr/>
    </dgm:pt>
    <dgm:pt modelId="{7EA0D166-D947-A741-A64D-02C09C3F883A}" type="pres">
      <dgm:prSet presAssocID="{D8EE79E5-D303-DF4F-8425-1B94CCCC776B}" presName="arrow" presStyleLbl="bgShp" presStyleIdx="0" presStyleCnt="1" custAng="2512629" custScaleX="103174" custScaleY="60466" custLinFactNeighborX="-1723" custLinFactNeighborY="1472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6DA5148B-6E9B-C142-93CF-F3CA654147F7}" type="pres">
      <dgm:prSet presAssocID="{D8EE79E5-D303-DF4F-8425-1B94CCCC776B}" presName="arrowDiagram1" presStyleCnt="0">
        <dgm:presLayoutVars>
          <dgm:bulletEnabled val="1"/>
        </dgm:presLayoutVars>
      </dgm:prSet>
      <dgm:spPr/>
    </dgm:pt>
    <dgm:pt modelId="{142FC140-FA0C-9641-8B42-C0DE17717E7D}" type="pres">
      <dgm:prSet presAssocID="{BDC3AECA-2CB2-D54B-95F2-3DA72C6B4346}" presName="bullet1" presStyleLbl="node1" presStyleIdx="0" presStyleCnt="1" custLinFactX="-451334" custLinFactNeighborX="-500000" custLinFactNeighborY="19259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A3ED811-1DCF-4346-88CA-7D6EFF250700}" type="pres">
      <dgm:prSet presAssocID="{BDC3AECA-2CB2-D54B-95F2-3DA72C6B4346}" presName="textBox1" presStyleLbl="revTx" presStyleIdx="0" presStyleCnt="1" custScaleX="295246" custLinFactNeighborX="46056" custLinFactNeighborY="-32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4DE06E-1A45-1E4B-9BB4-2D485BE9F6DD}" srcId="{D8EE79E5-D303-DF4F-8425-1B94CCCC776B}" destId="{BDC3AECA-2CB2-D54B-95F2-3DA72C6B4346}" srcOrd="0" destOrd="0" parTransId="{EE838A13-DB64-244C-A8B6-7C5FA6CA9089}" sibTransId="{4A6D833E-2D48-494F-B7B8-3993E68AC379}"/>
    <dgm:cxn modelId="{FB7AD1B0-4B9C-9C42-9186-CD05CC7A4F20}" type="presOf" srcId="{BDC3AECA-2CB2-D54B-95F2-3DA72C6B4346}" destId="{DA3ED811-1DCF-4346-88CA-7D6EFF250700}" srcOrd="0" destOrd="0" presId="urn:microsoft.com/office/officeart/2005/8/layout/arrow2"/>
    <dgm:cxn modelId="{1536FB8C-E004-624E-A3F1-DBC9B9C98DFB}" type="presOf" srcId="{D8EE79E5-D303-DF4F-8425-1B94CCCC776B}" destId="{61D45170-E80E-CC40-A774-14F9E8017BA5}" srcOrd="0" destOrd="0" presId="urn:microsoft.com/office/officeart/2005/8/layout/arrow2"/>
    <dgm:cxn modelId="{D0741A19-6CF6-894E-AD12-F2D0907D4609}" type="presParOf" srcId="{61D45170-E80E-CC40-A774-14F9E8017BA5}" destId="{7EA0D166-D947-A741-A64D-02C09C3F883A}" srcOrd="0" destOrd="0" presId="urn:microsoft.com/office/officeart/2005/8/layout/arrow2"/>
    <dgm:cxn modelId="{0356C4B0-0030-4747-AF9A-607B8A0D8C35}" type="presParOf" srcId="{61D45170-E80E-CC40-A774-14F9E8017BA5}" destId="{6DA5148B-6E9B-C142-93CF-F3CA654147F7}" srcOrd="1" destOrd="0" presId="urn:microsoft.com/office/officeart/2005/8/layout/arrow2"/>
    <dgm:cxn modelId="{FC66549E-9476-7343-A2DD-D7476621186E}" type="presParOf" srcId="{6DA5148B-6E9B-C142-93CF-F3CA654147F7}" destId="{142FC140-FA0C-9641-8B42-C0DE17717E7D}" srcOrd="0" destOrd="0" presId="urn:microsoft.com/office/officeart/2005/8/layout/arrow2"/>
    <dgm:cxn modelId="{B570E296-9CFC-AC43-A6AD-71DD1AFA741B}" type="presParOf" srcId="{6DA5148B-6E9B-C142-93CF-F3CA654147F7}" destId="{DA3ED811-1DCF-4346-88CA-7D6EFF250700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B605CC-EE97-214A-A85D-3A743DFA6574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8300CD58-6178-B941-AED1-D2A72BD96F67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Franklin Gothic Medium Cond" charset="0"/>
              <a:ea typeface="Franklin Gothic Medium Cond" charset="0"/>
              <a:cs typeface="Franklin Gothic Medium Cond" charset="0"/>
            </a:rPr>
            <a:t>Обработка данных по пулу закладных (1000 заемщиков): расчет платежей по пулу, средних сроков погашения, средних ставок</a:t>
          </a:r>
          <a:endParaRPr lang="ru-RU" dirty="0">
            <a:latin typeface="Franklin Gothic Medium Cond" charset="0"/>
            <a:ea typeface="Franklin Gothic Medium Cond" charset="0"/>
            <a:cs typeface="Franklin Gothic Medium Cond" charset="0"/>
          </a:endParaRPr>
        </a:p>
      </dgm:t>
    </dgm:pt>
    <dgm:pt modelId="{CE7CC24C-1FCA-154E-B3FB-1750C8CB4D3C}" type="parTrans" cxnId="{00A518A9-69FC-EB44-AE26-3576325EF3AA}">
      <dgm:prSet/>
      <dgm:spPr/>
      <dgm:t>
        <a:bodyPr/>
        <a:lstStyle/>
        <a:p>
          <a:endParaRPr lang="ru-RU"/>
        </a:p>
      </dgm:t>
    </dgm:pt>
    <dgm:pt modelId="{06A8777B-F2A4-4041-87B9-84BDA91E5E7B}" type="sibTrans" cxnId="{00A518A9-69FC-EB44-AE26-3576325EF3AA}">
      <dgm:prSet/>
      <dgm:spPr/>
      <dgm:t>
        <a:bodyPr/>
        <a:lstStyle/>
        <a:p>
          <a:endParaRPr lang="ru-RU"/>
        </a:p>
      </dgm:t>
    </dgm:pt>
    <dgm:pt modelId="{0D8862DC-61D4-E747-B8C9-EBE255AA91EE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Franklin Gothic Medium Cond" charset="0"/>
              <a:ea typeface="Franklin Gothic Medium Cond" charset="0"/>
              <a:cs typeface="Franklin Gothic Medium Cond" charset="0"/>
            </a:rPr>
            <a:t>Построение модели ИЦБ: </a:t>
          </a:r>
          <a:r>
            <a:rPr lang="ru-RU" dirty="0" err="1" smtClean="0">
              <a:latin typeface="Franklin Gothic Medium Cond" charset="0"/>
              <a:ea typeface="Franklin Gothic Medium Cond" charset="0"/>
              <a:cs typeface="Franklin Gothic Medium Cond" charset="0"/>
            </a:rPr>
            <a:t>транширование</a:t>
          </a:r>
          <a:r>
            <a:rPr lang="ru-RU" dirty="0" smtClean="0">
              <a:latin typeface="Franklin Gothic Medium Cond" charset="0"/>
              <a:ea typeface="Franklin Gothic Medium Cond" charset="0"/>
              <a:cs typeface="Franklin Gothic Medium Cond" charset="0"/>
            </a:rPr>
            <a:t> на класс А и младший класс (либо </a:t>
          </a:r>
          <a:r>
            <a:rPr lang="ru-RU" dirty="0" err="1" smtClean="0">
              <a:latin typeface="Franklin Gothic Medium Cond" charset="0"/>
              <a:ea typeface="Franklin Gothic Medium Cond" charset="0"/>
              <a:cs typeface="Franklin Gothic Medium Cond" charset="0"/>
            </a:rPr>
            <a:t>суббординированный</a:t>
          </a:r>
          <a:r>
            <a:rPr lang="ru-RU" dirty="0" smtClean="0">
              <a:latin typeface="Franklin Gothic Medium Cond" charset="0"/>
              <a:ea typeface="Franklin Gothic Medium Cond" charset="0"/>
              <a:cs typeface="Franklin Gothic Medium Cond" charset="0"/>
            </a:rPr>
            <a:t> кредит), расчет резерва специального назначения</a:t>
          </a:r>
          <a:endParaRPr lang="ru-RU" dirty="0">
            <a:latin typeface="Franklin Gothic Medium Cond" charset="0"/>
            <a:ea typeface="Franklin Gothic Medium Cond" charset="0"/>
            <a:cs typeface="Franklin Gothic Medium Cond" charset="0"/>
          </a:endParaRPr>
        </a:p>
      </dgm:t>
    </dgm:pt>
    <dgm:pt modelId="{CA47B75F-3DC0-7043-94EF-137A95C1A226}" type="parTrans" cxnId="{878B8B7F-D01F-3342-B37D-84F5ABBACFD4}">
      <dgm:prSet/>
      <dgm:spPr/>
      <dgm:t>
        <a:bodyPr/>
        <a:lstStyle/>
        <a:p>
          <a:endParaRPr lang="ru-RU"/>
        </a:p>
      </dgm:t>
    </dgm:pt>
    <dgm:pt modelId="{B90F8D6A-82AC-4448-A271-3A4C846D96F7}" type="sibTrans" cxnId="{878B8B7F-D01F-3342-B37D-84F5ABBACFD4}">
      <dgm:prSet/>
      <dgm:spPr/>
      <dgm:t>
        <a:bodyPr/>
        <a:lstStyle/>
        <a:p>
          <a:endParaRPr lang="ru-RU"/>
        </a:p>
      </dgm:t>
    </dgm:pt>
    <dgm:pt modelId="{3CAFBF79-A2B6-0341-A1AB-CA790A369BEB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Franklin Gothic Medium Cond" charset="0"/>
              <a:ea typeface="Franklin Gothic Medium Cond" charset="0"/>
              <a:cs typeface="Franklin Gothic Medium Cond" charset="0"/>
            </a:rPr>
            <a:t>Подготовка эмиссионной документации, заключение договоров с участниками инфраструктуры сделки</a:t>
          </a:r>
          <a:endParaRPr lang="ru-RU" dirty="0">
            <a:latin typeface="Franklin Gothic Medium Cond" charset="0"/>
            <a:ea typeface="Franklin Gothic Medium Cond" charset="0"/>
            <a:cs typeface="Franklin Gothic Medium Cond" charset="0"/>
          </a:endParaRPr>
        </a:p>
      </dgm:t>
    </dgm:pt>
    <dgm:pt modelId="{05505C52-43C3-0B4D-B17B-A5F5C14D2B7C}" type="parTrans" cxnId="{EA2601B3-9785-6A4A-B4A2-5C7A3EBA89C0}">
      <dgm:prSet/>
      <dgm:spPr/>
      <dgm:t>
        <a:bodyPr/>
        <a:lstStyle/>
        <a:p>
          <a:endParaRPr lang="ru-RU"/>
        </a:p>
      </dgm:t>
    </dgm:pt>
    <dgm:pt modelId="{17B0F0D0-BA99-E745-BD87-301C82C949EB}" type="sibTrans" cxnId="{EA2601B3-9785-6A4A-B4A2-5C7A3EBA89C0}">
      <dgm:prSet/>
      <dgm:spPr/>
      <dgm:t>
        <a:bodyPr/>
        <a:lstStyle/>
        <a:p>
          <a:endParaRPr lang="ru-RU"/>
        </a:p>
      </dgm:t>
    </dgm:pt>
    <dgm:pt modelId="{02484DE7-A6C7-D14F-952E-1664B7A24454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Franklin Gothic Medium Cond" charset="0"/>
              <a:ea typeface="Franklin Gothic Medium Cond" charset="0"/>
              <a:cs typeface="Franklin Gothic Medium Cond" charset="0"/>
            </a:rPr>
            <a:t>Создание ипотечного агента</a:t>
          </a:r>
          <a:endParaRPr lang="ru-RU" dirty="0">
            <a:latin typeface="Franklin Gothic Medium Cond" charset="0"/>
            <a:ea typeface="Franklin Gothic Medium Cond" charset="0"/>
            <a:cs typeface="Franklin Gothic Medium Cond" charset="0"/>
          </a:endParaRPr>
        </a:p>
      </dgm:t>
    </dgm:pt>
    <dgm:pt modelId="{BB9A3028-D90E-7343-9BCF-EDC34A97C144}" type="parTrans" cxnId="{7AA0E175-9EDB-594D-BDBE-0A1848D20E18}">
      <dgm:prSet/>
      <dgm:spPr/>
      <dgm:t>
        <a:bodyPr/>
        <a:lstStyle/>
        <a:p>
          <a:endParaRPr lang="ru-RU"/>
        </a:p>
      </dgm:t>
    </dgm:pt>
    <dgm:pt modelId="{DA364BC7-F9AE-CD4D-92D9-360808D4329A}" type="sibTrans" cxnId="{7AA0E175-9EDB-594D-BDBE-0A1848D20E18}">
      <dgm:prSet/>
      <dgm:spPr/>
      <dgm:t>
        <a:bodyPr/>
        <a:lstStyle/>
        <a:p>
          <a:endParaRPr lang="ru-RU"/>
        </a:p>
      </dgm:t>
    </dgm:pt>
    <dgm:pt modelId="{36D9E78E-8555-8748-A911-62AC44B3D1A0}" type="pres">
      <dgm:prSet presAssocID="{48B605CC-EE97-214A-A85D-3A743DFA6574}" presName="Name0" presStyleCnt="0">
        <dgm:presLayoutVars>
          <dgm:dir/>
          <dgm:animLvl val="lvl"/>
          <dgm:resizeHandles val="exact"/>
        </dgm:presLayoutVars>
      </dgm:prSet>
      <dgm:spPr/>
    </dgm:pt>
    <dgm:pt modelId="{B21629F0-C26C-0B42-9DDF-70B174C44742}" type="pres">
      <dgm:prSet presAssocID="{8300CD58-6178-B941-AED1-D2A72BD96F6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E4222-16FC-E04F-BD91-E261FE47D423}" type="pres">
      <dgm:prSet presAssocID="{06A8777B-F2A4-4041-87B9-84BDA91E5E7B}" presName="parTxOnlySpace" presStyleCnt="0"/>
      <dgm:spPr/>
    </dgm:pt>
    <dgm:pt modelId="{B1D9FFBC-F111-AC46-BA2C-453E31B5F406}" type="pres">
      <dgm:prSet presAssocID="{0D8862DC-61D4-E747-B8C9-EBE255AA91E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6AF75-F2F4-8E44-9B93-DDE69CFE9F48}" type="pres">
      <dgm:prSet presAssocID="{B90F8D6A-82AC-4448-A271-3A4C846D96F7}" presName="parTxOnlySpace" presStyleCnt="0"/>
      <dgm:spPr/>
    </dgm:pt>
    <dgm:pt modelId="{CCBBABBA-6126-8D48-A230-CDED19F83DF3}" type="pres">
      <dgm:prSet presAssocID="{3CAFBF79-A2B6-0341-A1AB-CA790A369BEB}" presName="parTxOnly" presStyleLbl="node1" presStyleIdx="2" presStyleCnt="4" custLinFactX="2099" custLinFactNeighborX="100000" custLinFactNeighborY="355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692A0-18CC-CB48-9DE0-EAF375C93125}" type="pres">
      <dgm:prSet presAssocID="{17B0F0D0-BA99-E745-BD87-301C82C949EB}" presName="parTxOnlySpace" presStyleCnt="0"/>
      <dgm:spPr/>
    </dgm:pt>
    <dgm:pt modelId="{39DDC016-96DC-C049-9152-278F241C1CAF}" type="pres">
      <dgm:prSet presAssocID="{02484DE7-A6C7-D14F-952E-1664B7A24454}" presName="parTxOnly" presStyleLbl="node1" presStyleIdx="3" presStyleCnt="4" custScaleY="44434" custLinFactX="-68351" custLinFactNeighborX="-100000" custLinFactNeighborY="-500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7C5CE6-D2CE-D548-8795-81D1AED713B7}" type="presOf" srcId="{3CAFBF79-A2B6-0341-A1AB-CA790A369BEB}" destId="{CCBBABBA-6126-8D48-A230-CDED19F83DF3}" srcOrd="0" destOrd="0" presId="urn:microsoft.com/office/officeart/2005/8/layout/chevron1"/>
    <dgm:cxn modelId="{B4425BE0-1414-8F40-91CC-FDA5FE4A23EA}" type="presOf" srcId="{02484DE7-A6C7-D14F-952E-1664B7A24454}" destId="{39DDC016-96DC-C049-9152-278F241C1CAF}" srcOrd="0" destOrd="0" presId="urn:microsoft.com/office/officeart/2005/8/layout/chevron1"/>
    <dgm:cxn modelId="{EA2601B3-9785-6A4A-B4A2-5C7A3EBA89C0}" srcId="{48B605CC-EE97-214A-A85D-3A743DFA6574}" destId="{3CAFBF79-A2B6-0341-A1AB-CA790A369BEB}" srcOrd="2" destOrd="0" parTransId="{05505C52-43C3-0B4D-B17B-A5F5C14D2B7C}" sibTransId="{17B0F0D0-BA99-E745-BD87-301C82C949EB}"/>
    <dgm:cxn modelId="{7AA0E175-9EDB-594D-BDBE-0A1848D20E18}" srcId="{48B605CC-EE97-214A-A85D-3A743DFA6574}" destId="{02484DE7-A6C7-D14F-952E-1664B7A24454}" srcOrd="3" destOrd="0" parTransId="{BB9A3028-D90E-7343-9BCF-EDC34A97C144}" sibTransId="{DA364BC7-F9AE-CD4D-92D9-360808D4329A}"/>
    <dgm:cxn modelId="{878B8B7F-D01F-3342-B37D-84F5ABBACFD4}" srcId="{48B605CC-EE97-214A-A85D-3A743DFA6574}" destId="{0D8862DC-61D4-E747-B8C9-EBE255AA91EE}" srcOrd="1" destOrd="0" parTransId="{CA47B75F-3DC0-7043-94EF-137A95C1A226}" sibTransId="{B90F8D6A-82AC-4448-A271-3A4C846D96F7}"/>
    <dgm:cxn modelId="{44DA6F31-A13C-894F-AF03-84DE5F24C13B}" type="presOf" srcId="{0D8862DC-61D4-E747-B8C9-EBE255AA91EE}" destId="{B1D9FFBC-F111-AC46-BA2C-453E31B5F406}" srcOrd="0" destOrd="0" presId="urn:microsoft.com/office/officeart/2005/8/layout/chevron1"/>
    <dgm:cxn modelId="{76AC1A69-F86D-824A-8374-EA22F8DD9F77}" type="presOf" srcId="{48B605CC-EE97-214A-A85D-3A743DFA6574}" destId="{36D9E78E-8555-8748-A911-62AC44B3D1A0}" srcOrd="0" destOrd="0" presId="urn:microsoft.com/office/officeart/2005/8/layout/chevron1"/>
    <dgm:cxn modelId="{CC70C137-BF53-BE4D-994F-2924B9345D27}" type="presOf" srcId="{8300CD58-6178-B941-AED1-D2A72BD96F67}" destId="{B21629F0-C26C-0B42-9DDF-70B174C44742}" srcOrd="0" destOrd="0" presId="urn:microsoft.com/office/officeart/2005/8/layout/chevron1"/>
    <dgm:cxn modelId="{00A518A9-69FC-EB44-AE26-3576325EF3AA}" srcId="{48B605CC-EE97-214A-A85D-3A743DFA6574}" destId="{8300CD58-6178-B941-AED1-D2A72BD96F67}" srcOrd="0" destOrd="0" parTransId="{CE7CC24C-1FCA-154E-B3FB-1750C8CB4D3C}" sibTransId="{06A8777B-F2A4-4041-87B9-84BDA91E5E7B}"/>
    <dgm:cxn modelId="{1E76B28D-7D56-5F43-A73F-4CAC27250CD8}" type="presParOf" srcId="{36D9E78E-8555-8748-A911-62AC44B3D1A0}" destId="{B21629F0-C26C-0B42-9DDF-70B174C44742}" srcOrd="0" destOrd="0" presId="urn:microsoft.com/office/officeart/2005/8/layout/chevron1"/>
    <dgm:cxn modelId="{6D31823F-D45E-3F42-8288-62258BB82262}" type="presParOf" srcId="{36D9E78E-8555-8748-A911-62AC44B3D1A0}" destId="{C37E4222-16FC-E04F-BD91-E261FE47D423}" srcOrd="1" destOrd="0" presId="urn:microsoft.com/office/officeart/2005/8/layout/chevron1"/>
    <dgm:cxn modelId="{B97A0BB4-ACE7-394A-9F95-B4F375C1E6CA}" type="presParOf" srcId="{36D9E78E-8555-8748-A911-62AC44B3D1A0}" destId="{B1D9FFBC-F111-AC46-BA2C-453E31B5F406}" srcOrd="2" destOrd="0" presId="urn:microsoft.com/office/officeart/2005/8/layout/chevron1"/>
    <dgm:cxn modelId="{4CAA5754-45CC-0440-93A7-EA7F508BF32B}" type="presParOf" srcId="{36D9E78E-8555-8748-A911-62AC44B3D1A0}" destId="{1216AF75-F2F4-8E44-9B93-DDE69CFE9F48}" srcOrd="3" destOrd="0" presId="urn:microsoft.com/office/officeart/2005/8/layout/chevron1"/>
    <dgm:cxn modelId="{E41FBD83-15B9-A64D-A7D7-F0713D836594}" type="presParOf" srcId="{36D9E78E-8555-8748-A911-62AC44B3D1A0}" destId="{CCBBABBA-6126-8D48-A230-CDED19F83DF3}" srcOrd="4" destOrd="0" presId="urn:microsoft.com/office/officeart/2005/8/layout/chevron1"/>
    <dgm:cxn modelId="{9240B704-3E56-064F-980F-43F24C506731}" type="presParOf" srcId="{36D9E78E-8555-8748-A911-62AC44B3D1A0}" destId="{791692A0-18CC-CB48-9DE0-EAF375C93125}" srcOrd="5" destOrd="0" presId="urn:microsoft.com/office/officeart/2005/8/layout/chevron1"/>
    <dgm:cxn modelId="{D2056FC2-C507-B843-8928-9FB04FD0444F}" type="presParOf" srcId="{36D9E78E-8555-8748-A911-62AC44B3D1A0}" destId="{39DDC016-96DC-C049-9152-278F241C1CA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B76BE-D9E7-B442-BED9-327251B6C3AA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DF1324B0-F7E5-8849-BDA2-71953EEE84CB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Franklin Gothic Medium Cond" charset="0"/>
              <a:ea typeface="Franklin Gothic Medium Cond" charset="0"/>
              <a:cs typeface="Franklin Gothic Medium Cond" charset="0"/>
            </a:rPr>
            <a:t>38% семей должны потерять работу</a:t>
          </a:r>
          <a:endParaRPr lang="ru-RU" dirty="0">
            <a:latin typeface="Franklin Gothic Medium Cond" charset="0"/>
            <a:ea typeface="Franklin Gothic Medium Cond" charset="0"/>
            <a:cs typeface="Franklin Gothic Medium Cond" charset="0"/>
          </a:endParaRPr>
        </a:p>
      </dgm:t>
    </dgm:pt>
    <dgm:pt modelId="{B8524ED6-47DF-1141-8136-A4C403A64382}" type="parTrans" cxnId="{C0109A57-693D-6843-97EA-E7E87C6D9FBE}">
      <dgm:prSet/>
      <dgm:spPr/>
      <dgm:t>
        <a:bodyPr/>
        <a:lstStyle/>
        <a:p>
          <a:endParaRPr lang="ru-RU">
            <a:latin typeface="Franklin Gothic Medium Cond" charset="0"/>
            <a:ea typeface="Franklin Gothic Medium Cond" charset="0"/>
            <a:cs typeface="Franklin Gothic Medium Cond" charset="0"/>
          </a:endParaRPr>
        </a:p>
      </dgm:t>
    </dgm:pt>
    <dgm:pt modelId="{DEA728EE-57A9-C647-A403-7D81076260E6}" type="sibTrans" cxnId="{C0109A57-693D-6843-97EA-E7E87C6D9FBE}">
      <dgm:prSet/>
      <dgm:spPr/>
      <dgm:t>
        <a:bodyPr/>
        <a:lstStyle/>
        <a:p>
          <a:endParaRPr lang="ru-RU">
            <a:latin typeface="Franklin Gothic Medium Cond" charset="0"/>
            <a:ea typeface="Franklin Gothic Medium Cond" charset="0"/>
            <a:cs typeface="Franklin Gothic Medium Cond" charset="0"/>
          </a:endParaRPr>
        </a:p>
      </dgm:t>
    </dgm:pt>
    <dgm:pt modelId="{B62C8C3F-3AB5-C247-905F-D55879790CB3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Franklin Gothic Medium Cond" charset="0"/>
              <a:ea typeface="Franklin Gothic Medium Cond" charset="0"/>
              <a:cs typeface="Franklin Gothic Medium Cond" charset="0"/>
            </a:rPr>
            <a:t>не иметь возможности найти работу более 6 месяцев</a:t>
          </a:r>
          <a:endParaRPr lang="ru-RU" dirty="0">
            <a:latin typeface="Franklin Gothic Medium Cond" charset="0"/>
            <a:ea typeface="Franklin Gothic Medium Cond" charset="0"/>
            <a:cs typeface="Franklin Gothic Medium Cond" charset="0"/>
          </a:endParaRPr>
        </a:p>
      </dgm:t>
    </dgm:pt>
    <dgm:pt modelId="{739979BF-9D54-7D45-8E8E-907F834CF126}" type="parTrans" cxnId="{3747309D-D3B5-BD45-A7F0-D453290BD85F}">
      <dgm:prSet/>
      <dgm:spPr/>
      <dgm:t>
        <a:bodyPr/>
        <a:lstStyle/>
        <a:p>
          <a:endParaRPr lang="ru-RU">
            <a:latin typeface="Franklin Gothic Medium Cond" charset="0"/>
            <a:ea typeface="Franklin Gothic Medium Cond" charset="0"/>
            <a:cs typeface="Franklin Gothic Medium Cond" charset="0"/>
          </a:endParaRPr>
        </a:p>
      </dgm:t>
    </dgm:pt>
    <dgm:pt modelId="{C8F3E5D0-8AE8-2443-81A7-6918DBCF0963}" type="sibTrans" cxnId="{3747309D-D3B5-BD45-A7F0-D453290BD85F}">
      <dgm:prSet/>
      <dgm:spPr/>
      <dgm:t>
        <a:bodyPr/>
        <a:lstStyle/>
        <a:p>
          <a:endParaRPr lang="ru-RU">
            <a:latin typeface="Franklin Gothic Medium Cond" charset="0"/>
            <a:ea typeface="Franklin Gothic Medium Cond" charset="0"/>
            <a:cs typeface="Franklin Gothic Medium Cond" charset="0"/>
          </a:endParaRPr>
        </a:p>
      </dgm:t>
    </dgm:pt>
    <dgm:pt modelId="{C5317A80-58C5-7A44-9E49-C4CEC06E6CDF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Franklin Gothic Medium Cond" charset="0"/>
              <a:ea typeface="Franklin Gothic Medium Cond" charset="0"/>
              <a:cs typeface="Franklin Gothic Medium Cond" charset="0"/>
            </a:rPr>
            <a:t>цена квартиры в рублях падают более чем 20%</a:t>
          </a:r>
          <a:endParaRPr lang="ru-RU" dirty="0">
            <a:latin typeface="Franklin Gothic Medium Cond" charset="0"/>
            <a:ea typeface="Franklin Gothic Medium Cond" charset="0"/>
            <a:cs typeface="Franklin Gothic Medium Cond" charset="0"/>
          </a:endParaRPr>
        </a:p>
      </dgm:t>
    </dgm:pt>
    <dgm:pt modelId="{BDD5D7DF-F176-4846-85E8-E3426D2250EB}" type="parTrans" cxnId="{9AF1E9D8-E0E8-AC4C-AE6D-192DC15C38EF}">
      <dgm:prSet/>
      <dgm:spPr/>
      <dgm:t>
        <a:bodyPr/>
        <a:lstStyle/>
        <a:p>
          <a:endParaRPr lang="ru-RU">
            <a:latin typeface="Franklin Gothic Medium Cond" charset="0"/>
            <a:ea typeface="Franklin Gothic Medium Cond" charset="0"/>
            <a:cs typeface="Franklin Gothic Medium Cond" charset="0"/>
          </a:endParaRPr>
        </a:p>
      </dgm:t>
    </dgm:pt>
    <dgm:pt modelId="{97DED0A5-EDF8-A44F-8938-BFF19319890E}" type="sibTrans" cxnId="{9AF1E9D8-E0E8-AC4C-AE6D-192DC15C38EF}">
      <dgm:prSet/>
      <dgm:spPr/>
      <dgm:t>
        <a:bodyPr/>
        <a:lstStyle/>
        <a:p>
          <a:endParaRPr lang="ru-RU">
            <a:latin typeface="Franklin Gothic Medium Cond" charset="0"/>
            <a:ea typeface="Franklin Gothic Medium Cond" charset="0"/>
            <a:cs typeface="Franklin Gothic Medium Cond" charset="0"/>
          </a:endParaRPr>
        </a:p>
      </dgm:t>
    </dgm:pt>
    <dgm:pt modelId="{B8891D20-A1DF-2640-8323-161E020FBCC1}">
      <dgm:prSet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перестают платить налоги</a:t>
          </a:r>
          <a:endParaRPr lang="ru-RU" dirty="0"/>
        </a:p>
      </dgm:t>
    </dgm:pt>
    <dgm:pt modelId="{B42DF78A-4766-2F47-BD69-A8F07155238A}" type="parTrans" cxnId="{DB15A707-9FB7-3B49-82F9-43B835646F2D}">
      <dgm:prSet/>
      <dgm:spPr/>
      <dgm:t>
        <a:bodyPr/>
        <a:lstStyle/>
        <a:p>
          <a:endParaRPr lang="ru-RU"/>
        </a:p>
      </dgm:t>
    </dgm:pt>
    <dgm:pt modelId="{B0606C0E-6A0E-4B44-A1D7-D4BC05C03E6A}" type="sibTrans" cxnId="{DB15A707-9FB7-3B49-82F9-43B835646F2D}">
      <dgm:prSet/>
      <dgm:spPr/>
      <dgm:t>
        <a:bodyPr/>
        <a:lstStyle/>
        <a:p>
          <a:endParaRPr lang="ru-RU"/>
        </a:p>
      </dgm:t>
    </dgm:pt>
    <dgm:pt modelId="{C2DBFC7A-AF34-8141-A113-A717CCDE04FF}" type="pres">
      <dgm:prSet presAssocID="{1B9B76BE-D9E7-B442-BED9-327251B6C3AA}" presName="Name0" presStyleCnt="0">
        <dgm:presLayoutVars>
          <dgm:dir/>
          <dgm:resizeHandles val="exact"/>
        </dgm:presLayoutVars>
      </dgm:prSet>
      <dgm:spPr/>
    </dgm:pt>
    <dgm:pt modelId="{86CC2F4C-D919-5541-91EE-56D6C7B7C54A}" type="pres">
      <dgm:prSet presAssocID="{DF1324B0-F7E5-8849-BDA2-71953EEE84CB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E2063-1487-E646-8379-4E6D5AE26E69}" type="pres">
      <dgm:prSet presAssocID="{DEA728EE-57A9-C647-A403-7D81076260E6}" presName="parSpace" presStyleCnt="0"/>
      <dgm:spPr/>
    </dgm:pt>
    <dgm:pt modelId="{20A1A713-A46F-AB4B-90C1-E7D8596C42A6}" type="pres">
      <dgm:prSet presAssocID="{B8891D20-A1DF-2640-8323-161E020FBCC1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7621D-4E2F-5441-97D6-5B757D97D18F}" type="pres">
      <dgm:prSet presAssocID="{B0606C0E-6A0E-4B44-A1D7-D4BC05C03E6A}" presName="parSpace" presStyleCnt="0"/>
      <dgm:spPr/>
    </dgm:pt>
    <dgm:pt modelId="{562881E4-10CE-1740-B12C-04BA1ABFAA27}" type="pres">
      <dgm:prSet presAssocID="{B62C8C3F-3AB5-C247-905F-D55879790CB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F2F98-91E1-CF41-85DB-02D914E72A7D}" type="pres">
      <dgm:prSet presAssocID="{C8F3E5D0-8AE8-2443-81A7-6918DBCF0963}" presName="parSpace" presStyleCnt="0"/>
      <dgm:spPr/>
    </dgm:pt>
    <dgm:pt modelId="{BEC6FA39-5D83-D248-BAEF-0071B797D062}" type="pres">
      <dgm:prSet presAssocID="{C5317A80-58C5-7A44-9E49-C4CEC06E6CDF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F1E9D8-E0E8-AC4C-AE6D-192DC15C38EF}" srcId="{1B9B76BE-D9E7-B442-BED9-327251B6C3AA}" destId="{C5317A80-58C5-7A44-9E49-C4CEC06E6CDF}" srcOrd="3" destOrd="0" parTransId="{BDD5D7DF-F176-4846-85E8-E3426D2250EB}" sibTransId="{97DED0A5-EDF8-A44F-8938-BFF19319890E}"/>
    <dgm:cxn modelId="{3747309D-D3B5-BD45-A7F0-D453290BD85F}" srcId="{1B9B76BE-D9E7-B442-BED9-327251B6C3AA}" destId="{B62C8C3F-3AB5-C247-905F-D55879790CB3}" srcOrd="2" destOrd="0" parTransId="{739979BF-9D54-7D45-8E8E-907F834CF126}" sibTransId="{C8F3E5D0-8AE8-2443-81A7-6918DBCF0963}"/>
    <dgm:cxn modelId="{822ADEFC-21D3-6347-883A-65A4890BD465}" type="presOf" srcId="{DF1324B0-F7E5-8849-BDA2-71953EEE84CB}" destId="{86CC2F4C-D919-5541-91EE-56D6C7B7C54A}" srcOrd="0" destOrd="0" presId="urn:microsoft.com/office/officeart/2005/8/layout/hChevron3"/>
    <dgm:cxn modelId="{385F5669-83CD-C640-97C5-1BD259CB9499}" type="presOf" srcId="{1B9B76BE-D9E7-B442-BED9-327251B6C3AA}" destId="{C2DBFC7A-AF34-8141-A113-A717CCDE04FF}" srcOrd="0" destOrd="0" presId="urn:microsoft.com/office/officeart/2005/8/layout/hChevron3"/>
    <dgm:cxn modelId="{F1B26F90-4194-A740-8BB3-E365975F1F9E}" type="presOf" srcId="{B8891D20-A1DF-2640-8323-161E020FBCC1}" destId="{20A1A713-A46F-AB4B-90C1-E7D8596C42A6}" srcOrd="0" destOrd="0" presId="urn:microsoft.com/office/officeart/2005/8/layout/hChevron3"/>
    <dgm:cxn modelId="{FE829DD4-AB9A-C047-8E69-EB073E609007}" type="presOf" srcId="{C5317A80-58C5-7A44-9E49-C4CEC06E6CDF}" destId="{BEC6FA39-5D83-D248-BAEF-0071B797D062}" srcOrd="0" destOrd="0" presId="urn:microsoft.com/office/officeart/2005/8/layout/hChevron3"/>
    <dgm:cxn modelId="{DB15A707-9FB7-3B49-82F9-43B835646F2D}" srcId="{1B9B76BE-D9E7-B442-BED9-327251B6C3AA}" destId="{B8891D20-A1DF-2640-8323-161E020FBCC1}" srcOrd="1" destOrd="0" parTransId="{B42DF78A-4766-2F47-BD69-A8F07155238A}" sibTransId="{B0606C0E-6A0E-4B44-A1D7-D4BC05C03E6A}"/>
    <dgm:cxn modelId="{C0109A57-693D-6843-97EA-E7E87C6D9FBE}" srcId="{1B9B76BE-D9E7-B442-BED9-327251B6C3AA}" destId="{DF1324B0-F7E5-8849-BDA2-71953EEE84CB}" srcOrd="0" destOrd="0" parTransId="{B8524ED6-47DF-1141-8136-A4C403A64382}" sibTransId="{DEA728EE-57A9-C647-A403-7D81076260E6}"/>
    <dgm:cxn modelId="{ADD76752-0361-DF49-9E1D-7B1912E6FC81}" type="presOf" srcId="{B62C8C3F-3AB5-C247-905F-D55879790CB3}" destId="{562881E4-10CE-1740-B12C-04BA1ABFAA27}" srcOrd="0" destOrd="0" presId="urn:microsoft.com/office/officeart/2005/8/layout/hChevron3"/>
    <dgm:cxn modelId="{5F9AF5A9-9B51-5942-8DE6-1CC2227AACE7}" type="presParOf" srcId="{C2DBFC7A-AF34-8141-A113-A717CCDE04FF}" destId="{86CC2F4C-D919-5541-91EE-56D6C7B7C54A}" srcOrd="0" destOrd="0" presId="urn:microsoft.com/office/officeart/2005/8/layout/hChevron3"/>
    <dgm:cxn modelId="{D235F362-BCDC-C54D-AB99-269ECD37639F}" type="presParOf" srcId="{C2DBFC7A-AF34-8141-A113-A717CCDE04FF}" destId="{C21E2063-1487-E646-8379-4E6D5AE26E69}" srcOrd="1" destOrd="0" presId="urn:microsoft.com/office/officeart/2005/8/layout/hChevron3"/>
    <dgm:cxn modelId="{8C7BC77B-249B-D844-A2CA-7F71EBAA80EF}" type="presParOf" srcId="{C2DBFC7A-AF34-8141-A113-A717CCDE04FF}" destId="{20A1A713-A46F-AB4B-90C1-E7D8596C42A6}" srcOrd="2" destOrd="0" presId="urn:microsoft.com/office/officeart/2005/8/layout/hChevron3"/>
    <dgm:cxn modelId="{0EEB9FE3-E638-AD4D-AB89-E3E6E8AFCF9C}" type="presParOf" srcId="{C2DBFC7A-AF34-8141-A113-A717CCDE04FF}" destId="{03F7621D-4E2F-5441-97D6-5B757D97D18F}" srcOrd="3" destOrd="0" presId="urn:microsoft.com/office/officeart/2005/8/layout/hChevron3"/>
    <dgm:cxn modelId="{EE25F661-6D9D-AC4A-96E5-5E24FE075639}" type="presParOf" srcId="{C2DBFC7A-AF34-8141-A113-A717CCDE04FF}" destId="{562881E4-10CE-1740-B12C-04BA1ABFAA27}" srcOrd="4" destOrd="0" presId="urn:microsoft.com/office/officeart/2005/8/layout/hChevron3"/>
    <dgm:cxn modelId="{A3C238C6-3377-184F-855B-6D6E9CDF7DFE}" type="presParOf" srcId="{C2DBFC7A-AF34-8141-A113-A717CCDE04FF}" destId="{C6CF2F98-91E1-CF41-85DB-02D914E72A7D}" srcOrd="5" destOrd="0" presId="urn:microsoft.com/office/officeart/2005/8/layout/hChevron3"/>
    <dgm:cxn modelId="{AD104DF8-47FB-6641-A4DD-C87699C7B500}" type="presParOf" srcId="{C2DBFC7A-AF34-8141-A113-A717CCDE04FF}" destId="{BEC6FA39-5D83-D248-BAEF-0071B797D062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C75A2-1AB6-8749-98EF-CCE252E1249E}">
      <dsp:nvSpPr>
        <dsp:cNvPr id="0" name=""/>
        <dsp:cNvSpPr/>
      </dsp:nvSpPr>
      <dsp:spPr>
        <a:xfrm>
          <a:off x="2528" y="298862"/>
          <a:ext cx="2210968" cy="884387"/>
        </a:xfrm>
        <a:prstGeom prst="homePlat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Работают – имеют стабильный доход</a:t>
          </a:r>
          <a:endParaRPr lang="ru-RU" sz="1300" kern="1200" dirty="0"/>
        </a:p>
      </dsp:txBody>
      <dsp:txXfrm>
        <a:off x="2528" y="298862"/>
        <a:ext cx="1989871" cy="884387"/>
      </dsp:txXfrm>
    </dsp:sp>
    <dsp:sp modelId="{84C9DD8D-C6B5-2441-AB5D-25DD60231FE7}">
      <dsp:nvSpPr>
        <dsp:cNvPr id="0" name=""/>
        <dsp:cNvSpPr/>
      </dsp:nvSpPr>
      <dsp:spPr>
        <a:xfrm>
          <a:off x="1771303" y="298862"/>
          <a:ext cx="2210968" cy="884387"/>
        </a:xfrm>
        <a:prstGeom prst="chevron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Хотят купить</a:t>
          </a:r>
          <a:r>
            <a:rPr lang="ru-RU" sz="1300" kern="1200" baseline="0" dirty="0" smtClean="0"/>
            <a:t> жилье</a:t>
          </a:r>
          <a:endParaRPr lang="ru-RU" sz="1300" kern="1200" dirty="0"/>
        </a:p>
      </dsp:txBody>
      <dsp:txXfrm>
        <a:off x="2213497" y="298862"/>
        <a:ext cx="1326581" cy="884387"/>
      </dsp:txXfrm>
    </dsp:sp>
    <dsp:sp modelId="{170240F5-2CBD-CC4C-B32F-6ACF14FF9D66}">
      <dsp:nvSpPr>
        <dsp:cNvPr id="0" name=""/>
        <dsp:cNvSpPr/>
      </dsp:nvSpPr>
      <dsp:spPr>
        <a:xfrm>
          <a:off x="3540078" y="298862"/>
          <a:ext cx="2210968" cy="884387"/>
        </a:xfrm>
        <a:prstGeom prst="chevron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Накопили деньги</a:t>
          </a:r>
          <a:r>
            <a:rPr lang="ru-RU" sz="1300" kern="1200" baseline="0" dirty="0" smtClean="0"/>
            <a:t> на первоначальный взнос</a:t>
          </a:r>
          <a:endParaRPr lang="ru-RU" sz="1300" kern="1200" dirty="0"/>
        </a:p>
      </dsp:txBody>
      <dsp:txXfrm>
        <a:off x="3982272" y="298862"/>
        <a:ext cx="1326581" cy="884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2276C-BDAD-7146-A4AF-072D49E325C9}">
      <dsp:nvSpPr>
        <dsp:cNvPr id="0" name=""/>
        <dsp:cNvSpPr/>
      </dsp:nvSpPr>
      <dsp:spPr>
        <a:xfrm rot="11590609">
          <a:off x="566454" y="0"/>
          <a:ext cx="8574345" cy="37777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C87286-A16D-984D-BE76-3FB373EC2997}">
      <dsp:nvSpPr>
        <dsp:cNvPr id="0" name=""/>
        <dsp:cNvSpPr/>
      </dsp:nvSpPr>
      <dsp:spPr>
        <a:xfrm>
          <a:off x="7846206" y="1241758"/>
          <a:ext cx="157153" cy="157153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2D0BD2-4B0C-434D-924B-1FEB01AFC18E}">
      <dsp:nvSpPr>
        <dsp:cNvPr id="0" name=""/>
        <dsp:cNvSpPr/>
      </dsp:nvSpPr>
      <dsp:spPr>
        <a:xfrm>
          <a:off x="2608326" y="1503779"/>
          <a:ext cx="1408335" cy="1091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72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2060"/>
              </a:solidFill>
            </a:rPr>
            <a:t>Принимает решение: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rgbClr val="002060"/>
              </a:solidFill>
            </a:rPr>
            <a:t>ОДОБРЕНИЕ ИПОТЕЧНОГО КРЕДИТА</a:t>
          </a:r>
          <a:endParaRPr lang="ru-RU" sz="1600" b="1" i="1" u="sng" kern="1200" dirty="0">
            <a:solidFill>
              <a:srgbClr val="002060"/>
            </a:solidFill>
          </a:endParaRPr>
        </a:p>
      </dsp:txBody>
      <dsp:txXfrm>
        <a:off x="2608326" y="1503779"/>
        <a:ext cx="1408335" cy="1091762"/>
      </dsp:txXfrm>
    </dsp:sp>
    <dsp:sp modelId="{2E1995C9-0B43-E346-BC61-D2C45DDA3D9B}">
      <dsp:nvSpPr>
        <dsp:cNvPr id="0" name=""/>
        <dsp:cNvSpPr/>
      </dsp:nvSpPr>
      <dsp:spPr>
        <a:xfrm>
          <a:off x="4953092" y="1448880"/>
          <a:ext cx="284084" cy="28408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029705-A835-C843-A00D-5F68F33D16CD}">
      <dsp:nvSpPr>
        <dsp:cNvPr id="0" name=""/>
        <dsp:cNvSpPr/>
      </dsp:nvSpPr>
      <dsp:spPr>
        <a:xfrm>
          <a:off x="5423588" y="1376278"/>
          <a:ext cx="2111081" cy="2055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1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2060"/>
              </a:solidFill>
            </a:rPr>
            <a:t>Проводит: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</a:rPr>
            <a:t>проверку</a:t>
          </a:r>
          <a:r>
            <a:rPr lang="ru-RU" sz="1300" kern="1200" baseline="0" dirty="0" smtClean="0">
              <a:solidFill>
                <a:srgbClr val="002060"/>
              </a:solidFill>
            </a:rPr>
            <a:t> </a:t>
          </a:r>
          <a:r>
            <a:rPr lang="ru-RU" sz="1300" kern="1200" dirty="0" smtClean="0">
              <a:solidFill>
                <a:srgbClr val="002060"/>
              </a:solidFill>
            </a:rPr>
            <a:t>подлинности документов, платежеспособности по </a:t>
          </a:r>
          <a:r>
            <a:rPr lang="ru-RU" sz="1300" kern="1200" dirty="0" err="1" smtClean="0">
              <a:solidFill>
                <a:srgbClr val="002060"/>
              </a:solidFill>
            </a:rPr>
            <a:t>скоринговой</a:t>
          </a:r>
          <a:r>
            <a:rPr lang="ru-RU" sz="1300" kern="1200" baseline="0" dirty="0" smtClean="0">
              <a:solidFill>
                <a:srgbClr val="002060"/>
              </a:solidFill>
            </a:rPr>
            <a:t> модели; проверяет застройщика/предмет залога; расчет платежей по кредиту и сумму кредита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</a:rPr>
            <a:t> 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5423588" y="1376278"/>
        <a:ext cx="2111081" cy="2055081"/>
      </dsp:txXfrm>
    </dsp:sp>
    <dsp:sp modelId="{BCCAC3EE-D9DC-8C43-8CDB-089FC5681026}">
      <dsp:nvSpPr>
        <dsp:cNvPr id="0" name=""/>
        <dsp:cNvSpPr/>
      </dsp:nvSpPr>
      <dsp:spPr>
        <a:xfrm>
          <a:off x="2112329" y="1376275"/>
          <a:ext cx="392883" cy="392883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CA9075-B072-4C46-A1DD-4A152D2CB203}">
      <dsp:nvSpPr>
        <dsp:cNvPr id="0" name=""/>
        <dsp:cNvSpPr/>
      </dsp:nvSpPr>
      <dsp:spPr>
        <a:xfrm>
          <a:off x="7907551" y="1152205"/>
          <a:ext cx="1450646" cy="2625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181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2060"/>
              </a:solidFill>
            </a:rPr>
            <a:t>Принимает </a:t>
          </a:r>
          <a:r>
            <a:rPr lang="ru-RU" sz="1300" kern="1200" dirty="0" smtClean="0">
              <a:solidFill>
                <a:srgbClr val="002060"/>
              </a:solidFill>
            </a:rPr>
            <a:t>документы</a:t>
          </a:r>
          <a:r>
            <a:rPr lang="ru-RU" sz="1300" kern="1200" baseline="0" dirty="0" smtClean="0">
              <a:solidFill>
                <a:srgbClr val="002060"/>
              </a:solidFill>
            </a:rPr>
            <a:t> по списку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7907551" y="1152205"/>
        <a:ext cx="1450646" cy="2625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0D166-D947-A741-A64D-02C09C3F883A}">
      <dsp:nvSpPr>
        <dsp:cNvPr id="0" name=""/>
        <dsp:cNvSpPr/>
      </dsp:nvSpPr>
      <dsp:spPr>
        <a:xfrm rot="20168158" flipV="1">
          <a:off x="489794" y="626298"/>
          <a:ext cx="4860317" cy="106057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B06809-6718-7841-AF43-3AD2B11885C7}">
      <dsp:nvSpPr>
        <dsp:cNvPr id="0" name=""/>
        <dsp:cNvSpPr/>
      </dsp:nvSpPr>
      <dsp:spPr>
        <a:xfrm>
          <a:off x="785910" y="1327076"/>
          <a:ext cx="264859" cy="264859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73A116-4909-DB4F-A0A3-02FE94FF376E}">
      <dsp:nvSpPr>
        <dsp:cNvPr id="0" name=""/>
        <dsp:cNvSpPr/>
      </dsp:nvSpPr>
      <dsp:spPr>
        <a:xfrm>
          <a:off x="287289" y="1639082"/>
          <a:ext cx="5621552" cy="591203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40344" bIns="0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2060"/>
              </a:solidFill>
            </a:rPr>
            <a:t>Оплачивает 80%</a:t>
          </a:r>
          <a:r>
            <a:rPr lang="ru-RU" sz="1500" kern="1200" baseline="0" dirty="0" smtClean="0">
              <a:solidFill>
                <a:srgbClr val="002060"/>
              </a:solidFill>
            </a:rPr>
            <a:t> стоимости жилья (800 тыс. рублей)</a:t>
          </a:r>
        </a:p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baseline="0" dirty="0" smtClean="0">
              <a:solidFill>
                <a:srgbClr val="002060"/>
              </a:solidFill>
            </a:rPr>
            <a:t>ИПОТЕЧНЫЙ КРЕДИТ</a:t>
          </a:r>
          <a:endParaRPr lang="ru-RU" sz="1500" kern="1200" dirty="0">
            <a:solidFill>
              <a:srgbClr val="002060"/>
            </a:solidFill>
          </a:endParaRPr>
        </a:p>
      </dsp:txBody>
      <dsp:txXfrm>
        <a:off x="316149" y="1667942"/>
        <a:ext cx="5563832" cy="5334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0D166-D947-A741-A64D-02C09C3F883A}">
      <dsp:nvSpPr>
        <dsp:cNvPr id="0" name=""/>
        <dsp:cNvSpPr/>
      </dsp:nvSpPr>
      <dsp:spPr>
        <a:xfrm rot="758834">
          <a:off x="948929" y="244805"/>
          <a:ext cx="4394450" cy="129371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2FC140-FA0C-9641-8B42-C0DE17717E7D}">
      <dsp:nvSpPr>
        <dsp:cNvPr id="0" name=""/>
        <dsp:cNvSpPr/>
      </dsp:nvSpPr>
      <dsp:spPr>
        <a:xfrm>
          <a:off x="954525" y="409040"/>
          <a:ext cx="264859" cy="264859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3ED811-1DCF-4346-88CA-7D6EFF250700}">
      <dsp:nvSpPr>
        <dsp:cNvPr id="0" name=""/>
        <dsp:cNvSpPr/>
      </dsp:nvSpPr>
      <dsp:spPr>
        <a:xfrm>
          <a:off x="1036389" y="194781"/>
          <a:ext cx="4226959" cy="1650898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40344" bIns="0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2060"/>
              </a:solidFill>
            </a:rPr>
            <a:t>Оплачивают 20%</a:t>
          </a:r>
          <a:r>
            <a:rPr lang="ru-RU" sz="1500" kern="1200" baseline="0" dirty="0" smtClean="0">
              <a:solidFill>
                <a:srgbClr val="002060"/>
              </a:solidFill>
            </a:rPr>
            <a:t> стоимости жилья (200 тыс. рублей)</a:t>
          </a:r>
          <a:endParaRPr lang="ru-RU" sz="1500" kern="1200" dirty="0">
            <a:solidFill>
              <a:srgbClr val="002060"/>
            </a:solidFill>
          </a:endParaRPr>
        </a:p>
      </dsp:txBody>
      <dsp:txXfrm>
        <a:off x="1116979" y="275371"/>
        <a:ext cx="4065779" cy="1489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86415-E11F-4A4A-AC08-56E1FD278073}">
      <dsp:nvSpPr>
        <dsp:cNvPr id="0" name=""/>
        <dsp:cNvSpPr/>
      </dsp:nvSpPr>
      <dsp:spPr>
        <a:xfrm>
          <a:off x="0" y="0"/>
          <a:ext cx="2569879" cy="483193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Баланс БАНКА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Ипотеки на 800</a:t>
          </a:r>
          <a:r>
            <a:rPr lang="ru-RU" sz="1100" kern="1200" baseline="0" dirty="0" smtClean="0"/>
            <a:t> млн рублей</a:t>
          </a:r>
          <a:endParaRPr lang="ru-RU" sz="1100" kern="1200" dirty="0" smtClean="0"/>
        </a:p>
      </dsp:txBody>
      <dsp:txXfrm>
        <a:off x="0" y="0"/>
        <a:ext cx="2569879" cy="483193"/>
      </dsp:txXfrm>
    </dsp:sp>
    <dsp:sp modelId="{967874DB-4BE1-EE4F-9A51-99294775A0FC}">
      <dsp:nvSpPr>
        <dsp:cNvPr id="0" name=""/>
        <dsp:cNvSpPr/>
      </dsp:nvSpPr>
      <dsp:spPr>
        <a:xfrm>
          <a:off x="1254" y="483193"/>
          <a:ext cx="855789" cy="101470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Закладная 1</a:t>
          </a:r>
          <a:endParaRPr lang="ru-RU" sz="1300" kern="1200" dirty="0"/>
        </a:p>
      </dsp:txBody>
      <dsp:txXfrm>
        <a:off x="1254" y="483193"/>
        <a:ext cx="855789" cy="1014706"/>
      </dsp:txXfrm>
    </dsp:sp>
    <dsp:sp modelId="{39DA7A0A-7D84-6345-BB92-4BB1C9E0A25E}">
      <dsp:nvSpPr>
        <dsp:cNvPr id="0" name=""/>
        <dsp:cNvSpPr/>
      </dsp:nvSpPr>
      <dsp:spPr>
        <a:xfrm>
          <a:off x="857044" y="483193"/>
          <a:ext cx="855789" cy="101470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Закладная 2</a:t>
          </a:r>
          <a:endParaRPr lang="ru-RU" sz="1300" kern="1200" dirty="0"/>
        </a:p>
      </dsp:txBody>
      <dsp:txXfrm>
        <a:off x="857044" y="483193"/>
        <a:ext cx="855789" cy="1014706"/>
      </dsp:txXfrm>
    </dsp:sp>
    <dsp:sp modelId="{9EDE0BB7-BEA9-2346-A5C3-76A9AE8DD796}">
      <dsp:nvSpPr>
        <dsp:cNvPr id="0" name=""/>
        <dsp:cNvSpPr/>
      </dsp:nvSpPr>
      <dsp:spPr>
        <a:xfrm>
          <a:off x="1712834" y="483193"/>
          <a:ext cx="855789" cy="101470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Закладная 1000</a:t>
          </a:r>
          <a:endParaRPr lang="ru-RU" sz="1300" kern="1200" dirty="0"/>
        </a:p>
      </dsp:txBody>
      <dsp:txXfrm>
        <a:off x="1712834" y="483193"/>
        <a:ext cx="855789" cy="1014706"/>
      </dsp:txXfrm>
    </dsp:sp>
    <dsp:sp modelId="{161AFC94-F7B0-6349-A540-01705BA0DDE3}">
      <dsp:nvSpPr>
        <dsp:cNvPr id="0" name=""/>
        <dsp:cNvSpPr/>
      </dsp:nvSpPr>
      <dsp:spPr>
        <a:xfrm>
          <a:off x="0" y="1497899"/>
          <a:ext cx="2569879" cy="112745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0D166-D947-A741-A64D-02C09C3F883A}">
      <dsp:nvSpPr>
        <dsp:cNvPr id="0" name=""/>
        <dsp:cNvSpPr/>
      </dsp:nvSpPr>
      <dsp:spPr>
        <a:xfrm rot="2512629">
          <a:off x="733855" y="221092"/>
          <a:ext cx="3692787" cy="135261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2FC140-FA0C-9641-8B42-C0DE17717E7D}">
      <dsp:nvSpPr>
        <dsp:cNvPr id="0" name=""/>
        <dsp:cNvSpPr/>
      </dsp:nvSpPr>
      <dsp:spPr>
        <a:xfrm>
          <a:off x="1063544" y="283577"/>
          <a:ext cx="264859" cy="264859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3ED811-1DCF-4346-88CA-7D6EFF250700}">
      <dsp:nvSpPr>
        <dsp:cNvPr id="0" name=""/>
        <dsp:cNvSpPr/>
      </dsp:nvSpPr>
      <dsp:spPr>
        <a:xfrm>
          <a:off x="1545729" y="0"/>
          <a:ext cx="4226959" cy="1650898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40344" bIns="0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2060"/>
              </a:solidFill>
            </a:rPr>
            <a:t>Органы управления БАНКА</a:t>
          </a:r>
          <a:r>
            <a:rPr lang="ru-RU" sz="1500" kern="1200" baseline="0" dirty="0" smtClean="0">
              <a:solidFill>
                <a:srgbClr val="002060"/>
              </a:solidFill>
            </a:rPr>
            <a:t> проанализировали ситуацию и решили увеличить объемы кредитования</a:t>
          </a:r>
          <a:endParaRPr lang="ru-RU" sz="1500" kern="1200" dirty="0">
            <a:solidFill>
              <a:srgbClr val="002060"/>
            </a:solidFill>
          </a:endParaRPr>
        </a:p>
      </dsp:txBody>
      <dsp:txXfrm>
        <a:off x="1626319" y="80590"/>
        <a:ext cx="4065779" cy="14897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629F0-C26C-0B42-9DDF-70B174C44742}">
      <dsp:nvSpPr>
        <dsp:cNvPr id="0" name=""/>
        <dsp:cNvSpPr/>
      </dsp:nvSpPr>
      <dsp:spPr>
        <a:xfrm>
          <a:off x="4706" y="628316"/>
          <a:ext cx="2739788" cy="1095915"/>
        </a:xfrm>
        <a:prstGeom prst="chevron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Franklin Gothic Medium Cond" charset="0"/>
              <a:ea typeface="Franklin Gothic Medium Cond" charset="0"/>
              <a:cs typeface="Franklin Gothic Medium Cond" charset="0"/>
            </a:rPr>
            <a:t>Обработка данных по пулу закладных (1000 заемщиков): расчет платежей по пулу, средних сроков погашения, средних ставок</a:t>
          </a:r>
          <a:endParaRPr lang="ru-RU" sz="1200" kern="1200" dirty="0">
            <a:latin typeface="Franklin Gothic Medium Cond" charset="0"/>
            <a:ea typeface="Franklin Gothic Medium Cond" charset="0"/>
            <a:cs typeface="Franklin Gothic Medium Cond" charset="0"/>
          </a:endParaRPr>
        </a:p>
      </dsp:txBody>
      <dsp:txXfrm>
        <a:off x="552664" y="628316"/>
        <a:ext cx="1643873" cy="1095915"/>
      </dsp:txXfrm>
    </dsp:sp>
    <dsp:sp modelId="{B1D9FFBC-F111-AC46-BA2C-453E31B5F406}">
      <dsp:nvSpPr>
        <dsp:cNvPr id="0" name=""/>
        <dsp:cNvSpPr/>
      </dsp:nvSpPr>
      <dsp:spPr>
        <a:xfrm>
          <a:off x="2470516" y="628316"/>
          <a:ext cx="2739788" cy="1095915"/>
        </a:xfrm>
        <a:prstGeom prst="chevron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Franklin Gothic Medium Cond" charset="0"/>
              <a:ea typeface="Franklin Gothic Medium Cond" charset="0"/>
              <a:cs typeface="Franklin Gothic Medium Cond" charset="0"/>
            </a:rPr>
            <a:t>Построение модели ИЦБ: </a:t>
          </a:r>
          <a:r>
            <a:rPr lang="ru-RU" sz="1200" kern="1200" dirty="0" err="1" smtClean="0">
              <a:latin typeface="Franklin Gothic Medium Cond" charset="0"/>
              <a:ea typeface="Franklin Gothic Medium Cond" charset="0"/>
              <a:cs typeface="Franklin Gothic Medium Cond" charset="0"/>
            </a:rPr>
            <a:t>транширование</a:t>
          </a:r>
          <a:r>
            <a:rPr lang="ru-RU" sz="1200" kern="1200" dirty="0" smtClean="0">
              <a:latin typeface="Franklin Gothic Medium Cond" charset="0"/>
              <a:ea typeface="Franklin Gothic Medium Cond" charset="0"/>
              <a:cs typeface="Franklin Gothic Medium Cond" charset="0"/>
            </a:rPr>
            <a:t> на класс А и младший класс (либо </a:t>
          </a:r>
          <a:r>
            <a:rPr lang="ru-RU" sz="1200" kern="1200" dirty="0" err="1" smtClean="0">
              <a:latin typeface="Franklin Gothic Medium Cond" charset="0"/>
              <a:ea typeface="Franklin Gothic Medium Cond" charset="0"/>
              <a:cs typeface="Franklin Gothic Medium Cond" charset="0"/>
            </a:rPr>
            <a:t>суббординированный</a:t>
          </a:r>
          <a:r>
            <a:rPr lang="ru-RU" sz="1200" kern="1200" dirty="0" smtClean="0">
              <a:latin typeface="Franklin Gothic Medium Cond" charset="0"/>
              <a:ea typeface="Franklin Gothic Medium Cond" charset="0"/>
              <a:cs typeface="Franklin Gothic Medium Cond" charset="0"/>
            </a:rPr>
            <a:t> кредит), расчет резерва специального назначения</a:t>
          </a:r>
          <a:endParaRPr lang="ru-RU" sz="1200" kern="1200" dirty="0">
            <a:latin typeface="Franklin Gothic Medium Cond" charset="0"/>
            <a:ea typeface="Franklin Gothic Medium Cond" charset="0"/>
            <a:cs typeface="Franklin Gothic Medium Cond" charset="0"/>
          </a:endParaRPr>
        </a:p>
      </dsp:txBody>
      <dsp:txXfrm>
        <a:off x="3018474" y="628316"/>
        <a:ext cx="1643873" cy="1095915"/>
      </dsp:txXfrm>
    </dsp:sp>
    <dsp:sp modelId="{CCBBABBA-6126-8D48-A230-CDED19F83DF3}">
      <dsp:nvSpPr>
        <dsp:cNvPr id="0" name=""/>
        <dsp:cNvSpPr/>
      </dsp:nvSpPr>
      <dsp:spPr>
        <a:xfrm>
          <a:off x="5267813" y="1017640"/>
          <a:ext cx="2739788" cy="1095915"/>
        </a:xfrm>
        <a:prstGeom prst="chevron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Franklin Gothic Medium Cond" charset="0"/>
              <a:ea typeface="Franklin Gothic Medium Cond" charset="0"/>
              <a:cs typeface="Franklin Gothic Medium Cond" charset="0"/>
            </a:rPr>
            <a:t>Подготовка эмиссионной документации, заключение договоров с участниками инфраструктуры сделки</a:t>
          </a:r>
          <a:endParaRPr lang="ru-RU" sz="1200" kern="1200" dirty="0">
            <a:latin typeface="Franklin Gothic Medium Cond" charset="0"/>
            <a:ea typeface="Franklin Gothic Medium Cond" charset="0"/>
            <a:cs typeface="Franklin Gothic Medium Cond" charset="0"/>
          </a:endParaRPr>
        </a:p>
      </dsp:txBody>
      <dsp:txXfrm>
        <a:off x="5815771" y="1017640"/>
        <a:ext cx="1643873" cy="1095915"/>
      </dsp:txXfrm>
    </dsp:sp>
    <dsp:sp modelId="{39DDC016-96DC-C049-9152-278F241C1CAF}">
      <dsp:nvSpPr>
        <dsp:cNvPr id="0" name=""/>
        <dsp:cNvSpPr/>
      </dsp:nvSpPr>
      <dsp:spPr>
        <a:xfrm>
          <a:off x="5255484" y="384782"/>
          <a:ext cx="2739788" cy="486959"/>
        </a:xfrm>
        <a:prstGeom prst="chevron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Franklin Gothic Medium Cond" charset="0"/>
              <a:ea typeface="Franklin Gothic Medium Cond" charset="0"/>
              <a:cs typeface="Franklin Gothic Medium Cond" charset="0"/>
            </a:rPr>
            <a:t>Создание ипотечного агента</a:t>
          </a:r>
          <a:endParaRPr lang="ru-RU" sz="1200" kern="1200" dirty="0">
            <a:latin typeface="Franklin Gothic Medium Cond" charset="0"/>
            <a:ea typeface="Franklin Gothic Medium Cond" charset="0"/>
            <a:cs typeface="Franklin Gothic Medium Cond" charset="0"/>
          </a:endParaRPr>
        </a:p>
      </dsp:txBody>
      <dsp:txXfrm>
        <a:off x="5498964" y="384782"/>
        <a:ext cx="2252829" cy="4869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9726-412F-8749-94EC-875DFAF1913F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AE050-66A5-DB43-897D-4B550B200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732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E050-66A5-DB43-897D-4B550B2001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6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17550"/>
            <a:ext cx="6670675" cy="3752850"/>
          </a:xfrm>
          <a:ln/>
        </p:spPr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108" rIns="95108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137219" name="Верхний колонтитул 4"/>
          <p:cNvSpPr txBox="1">
            <a:spLocks noGrp="1"/>
          </p:cNvSpPr>
          <p:nvPr/>
        </p:nvSpPr>
        <p:spPr bwMode="auto">
          <a:xfrm>
            <a:off x="0" y="1"/>
            <a:ext cx="2944813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108" tIns="47555" rIns="95108" bIns="47555"/>
          <a:lstStyle/>
          <a:p>
            <a:pPr defTabSz="950952"/>
            <a:endParaRPr lang="en-GB" sz="1300"/>
          </a:p>
        </p:txBody>
      </p:sp>
      <p:sp>
        <p:nvSpPr>
          <p:cNvPr id="137220" name="Дата 5"/>
          <p:cNvSpPr txBox="1">
            <a:spLocks noGrp="1"/>
          </p:cNvSpPr>
          <p:nvPr/>
        </p:nvSpPr>
        <p:spPr bwMode="auto">
          <a:xfrm>
            <a:off x="3851275" y="1"/>
            <a:ext cx="2944813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108" tIns="47555" rIns="95108" bIns="47555"/>
          <a:lstStyle/>
          <a:p>
            <a:pPr algn="r" defTabSz="950952"/>
            <a:endParaRPr lang="en-GB" sz="1300"/>
          </a:p>
        </p:txBody>
      </p:sp>
    </p:spTree>
    <p:extLst>
      <p:ext uri="{BB962C8B-B14F-4D97-AF65-F5344CB8AC3E}">
        <p14:creationId xmlns:p14="http://schemas.microsoft.com/office/powerpoint/2010/main" val="735858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0002-0B7A-44EE-BDE1-51823D126657}" type="datetime1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829D-2988-6D48-B2FA-122205D9178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12192000" cy="1277436"/>
          </a:xfrm>
          <a:prstGeom prst="rect">
            <a:avLst/>
          </a:prstGeom>
          <a:blipFill dpi="0" rotWithShape="1">
            <a:blip r:embed="rId4">
              <a:alphaModFix amt="41000"/>
            </a:blip>
            <a:srcRect/>
            <a:tile tx="0" ty="0" sx="100000" sy="100000" flip="none" algn="tl"/>
          </a:blipFill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386-C139-4329-9C7D-A1541EE92A27}" type="datetime1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829D-2988-6D48-B2FA-122205D9178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12192000" cy="1277436"/>
          </a:xfrm>
          <a:prstGeom prst="rect">
            <a:avLst/>
          </a:prstGeom>
          <a:blipFill dpi="0" rotWithShape="1">
            <a:blip r:embed="rId4">
              <a:alphaModFix amt="41000"/>
            </a:blip>
            <a:srcRect/>
            <a:tile tx="0" ty="0" sx="100000" sy="100000" flip="none" algn="tl"/>
          </a:blipFill>
          <a:effectLst/>
        </p:spPr>
      </p:pic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386-C139-4329-9C7D-A1541EE92A27}" type="datetime1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829D-2988-6D48-B2FA-122205D9178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12192000" cy="1277436"/>
          </a:xfrm>
          <a:prstGeom prst="rect">
            <a:avLst/>
          </a:prstGeom>
          <a:blipFill dpi="0" rotWithShape="1">
            <a:blip r:embed="rId4">
              <a:alphaModFix amt="41000"/>
            </a:blip>
            <a:srcRect/>
            <a:tile tx="0" ty="0" sx="100000" sy="100000" flip="none" algn="tl"/>
          </a:blipFill>
          <a:effectLst/>
        </p:spPr>
      </p:pic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8AD3-3F60-42E0-BDA7-92838FE83A96}" type="datetime1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829D-2988-6D48-B2FA-122205D9178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12192000" cy="1277436"/>
          </a:xfrm>
          <a:prstGeom prst="rect">
            <a:avLst/>
          </a:prstGeom>
          <a:blipFill dpi="0" rotWithShape="1">
            <a:blip r:embed="rId4">
              <a:alphaModFix amt="41000"/>
            </a:blip>
            <a:srcRect/>
            <a:tile tx="0" ty="0" sx="100000" sy="100000" flip="none" algn="tl"/>
          </a:blipFill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96C8-7F9A-4A8A-ADF8-81C889EAE12B}" type="datetime1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829D-2988-6D48-B2FA-122205D9178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12192000" cy="1277436"/>
          </a:xfrm>
          <a:prstGeom prst="rect">
            <a:avLst/>
          </a:prstGeom>
          <a:blipFill dpi="0" rotWithShape="1">
            <a:blip r:embed="rId4">
              <a:alphaModFix amt="41000"/>
            </a:blip>
            <a:srcRect/>
            <a:tile tx="0" ty="0" sx="100000" sy="100000" flip="none" algn="tl"/>
          </a:blipFill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4ED8-A988-485D-A484-9B9E90B42743}" type="datetime1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829D-2988-6D48-B2FA-122205D91782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12192000" cy="1277436"/>
          </a:xfrm>
          <a:prstGeom prst="rect">
            <a:avLst/>
          </a:prstGeom>
          <a:blipFill dpi="0" rotWithShape="1">
            <a:blip r:embed="rId4">
              <a:alphaModFix amt="41000"/>
            </a:blip>
            <a:srcRect/>
            <a:tile tx="0" ty="0" sx="100000" sy="100000" flip="none" algn="tl"/>
          </a:blipFill>
          <a:effectLst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3595-7EF5-43B8-990B-E27858BE08E2}" type="datetime1">
              <a:rPr lang="ru-RU" smtClean="0"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829D-2988-6D48-B2FA-122205D91782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12192000" cy="1277436"/>
          </a:xfrm>
          <a:prstGeom prst="rect">
            <a:avLst/>
          </a:prstGeom>
          <a:blipFill dpi="0" rotWithShape="1">
            <a:blip r:embed="rId4">
              <a:alphaModFix amt="41000"/>
            </a:blip>
            <a:srcRect/>
            <a:tile tx="0" ty="0" sx="100000" sy="100000" flip="none" algn="tl"/>
          </a:blipFill>
          <a:effectLst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EB8C-3E70-46B2-83E9-08AB08D80289}" type="datetime1">
              <a:rPr lang="ru-RU" smtClean="0"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829D-2988-6D48-B2FA-122205D91782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12192000" cy="1277436"/>
          </a:xfrm>
          <a:prstGeom prst="rect">
            <a:avLst/>
          </a:prstGeom>
          <a:blipFill dpi="0" rotWithShape="1">
            <a:blip r:embed="rId4">
              <a:alphaModFix amt="41000"/>
            </a:blip>
            <a:srcRect/>
            <a:tile tx="0" ty="0" sx="100000" sy="100000" flip="none" algn="tl"/>
          </a:blipFill>
          <a:effectLst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F386-C139-4329-9C7D-A1541EE92A27}" type="datetime1">
              <a:rPr lang="ru-RU" smtClean="0"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829D-2988-6D48-B2FA-122205D91782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12192000" cy="1277436"/>
          </a:xfrm>
          <a:prstGeom prst="rect">
            <a:avLst/>
          </a:prstGeom>
          <a:blipFill dpi="0" rotWithShape="1">
            <a:blip r:embed="rId4">
              <a:alphaModFix amt="41000"/>
            </a:blip>
            <a:srcRect/>
            <a:tile tx="0" ty="0" sx="100000" sy="100000" flip="none" algn="tl"/>
          </a:blipFill>
          <a:effectLst/>
        </p:spPr>
      </p:pic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6D33-D5FF-48EA-8B79-EA568C62BE4F}" type="datetime1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829D-2988-6D48-B2FA-122205D91782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12192000" cy="1277436"/>
          </a:xfrm>
          <a:prstGeom prst="rect">
            <a:avLst/>
          </a:prstGeom>
          <a:blipFill dpi="0" rotWithShape="1">
            <a:blip r:embed="rId4">
              <a:alphaModFix amt="41000"/>
            </a:blip>
            <a:srcRect/>
            <a:tile tx="0" ty="0" sx="100000" sy="100000" flip="none" algn="tl"/>
          </a:blipFill>
          <a:effectLst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E815-EBC7-4176-B4A4-F0C241A9DE2F}" type="datetime1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829D-2988-6D48-B2FA-122205D91782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12192000" cy="1277436"/>
          </a:xfrm>
          <a:prstGeom prst="rect">
            <a:avLst/>
          </a:prstGeom>
          <a:blipFill dpi="0" rotWithShape="1">
            <a:blip r:embed="rId4">
              <a:alphaModFix amt="41000"/>
            </a:blip>
            <a:srcRect/>
            <a:tile tx="0" ty="0" sx="100000" sy="100000" flip="none" algn="tl"/>
          </a:blipFill>
          <a:effectLst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AF386-C139-4329-9C7D-A1541EE92A27}" type="datetime1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3829D-2988-6D48-B2FA-122205D9178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369" y="476672"/>
            <a:ext cx="147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6.gif"/><Relationship Id="rId9" Type="http://schemas.microsoft.com/office/2007/relationships/diagramDrawing" Target="../diagrams/drawing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tags" Target="../tags/tag29.xml"/><Relationship Id="rId39" Type="http://schemas.openxmlformats.org/officeDocument/2006/relationships/tags" Target="../tags/tag42.xml"/><Relationship Id="rId21" Type="http://schemas.openxmlformats.org/officeDocument/2006/relationships/tags" Target="../tags/tag24.xml"/><Relationship Id="rId34" Type="http://schemas.openxmlformats.org/officeDocument/2006/relationships/tags" Target="../tags/tag37.xml"/><Relationship Id="rId42" Type="http://schemas.openxmlformats.org/officeDocument/2006/relationships/tags" Target="../tags/tag45.xml"/><Relationship Id="rId47" Type="http://schemas.openxmlformats.org/officeDocument/2006/relationships/tags" Target="../tags/tag50.xml"/><Relationship Id="rId50" Type="http://schemas.openxmlformats.org/officeDocument/2006/relationships/tags" Target="../tags/tag53.xml"/><Relationship Id="rId55" Type="http://schemas.openxmlformats.org/officeDocument/2006/relationships/tags" Target="../tags/tag58.xml"/><Relationship Id="rId63" Type="http://schemas.openxmlformats.org/officeDocument/2006/relationships/tags" Target="../tags/tag66.xml"/><Relationship Id="rId68" Type="http://schemas.openxmlformats.org/officeDocument/2006/relationships/tags" Target="../tags/tag71.xml"/><Relationship Id="rId76" Type="http://schemas.openxmlformats.org/officeDocument/2006/relationships/chart" Target="../charts/chart2.xml"/><Relationship Id="rId7" Type="http://schemas.openxmlformats.org/officeDocument/2006/relationships/tags" Target="../tags/tag10.xml"/><Relationship Id="rId71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9" Type="http://schemas.openxmlformats.org/officeDocument/2006/relationships/tags" Target="../tags/tag32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tags" Target="../tags/tag35.xml"/><Relationship Id="rId37" Type="http://schemas.openxmlformats.org/officeDocument/2006/relationships/tags" Target="../tags/tag40.xml"/><Relationship Id="rId40" Type="http://schemas.openxmlformats.org/officeDocument/2006/relationships/tags" Target="../tags/tag43.xml"/><Relationship Id="rId45" Type="http://schemas.openxmlformats.org/officeDocument/2006/relationships/tags" Target="../tags/tag48.xml"/><Relationship Id="rId53" Type="http://schemas.openxmlformats.org/officeDocument/2006/relationships/tags" Target="../tags/tag56.xml"/><Relationship Id="rId58" Type="http://schemas.openxmlformats.org/officeDocument/2006/relationships/tags" Target="../tags/tag61.xml"/><Relationship Id="rId66" Type="http://schemas.openxmlformats.org/officeDocument/2006/relationships/tags" Target="../tags/tag69.xml"/><Relationship Id="rId74" Type="http://schemas.openxmlformats.org/officeDocument/2006/relationships/image" Target="../media/image11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tags" Target="../tags/tag31.xml"/><Relationship Id="rId36" Type="http://schemas.openxmlformats.org/officeDocument/2006/relationships/tags" Target="../tags/tag39.xml"/><Relationship Id="rId49" Type="http://schemas.openxmlformats.org/officeDocument/2006/relationships/tags" Target="../tags/tag52.xml"/><Relationship Id="rId57" Type="http://schemas.openxmlformats.org/officeDocument/2006/relationships/tags" Target="../tags/tag60.xml"/><Relationship Id="rId61" Type="http://schemas.openxmlformats.org/officeDocument/2006/relationships/tags" Target="../tags/tag64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tags" Target="../tags/tag34.xml"/><Relationship Id="rId44" Type="http://schemas.openxmlformats.org/officeDocument/2006/relationships/tags" Target="../tags/tag47.xml"/><Relationship Id="rId52" Type="http://schemas.openxmlformats.org/officeDocument/2006/relationships/tags" Target="../tags/tag55.xml"/><Relationship Id="rId60" Type="http://schemas.openxmlformats.org/officeDocument/2006/relationships/tags" Target="../tags/tag63.xml"/><Relationship Id="rId65" Type="http://schemas.openxmlformats.org/officeDocument/2006/relationships/tags" Target="../tags/tag68.xml"/><Relationship Id="rId73" Type="http://schemas.openxmlformats.org/officeDocument/2006/relationships/image" Target="../media/image10.emf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tags" Target="../tags/tag30.xml"/><Relationship Id="rId30" Type="http://schemas.openxmlformats.org/officeDocument/2006/relationships/tags" Target="../tags/tag33.xml"/><Relationship Id="rId35" Type="http://schemas.openxmlformats.org/officeDocument/2006/relationships/tags" Target="../tags/tag38.xml"/><Relationship Id="rId43" Type="http://schemas.openxmlformats.org/officeDocument/2006/relationships/tags" Target="../tags/tag46.xml"/><Relationship Id="rId48" Type="http://schemas.openxmlformats.org/officeDocument/2006/relationships/tags" Target="../tags/tag51.xml"/><Relationship Id="rId56" Type="http://schemas.openxmlformats.org/officeDocument/2006/relationships/tags" Target="../tags/tag59.xml"/><Relationship Id="rId64" Type="http://schemas.openxmlformats.org/officeDocument/2006/relationships/tags" Target="../tags/tag67.xml"/><Relationship Id="rId69" Type="http://schemas.openxmlformats.org/officeDocument/2006/relationships/tags" Target="../tags/tag72.xml"/><Relationship Id="rId8" Type="http://schemas.openxmlformats.org/officeDocument/2006/relationships/tags" Target="../tags/tag11.xml"/><Relationship Id="rId51" Type="http://schemas.openxmlformats.org/officeDocument/2006/relationships/tags" Target="../tags/tag54.xml"/><Relationship Id="rId72" Type="http://schemas.openxmlformats.org/officeDocument/2006/relationships/oleObject" Target="../embeddings/oleObject2.bin"/><Relationship Id="rId3" Type="http://schemas.openxmlformats.org/officeDocument/2006/relationships/tags" Target="../tags/tag6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tags" Target="../tags/tag36.xml"/><Relationship Id="rId38" Type="http://schemas.openxmlformats.org/officeDocument/2006/relationships/tags" Target="../tags/tag41.xml"/><Relationship Id="rId46" Type="http://schemas.openxmlformats.org/officeDocument/2006/relationships/tags" Target="../tags/tag49.xml"/><Relationship Id="rId59" Type="http://schemas.openxmlformats.org/officeDocument/2006/relationships/tags" Target="../tags/tag62.xml"/><Relationship Id="rId67" Type="http://schemas.openxmlformats.org/officeDocument/2006/relationships/tags" Target="../tags/tag70.xml"/><Relationship Id="rId20" Type="http://schemas.openxmlformats.org/officeDocument/2006/relationships/tags" Target="../tags/tag23.xml"/><Relationship Id="rId41" Type="http://schemas.openxmlformats.org/officeDocument/2006/relationships/tags" Target="../tags/tag44.xml"/><Relationship Id="rId54" Type="http://schemas.openxmlformats.org/officeDocument/2006/relationships/tags" Target="../tags/tag57.xml"/><Relationship Id="rId62" Type="http://schemas.openxmlformats.org/officeDocument/2006/relationships/tags" Target="../tags/tag65.xml"/><Relationship Id="rId70" Type="http://schemas.openxmlformats.org/officeDocument/2006/relationships/tags" Target="../tags/tag73.xml"/><Relationship Id="rId75" Type="http://schemas.openxmlformats.org/officeDocument/2006/relationships/chart" Target="../charts/chart1.xml"/><Relationship Id="rId1" Type="http://schemas.openxmlformats.org/officeDocument/2006/relationships/vmlDrawing" Target="../drawings/vmlDrawing2.vml"/><Relationship Id="rId6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Data" Target="../diagrams/data2.xml"/><Relationship Id="rId5" Type="http://schemas.openxmlformats.org/officeDocument/2006/relationships/diagramData" Target="../diagrams/data1.xml"/><Relationship Id="rId15" Type="http://schemas.microsoft.com/office/2007/relationships/diagramDrawing" Target="../diagrams/drawing2.xml"/><Relationship Id="rId10" Type="http://schemas.openxmlformats.org/officeDocument/2006/relationships/image" Target="../media/image7.jpg"/><Relationship Id="rId4" Type="http://schemas.openxmlformats.org/officeDocument/2006/relationships/image" Target="../media/image6.gif"/><Relationship Id="rId9" Type="http://schemas.microsoft.com/office/2007/relationships/diagramDrawing" Target="../diagrams/drawing1.xml"/><Relationship Id="rId14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image" Target="../media/image5.jpg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image" Target="../media/image4.jpg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microsoft.com/office/2007/relationships/diagramDrawing" Target="../diagrams/drawing3.xml"/><Relationship Id="rId5" Type="http://schemas.openxmlformats.org/officeDocument/2006/relationships/image" Target="../media/image7.jpg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image" Target="../media/image6.gif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QuickStyle" Target="../diagrams/quickStyle6.xml"/><Relationship Id="rId3" Type="http://schemas.openxmlformats.org/officeDocument/2006/relationships/image" Target="../media/image5.jpg"/><Relationship Id="rId7" Type="http://schemas.openxmlformats.org/officeDocument/2006/relationships/diagramLayout" Target="../diagrams/layout5.xml"/><Relationship Id="rId12" Type="http://schemas.openxmlformats.org/officeDocument/2006/relationships/diagramLayout" Target="../diagrams/layout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diagramData" Target="../diagrams/data6.xml"/><Relationship Id="rId5" Type="http://schemas.openxmlformats.org/officeDocument/2006/relationships/image" Target="../media/image7.jpg"/><Relationship Id="rId15" Type="http://schemas.microsoft.com/office/2007/relationships/diagramDrawing" Target="../diagrams/drawing6.xml"/><Relationship Id="rId10" Type="http://schemas.microsoft.com/office/2007/relationships/diagramDrawing" Target="../diagrams/drawing5.xml"/><Relationship Id="rId4" Type="http://schemas.openxmlformats.org/officeDocument/2006/relationships/image" Target="../media/image6.gif"/><Relationship Id="rId9" Type="http://schemas.openxmlformats.org/officeDocument/2006/relationships/diagramColors" Target="../diagrams/colors5.xml"/><Relationship Id="rId14" Type="http://schemas.openxmlformats.org/officeDocument/2006/relationships/diagramColors" Target="../diagrams/colors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Ипотечные </a:t>
            </a:r>
            <a:r>
              <a:rPr lang="ru-RU" sz="3000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ценные бумаги – выгодный объект инвестирования для институциональных инвесторов.</a:t>
            </a:r>
          </a:p>
        </p:txBody>
      </p:sp>
    </p:spTree>
    <p:extLst>
      <p:ext uri="{BB962C8B-B14F-4D97-AF65-F5344CB8AC3E}">
        <p14:creationId xmlns:p14="http://schemas.microsoft.com/office/powerpoint/2010/main" val="1278042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16788" y="543746"/>
            <a:ext cx="7526215" cy="33804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1700" cap="all" dirty="0">
                <a:solidFill>
                  <a:srgbClr val="204483"/>
                </a:solidFill>
                <a:latin typeface="Franklin Gothic Medium Cond" panose="020B0606030402020204" pitchFamily="34" charset="0"/>
                <a:cs typeface="Arial"/>
              </a:rPr>
              <a:t>РИСКИ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829D-2988-6D48-B2FA-122205D91782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fld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16788" y="1491238"/>
            <a:ext cx="3546764" cy="49270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Банкротство БАНКА-ОРИГИНАТОРА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Line 22"/>
          <p:cNvSpPr>
            <a:spLocks noChangeShapeType="1"/>
          </p:cNvSpPr>
          <p:nvPr/>
        </p:nvSpPr>
        <p:spPr bwMode="auto">
          <a:xfrm flipV="1">
            <a:off x="416788" y="1346634"/>
            <a:ext cx="11414994" cy="30018"/>
          </a:xfrm>
          <a:prstGeom prst="line">
            <a:avLst/>
          </a:prstGeom>
          <a:noFill/>
          <a:ln w="27051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16788" y="4674514"/>
            <a:ext cx="3546764" cy="49270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 дефолта (банкротства заемщиков)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16788" y="2641784"/>
            <a:ext cx="3546764" cy="49270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 ликвидности ипотечных бумаг 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16788" y="3611418"/>
            <a:ext cx="3546764" cy="49270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Рыночный риск/риск изменения процентных ставок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1052945" y="1031502"/>
            <a:ext cx="3112655" cy="31513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b="1" i="1" cap="all" dirty="0" smtClean="0">
                <a:solidFill>
                  <a:srgbClr val="2044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Существующий риск</a:t>
            </a:r>
            <a:endParaRPr lang="ru-RU" sz="1700" b="1" i="1" cap="all" dirty="0">
              <a:solidFill>
                <a:srgbClr val="2044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7716982" y="1113935"/>
            <a:ext cx="2121725" cy="232699"/>
          </a:xfrm>
          <a:prstGeom prst="rect">
            <a:avLst/>
          </a:prstGeom>
        </p:spPr>
        <p:txBody>
          <a:bodyPr vert="horz" lIns="0" tIns="0" rIns="0" bIns="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b="1" i="1" cap="all" dirty="0" smtClean="0">
                <a:solidFill>
                  <a:srgbClr val="2044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закрыт</a:t>
            </a:r>
            <a:endParaRPr lang="ru-RU" sz="1700" b="1" i="1" cap="all" dirty="0">
              <a:solidFill>
                <a:srgbClr val="2044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749636" y="1491238"/>
            <a:ext cx="5556825" cy="80114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Ипотечные закладные принадлежат Ипотечному агенту, резервный сервисный агент заберет на себя обслуживание кредитов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749635" y="2641784"/>
            <a:ext cx="5556825" cy="80114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30% от номинала бумаги погашается за один год</a:t>
            </a:r>
          </a:p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Всегда есть крупные покупатели в лице УК и нескольких дилеров 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Line 22"/>
          <p:cNvSpPr>
            <a:spLocks noChangeShapeType="1"/>
          </p:cNvSpPr>
          <p:nvPr/>
        </p:nvSpPr>
        <p:spPr bwMode="auto">
          <a:xfrm flipV="1">
            <a:off x="416788" y="2539224"/>
            <a:ext cx="11414994" cy="30018"/>
          </a:xfrm>
          <a:prstGeom prst="line">
            <a:avLst/>
          </a:prstGeom>
          <a:noFill/>
          <a:ln w="27051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Line 22"/>
          <p:cNvSpPr>
            <a:spLocks noChangeShapeType="1"/>
          </p:cNvSpPr>
          <p:nvPr/>
        </p:nvSpPr>
        <p:spPr bwMode="auto">
          <a:xfrm flipV="1">
            <a:off x="416788" y="3523867"/>
            <a:ext cx="11414994" cy="30018"/>
          </a:xfrm>
          <a:prstGeom prst="line">
            <a:avLst/>
          </a:prstGeom>
          <a:noFill/>
          <a:ln w="27051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749635" y="3625344"/>
            <a:ext cx="5556825" cy="80114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Соответствует в целом рынку облигаций, при этом дополнительно увеличивается доходность за счет амортизации ипотечных ценных бумаг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749634" y="4594427"/>
            <a:ext cx="5556825" cy="57279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целом покрывается структурой ипотечной облигации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Line 22"/>
          <p:cNvSpPr>
            <a:spLocks noChangeShapeType="1"/>
          </p:cNvSpPr>
          <p:nvPr/>
        </p:nvSpPr>
        <p:spPr bwMode="auto">
          <a:xfrm flipV="1">
            <a:off x="416788" y="4493501"/>
            <a:ext cx="11414994" cy="30018"/>
          </a:xfrm>
          <a:prstGeom prst="line">
            <a:avLst/>
          </a:prstGeom>
          <a:noFill/>
          <a:ln w="27051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16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16788" y="222348"/>
            <a:ext cx="7526215" cy="33804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1700" cap="all" dirty="0">
                <a:solidFill>
                  <a:srgbClr val="204483"/>
                </a:solidFill>
                <a:latin typeface="Franklin Gothic Medium Cond" panose="020B0606030402020204" pitchFamily="34" charset="0"/>
                <a:cs typeface="Arial"/>
              </a:rPr>
              <a:t>Структура ипотечных облигаций и распределение убытков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829D-2988-6D48-B2FA-122205D91782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fld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44349" y="1233331"/>
            <a:ext cx="3546764" cy="251061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 А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44349" y="3842663"/>
            <a:ext cx="3546764" cy="69103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 Б/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Суббординированный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кредит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44349" y="4640840"/>
            <a:ext cx="3546764" cy="66658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Резерв специального назначения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680023" y="641985"/>
            <a:ext cx="3975103" cy="42569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i="1" cap="all" dirty="0" smtClean="0">
                <a:solidFill>
                  <a:srgbClr val="2044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 движения средств по облигаций</a:t>
            </a:r>
            <a:endParaRPr lang="ru-RU" sz="1400" b="1" i="1" cap="all" dirty="0">
              <a:solidFill>
                <a:srgbClr val="2044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7107382" y="664161"/>
            <a:ext cx="2348345" cy="4350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i="1" cap="all" dirty="0" smtClean="0">
                <a:solidFill>
                  <a:srgbClr val="2044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инвесторов по классу А</a:t>
            </a:r>
            <a:endParaRPr lang="ru-RU" sz="1200" b="1" i="1" cap="all" dirty="0">
              <a:solidFill>
                <a:srgbClr val="2044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трелка вверх 2"/>
          <p:cNvSpPr/>
          <p:nvPr/>
        </p:nvSpPr>
        <p:spPr>
          <a:xfrm>
            <a:off x="4391113" y="1233332"/>
            <a:ext cx="887469" cy="404789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Распределение убытков от банкротства заемщиков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1929" y="1482436"/>
            <a:ext cx="191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80% от размера пула</a:t>
            </a:r>
            <a:endParaRPr lang="ru-RU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31819" y="4167284"/>
            <a:ext cx="2231733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20% от размера пула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52961" y="4953397"/>
            <a:ext cx="2402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1,5-4% от размера пула</a:t>
            </a:r>
            <a:endParaRPr lang="ru-RU" sz="1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61970" y="1138725"/>
            <a:ext cx="6713697" cy="38625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5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К/З по кредиту (80</a:t>
            </a:r>
            <a:r>
              <a:rPr lang="ru-RU" sz="35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%)</a:t>
            </a:r>
          </a:p>
          <a:p>
            <a:pPr algn="ctr"/>
            <a:endParaRPr lang="ru-RU" sz="35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35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Размер класса А по отношению</a:t>
            </a:r>
          </a:p>
          <a:p>
            <a:pPr algn="ctr"/>
            <a:r>
              <a:rPr lang="ru-RU" sz="35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 пулу кредитов (80%)</a:t>
            </a:r>
          </a:p>
          <a:p>
            <a:pPr algn="ctr"/>
            <a:endParaRPr lang="ru-RU" sz="35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35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К/З по облигации</a:t>
            </a:r>
          </a:p>
          <a:p>
            <a:pPr algn="ctr"/>
            <a:r>
              <a:rPr lang="ru-RU" sz="35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класса А 64%</a:t>
            </a:r>
            <a:endParaRPr lang="ru-RU" sz="35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7891847" y="3313543"/>
            <a:ext cx="711912" cy="590615"/>
          </a:xfrm>
          <a:prstGeom prst="mathEqua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Умножение 5"/>
          <p:cNvSpPr/>
          <p:nvPr/>
        </p:nvSpPr>
        <p:spPr>
          <a:xfrm>
            <a:off x="7943003" y="1677553"/>
            <a:ext cx="609600" cy="538828"/>
          </a:xfrm>
          <a:prstGeom prst="mathMultiply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Стрелка вверх 18"/>
          <p:cNvSpPr/>
          <p:nvPr/>
        </p:nvSpPr>
        <p:spPr>
          <a:xfrm rot="10800000">
            <a:off x="0" y="1259535"/>
            <a:ext cx="887469" cy="404789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Поток платежей от закладных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16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16788" y="222348"/>
            <a:ext cx="7526215" cy="33804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1700" cap="all" dirty="0">
                <a:solidFill>
                  <a:srgbClr val="204483"/>
                </a:solidFill>
                <a:latin typeface="Franklin Gothic Medium Cond" panose="020B0606030402020204" pitchFamily="34" charset="0"/>
                <a:cs typeface="Arial"/>
              </a:rPr>
              <a:t>необходимые условия наступления дефолта по ИЦБ</a:t>
            </a:r>
          </a:p>
        </p:txBody>
      </p:sp>
      <p:pic>
        <p:nvPicPr>
          <p:cNvPr id="17" name="Объект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0" y="1262985"/>
            <a:ext cx="1219601" cy="762251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829D-2988-6D48-B2FA-122205D91782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fld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7638" y="1493771"/>
            <a:ext cx="878565" cy="603584"/>
          </a:xfrm>
          <a:prstGeom prst="rect">
            <a:avLst/>
          </a:prstGeom>
        </p:spPr>
      </p:pic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0" y="2025236"/>
            <a:ext cx="700505" cy="70050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-85520" y="2754347"/>
            <a:ext cx="24063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1 000 семей</a:t>
            </a:r>
            <a:endParaRPr lang="ru-RU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37279421"/>
              </p:ext>
            </p:extLst>
          </p:nvPr>
        </p:nvGraphicFramePr>
        <p:xfrm>
          <a:off x="2196983" y="1282155"/>
          <a:ext cx="8128000" cy="1297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4" name="AutoShape 34"/>
          <p:cNvSpPr>
            <a:spLocks/>
          </p:cNvSpPr>
          <p:nvPr/>
        </p:nvSpPr>
        <p:spPr bwMode="auto">
          <a:xfrm rot="5400000">
            <a:off x="5526079" y="-520823"/>
            <a:ext cx="952329" cy="6961335"/>
          </a:xfrm>
          <a:prstGeom prst="rightBrace">
            <a:avLst>
              <a:gd name="adj1" fmla="val 205253"/>
              <a:gd name="adj2" fmla="val 50000"/>
            </a:avLst>
          </a:prstGeom>
          <a:noFill/>
          <a:ln w="27051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018967" y="3450874"/>
            <a:ext cx="4149277" cy="425691"/>
          </a:xfrm>
          <a:prstGeom prst="rect">
            <a:avLst/>
          </a:prstGeom>
        </p:spPr>
        <p:txBody>
          <a:bodyPr vert="horz" lIns="0" tIns="0" rIns="0" bIns="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b="1" i="1" cap="all" dirty="0" smtClean="0">
                <a:solidFill>
                  <a:srgbClr val="2044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</a:t>
            </a:r>
            <a:r>
              <a:rPr lang="ru-RU" sz="1700" b="1" i="1" cap="all" smtClean="0">
                <a:solidFill>
                  <a:srgbClr val="2044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жесточайшего кризиса в стране</a:t>
            </a:r>
            <a:endParaRPr lang="ru-RU" sz="1700" b="1" i="1" cap="all" dirty="0">
              <a:solidFill>
                <a:srgbClr val="2044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50096" y="4187049"/>
            <a:ext cx="4504293" cy="163557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дефолтов в Российской федерации по ипотечным кредитам по данным Банка России не превышает</a:t>
            </a:r>
          </a:p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1,22% являясь одной из самых низких в Европе!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15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 bwMode="auto">
          <a:xfrm>
            <a:off x="0" y="-55397"/>
            <a:ext cx="211667" cy="269545"/>
          </a:xfrm>
          <a:prstGeom prst="rect">
            <a:avLst/>
          </a:prstGeom>
          <a:blipFill dpi="0" rotWithShape="1">
            <a:blip r:embed="rId9">
              <a:alphaModFix/>
            </a:blip>
            <a:srcRect/>
            <a:tile tx="0" ty="0" sx="100000" sy="100000" flip="none" algn="tl"/>
          </a:blipFill>
          <a:ln w="3175" cap="flat">
            <a:noFill/>
            <a:miter lim="4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algn="ctr" defTabSz="410765" fontAlgn="auto" hangingPunct="0"/>
            <a:endParaRPr kumimoji="0" lang="ru-RU" sz="1000" u="none" strike="noStrike" cap="none" spc="0" normalizeH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+mn-ea"/>
              <a:cs typeface="+mn-cs"/>
            </a:endParaRPr>
          </a:p>
        </p:txBody>
      </p:sp>
      <p:sp>
        <p:nvSpPr>
          <p:cNvPr id="80" name="Shape 13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0417" y="396364"/>
            <a:ext cx="10763249" cy="3380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1700" cap="all" dirty="0" smtClean="0">
                <a:solidFill>
                  <a:srgbClr val="204483"/>
                </a:solidFill>
                <a:latin typeface="Franklin Gothic Medium Cond" panose="020B0606030402020204" pitchFamily="34" charset="0"/>
                <a:ea typeface="+mj-ea"/>
                <a:cs typeface="Arial"/>
                <a:sym typeface="Tahoma" pitchFamily="34" charset="0"/>
              </a:rPr>
              <a:t>Рейтинги </a:t>
            </a:r>
            <a:r>
              <a:rPr lang="ru-RU" altLang="ru-RU" sz="1700" cap="all" dirty="0">
                <a:solidFill>
                  <a:srgbClr val="204483"/>
                </a:solidFill>
                <a:latin typeface="Franklin Gothic Medium Cond" panose="020B0606030402020204" pitchFamily="34" charset="0"/>
                <a:ea typeface="+mj-ea"/>
                <a:cs typeface="Arial"/>
                <a:sym typeface="Tahoma" pitchFamily="34" charset="0"/>
              </a:rPr>
              <a:t>ипотечных ценных бумаг</a:t>
            </a:r>
          </a:p>
        </p:txBody>
      </p:sp>
      <p:sp>
        <p:nvSpPr>
          <p:cNvPr id="75" name="Shape 137"/>
          <p:cNvSpPr>
            <a:spLocks noGrp="1"/>
          </p:cNvSpPr>
          <p:nvPr>
            <p:ph type="sldNum" sz="quarter" idx="12"/>
          </p:nvPr>
        </p:nvSpPr>
        <p:spPr>
          <a:xfrm>
            <a:off x="11133667" y="6479366"/>
            <a:ext cx="381000" cy="271867"/>
          </a:xfrm>
          <a:noFill/>
          <a:ln>
            <a:miter lim="400000"/>
          </a:ln>
          <a:extLst/>
        </p:spPr>
        <p:txBody>
          <a:bodyPr wrap="square" lIns="45719" tIns="45719" rIns="45719" bIns="45719" anchor="ctr"/>
          <a:lstStyle>
            <a:lvl1pPr algn="ctr" defTabSz="457200" eaLnBrk="0" hangingPunct="0"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algn="ctr" defTabSz="457200" eaLnBrk="0" hangingPunct="0"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algn="ctr" defTabSz="457200" eaLnBrk="0" hangingPunct="0"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algn="ctr" defTabSz="457200" eaLnBrk="0" hangingPunct="0"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algn="ctr" defTabSz="457200" eaLnBrk="0" hangingPunct="0"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l" eaLnBrk="1">
              <a:lnSpc>
                <a:spcPts val="1400"/>
              </a:lnSpc>
              <a:defRPr/>
            </a:pPr>
            <a:fld id="{2CE092EF-BAB1-47C9-8ACB-A6D0290AEE3D}" type="slidenum">
              <a:rPr lang="ru-RU" altLang="ru-RU" sz="1200" kern="0" smtClean="0">
                <a:solidFill>
                  <a:srgbClr val="3E5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pPr algn="l" eaLnBrk="1">
                <a:lnSpc>
                  <a:spcPts val="1400"/>
                </a:lnSpc>
                <a:defRPr/>
              </a:pPr>
              <a:t>13</a:t>
            </a:fld>
            <a:endParaRPr lang="ru-RU" altLang="ru-RU" sz="1200" kern="0" smtClean="0">
              <a:solidFill>
                <a:srgbClr val="3E5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663102"/>
              </p:ext>
            </p:extLst>
          </p:nvPr>
        </p:nvGraphicFramePr>
        <p:xfrm>
          <a:off x="211666" y="1415223"/>
          <a:ext cx="4622961" cy="42690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1428"/>
                <a:gridCol w="1166152"/>
                <a:gridCol w="822554"/>
                <a:gridCol w="1270273"/>
                <a:gridCol w="822554"/>
              </a:tblGrid>
              <a:tr h="2420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ISIN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Рейтинг</a:t>
                      </a:r>
                    </a:p>
                    <a:p>
                      <a:pPr algn="ctr" fontAlgn="b"/>
                      <a:r>
                        <a:rPr lang="en-US" sz="8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Moody’s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Купон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</a:tr>
              <a:tr h="14830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RU000A0JUJG1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Delta14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</a:tr>
              <a:tr h="14830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RU000A0JTT62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Delta11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</a:tr>
              <a:tr h="14830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RU000A0JUQ54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MTSB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</a:tr>
              <a:tr h="14830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RU000A0JU3G5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AHML-2013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</a:tr>
              <a:tr h="14830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RU000A0JU3J9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AHML-2013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</a:tr>
              <a:tr h="14830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RU000A0JUJ87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AHML-2014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</a:tr>
              <a:tr h="14830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RU000A0JV8H1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AHML-2014-2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</a:tr>
              <a:tr h="14830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RU000A0JV7G5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AHML-2014-2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</a:tr>
              <a:tr h="14830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RU000A0JV755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AHML-2014-2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</a:tr>
              <a:tr h="14830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RU000A0JUW23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Delta15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Ba2 (</a:t>
                      </a:r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рейтинг эмитента)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</a:tr>
              <a:tr h="14830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RU000A0JV7T8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Delta16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Ba2 (</a:t>
                      </a:r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рейтинг эмитента)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</a:tr>
              <a:tr h="14830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RU000A0JWBN0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Delta17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Ba2 (</a:t>
                      </a:r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рейтинг эмитента)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</a:tr>
              <a:tr h="14830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RU000A0JQY35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AHML-2010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</a:tr>
              <a:tr h="14830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RU000A0JTF43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Delta9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</a:tr>
              <a:tr h="14830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RU000A0JUV81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Delta13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</a:tr>
              <a:tr h="14830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RU000A0JU4X8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Delta12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</a:tr>
              <a:tr h="14830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RU000A0JS215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VZRZ-1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</a:tr>
              <a:tr h="14830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RU000A0JTT47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VZRZ-2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</a:tr>
              <a:tr h="13792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RU000A0JUJE6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VZRZ-3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</a:tr>
              <a:tr h="14830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RU000A0JTG91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Nomos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</a:tr>
              <a:tr h="14830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RU000A0JTHY0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Европа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</a:tr>
              <a:tr h="170555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RU000A0JQMG3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ВТБ 24,5 (1-ИП)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</a:tr>
              <a:tr h="14830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RU000A0JUJ20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AHML-2014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</a:tr>
              <a:tr h="14830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RU000A0JUJ61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AHML-2014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</a:tr>
              <a:tr h="14830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RU000A0JRMW8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AHML-2011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</a:tr>
              <a:tr h="14830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RU000A0JSGW8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AHML-2012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</a:tr>
              <a:tr h="14830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RU000A0JSKJ7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AHML-2012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48" marR="7748" marT="7748" marB="0" anchor="b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850692"/>
              </p:ext>
            </p:extLst>
          </p:nvPr>
        </p:nvGraphicFramePr>
        <p:xfrm>
          <a:off x="4931994" y="1421167"/>
          <a:ext cx="3336706" cy="4470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64"/>
                <a:gridCol w="1012929"/>
                <a:gridCol w="791617"/>
                <a:gridCol w="672448"/>
                <a:gridCol w="672448"/>
              </a:tblGrid>
              <a:tr h="240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ISIN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Рейтинг</a:t>
                      </a:r>
                    </a:p>
                    <a:p>
                      <a:pPr algn="ctr" fontAlgn="b"/>
                      <a:r>
                        <a:rPr lang="en-US" sz="8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Moody’s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Купон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</a:tr>
              <a:tr h="12210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RU000A0JTSV3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Absolut1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12210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RU000A0JUCP7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Absolut2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12210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RU000A0JV2C5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Absolut3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12210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RU000A0JTHU8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12210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RU000A0JUG15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ATB2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12210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RU000A0JU9Q1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ИТБ-13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12210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RU000A0JTD45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ИТБ-1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12210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RU000A0JV1U9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ИТБ 2014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12210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RU000A0JUNU4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MKB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12210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RU000A0JU5B1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12210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RU000A0JUHY8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PKB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12210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RU000A0JTZN5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PSB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12210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RU000A0JUDD1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TKB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12210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RU000A0JSF02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USIB-1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12210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RU000A0JUX48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USIB-2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12210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RU000A0JUX55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USIB-2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12210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RU000A0JV2S1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USIB-3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12210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RU000A0JV2T9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USIB-3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12210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RU000A0JU0Y4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ХМБ-1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12210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RU000A0JV169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ХМБ-2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12210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RU000A0JTFT4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ВТБ24-1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13731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RU000A0JUC27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ВТБ24-2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12210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RU000A0JVFN3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VZRZ-4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12210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RU000A0JRVQ1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Delta8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12210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RU000A0JW316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АкБарс2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12210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RU000A0JTZ98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Райффайзен 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12210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RU000A0JU0A4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Delta10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Baa3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35820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RU000A0JRSK0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Unicredit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BB+ (S&amp;P) (</a:t>
                      </a:r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рейтинг эмитента)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35820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RU000A0JVSW7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Unicredit-02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BB+ (S&amp;P) (</a:t>
                      </a:r>
                      <a:r>
                        <a:rPr lang="ru-RU" sz="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рейтинг эмитента)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12,35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84" marR="6384" marT="6384" marB="0" anchor="b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835361"/>
              </p:ext>
            </p:extLst>
          </p:nvPr>
        </p:nvGraphicFramePr>
        <p:xfrm>
          <a:off x="8423709" y="1415223"/>
          <a:ext cx="3629746" cy="44235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360"/>
                <a:gridCol w="1216736"/>
                <a:gridCol w="939658"/>
                <a:gridCol w="573274"/>
                <a:gridCol w="550718"/>
              </a:tblGrid>
              <a:tr h="1807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ISIN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Рейтинг</a:t>
                      </a:r>
                    </a:p>
                    <a:p>
                      <a:pPr algn="ctr" fontAlgn="b"/>
                      <a:r>
                        <a:rPr lang="en-US" sz="8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Moody’s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Купон</a:t>
                      </a:r>
                      <a:endParaRPr lang="en-US" sz="800" b="1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</a:tr>
              <a:tr h="1807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АО «АИЖК»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</a:tr>
              <a:tr h="1807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RU000A0JUD00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Вост-Сиб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АИЖК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</a:tr>
              <a:tr h="1807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RU000A0JTFA4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БЖФ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АИЖК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</a:tr>
              <a:tr h="1807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RU000A0JUCX1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PSPb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АИЖК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</a:tr>
              <a:tr h="1807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RU000A0JUPU9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SR-1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АИЖК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</a:tr>
              <a:tr h="1807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RU000A0JUPF0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SR-2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АИЖК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</a:tr>
              <a:tr h="1807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RU000A0JTQF0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АИЖК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</a:tr>
              <a:tr h="1807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RU000A0JV3S9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Фора2014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АИЖК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</a:tr>
              <a:tr h="1807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RU000A0JVAQ7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ИНТЕХ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АИЖК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</a:tr>
              <a:tr h="1807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RU000A0JV409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ВТБ 2014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АИЖК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</a:tr>
              <a:tr h="1807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RU000A0JVJY2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Пульсар-1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АИЖК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</a:tr>
              <a:tr h="1807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RU000A0JVHJ7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Пульсар-2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АИЖК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</a:tr>
              <a:tr h="1807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RU000A0JVNC0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Эклипс-1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АИЖК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</a:tr>
              <a:tr h="1807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RU000A0JVB35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МИА-1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АИЖК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</a:tr>
              <a:tr h="1807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RU000A0JVAJ2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ДВИЦ-1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АИЖК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</a:tr>
              <a:tr h="1807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RU000A0JV664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Союз-1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АИЖК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</a:tr>
              <a:tr h="1807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RU000A0JV2K8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СБ-2014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АИЖК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</a:tr>
              <a:tr h="1807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RU000A0JVTM6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МИА-1-3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АИЖК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</a:tr>
              <a:tr h="16805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RU000A0JVU81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Надежный дом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АИЖК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</a:tr>
              <a:tr h="1807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RU000A0JV508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ТФБ1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АИЖК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</a:tr>
              <a:tr h="1807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RU000A0JWAT9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МИА-2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АИЖК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</a:tr>
              <a:tr h="20780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RU000A0JWC25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TKB-2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АИЖК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</a:tr>
              <a:tr h="18070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RU000A0JWLE8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ИАМетинв1А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АИЖК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35" marR="9035" marT="9035" marB="0" anchor="b"/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14300" y="746719"/>
            <a:ext cx="10183092" cy="56603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72000" tIns="72000" rIns="72000" bIns="72000" anchor="t" anchorCtr="0">
            <a:spAutoFit/>
          </a:bodyPr>
          <a:lstStyle/>
          <a:p>
            <a:pPr marL="92075">
              <a:spcBef>
                <a:spcPts val="40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Рейтинг Российской Федерации по шкале международных рейтинговых агентств: </a:t>
            </a:r>
            <a:r>
              <a:rPr lang="en-US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Moody’s </a:t>
            </a: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Ba1, S&amp;P </a:t>
            </a: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BB+, Fitch </a:t>
            </a: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BBB-</a:t>
            </a:r>
            <a:endParaRPr lang="ru-RU" sz="1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2075">
              <a:spcBef>
                <a:spcPts val="40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Рейтинги большинства ипотечных ценных бумаг на ступень выше либо на уровне рейтинга РФ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9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hape 168"/>
          <p:cNvSpPr>
            <a:spLocks noChangeArrowheads="1"/>
          </p:cNvSpPr>
          <p:nvPr/>
        </p:nvSpPr>
        <p:spPr bwMode="auto">
          <a:xfrm>
            <a:off x="1918373" y="1482162"/>
            <a:ext cx="8406000" cy="38512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ctr" defTabSz="2413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algn="ctr" defTabSz="2413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algn="ctr" defTabSz="2413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algn="ctr" defTabSz="2413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algn="ctr" defTabSz="2413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algn="ctr" defTabSz="241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algn="ctr" defTabSz="241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algn="ctr" defTabSz="241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algn="ctr" defTabSz="241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536575" indent="-354013" algn="l">
              <a:lnSpc>
                <a:spcPts val="19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ru-RU" sz="12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hape 169"/>
          <p:cNvSpPr>
            <a:spLocks noChangeArrowheads="1"/>
          </p:cNvSpPr>
          <p:nvPr/>
        </p:nvSpPr>
        <p:spPr bwMode="auto">
          <a:xfrm>
            <a:off x="382425" y="153479"/>
            <a:ext cx="7927200" cy="3380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700" cap="all" dirty="0">
                <a:solidFill>
                  <a:srgbClr val="204483"/>
                </a:solidFill>
                <a:latin typeface="Franklin Gothic Medium Cond" panose="020B0606030402020204" pitchFamily="34" charset="0"/>
                <a:ea typeface="+mj-ea"/>
                <a:cs typeface="Arial"/>
              </a:rPr>
              <a:t>КРЕДИТНОЕ КАЧЕСТВО</a:t>
            </a:r>
            <a:r>
              <a:rPr lang="en-US" sz="1700" cap="all" dirty="0">
                <a:solidFill>
                  <a:srgbClr val="204483"/>
                </a:solidFill>
                <a:latin typeface="Franklin Gothic Medium Cond" panose="020B0606030402020204" pitchFamily="34" charset="0"/>
                <a:ea typeface="+mj-ea"/>
                <a:cs typeface="Arial"/>
              </a:rPr>
              <a:t> </a:t>
            </a:r>
            <a:r>
              <a:rPr lang="ru-RU" sz="1700" cap="all" dirty="0">
                <a:solidFill>
                  <a:srgbClr val="204483"/>
                </a:solidFill>
                <a:latin typeface="Franklin Gothic Medium Cond" panose="020B0606030402020204" pitchFamily="34" charset="0"/>
                <a:ea typeface="+mj-ea"/>
                <a:cs typeface="Arial"/>
              </a:rPr>
              <a:t>ИЦБ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6706940" y="796177"/>
            <a:ext cx="3418424" cy="770319"/>
            <a:chOff x="136" y="1390"/>
            <a:chExt cx="3418424" cy="809853"/>
          </a:xfr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36" y="1390"/>
              <a:ext cx="3418424" cy="809853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39670" y="40924"/>
              <a:ext cx="3339356" cy="73078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latin typeface="Franklin Gothic Medium Cond" charset="0"/>
                  <a:ea typeface="Franklin Gothic Medium Cond" charset="0"/>
                  <a:cs typeface="Franklin Gothic Medium Cond" charset="0"/>
                </a:rPr>
                <a:t>Жесткие требования к ипотечному покрытию на уровне закона (</a:t>
              </a:r>
              <a:r>
                <a:rPr lang="en-US" sz="1200" dirty="0">
                  <a:latin typeface="Franklin Gothic Medium Cond" charset="0"/>
                  <a:ea typeface="Franklin Gothic Medium Cond" charset="0"/>
                  <a:cs typeface="Franklin Gothic Medium Cond" charset="0"/>
                </a:rPr>
                <a:t>LTV </a:t>
              </a:r>
              <a:r>
                <a:rPr lang="ru-RU" sz="1200" dirty="0">
                  <a:latin typeface="Franklin Gothic Medium Cond" charset="0"/>
                  <a:ea typeface="Franklin Gothic Medium Cond" charset="0"/>
                  <a:cs typeface="Franklin Gothic Medium Cond" charset="0"/>
                </a:rPr>
                <a:t>не более 80%, отсутствие просрочек, обязательное страхование имущества и др.)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732981" y="1623822"/>
            <a:ext cx="3418424" cy="578698"/>
            <a:chOff x="136" y="851737"/>
            <a:chExt cx="3418424" cy="809853"/>
          </a:xfr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6" y="851737"/>
              <a:ext cx="3418424" cy="809853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39686" y="977116"/>
              <a:ext cx="3339356" cy="55909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latin typeface="Franklin Gothic Medium Cond" charset="0"/>
                  <a:ea typeface="Franklin Gothic Medium Cond" charset="0"/>
                  <a:cs typeface="Franklin Gothic Medium Cond" charset="0"/>
                </a:rPr>
                <a:t>Количественная, отраслевая и региональная диверсификация кредитов, включенных в покрытие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746474" y="2289476"/>
            <a:ext cx="3418440" cy="404926"/>
            <a:chOff x="136" y="1702084"/>
            <a:chExt cx="3418440" cy="809853"/>
          </a:xfr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36" y="1702084"/>
              <a:ext cx="3418440" cy="809853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39670" y="1741618"/>
              <a:ext cx="3339372" cy="73078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latin typeface="Franklin Gothic Medium Cond" charset="0"/>
                  <a:ea typeface="Franklin Gothic Medium Cond" charset="0"/>
                  <a:cs typeface="Franklin Gothic Medium Cond" charset="0"/>
                </a:rPr>
                <a:t>Концентрация риска на сегменте жилой недвижимости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758780" y="2789286"/>
            <a:ext cx="3418450" cy="555996"/>
            <a:chOff x="136" y="3402777"/>
            <a:chExt cx="3418450" cy="809853"/>
          </a:xfr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36" y="3402777"/>
              <a:ext cx="3418450" cy="809853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39670" y="3442311"/>
              <a:ext cx="3339382" cy="73078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latin typeface="Franklin Gothic Medium Cond" charset="0"/>
                  <a:ea typeface="Franklin Gothic Medium Cond" charset="0"/>
                  <a:cs typeface="Franklin Gothic Medium Cond" charset="0"/>
                </a:rPr>
                <a:t>Кредитные рейтинги инвестиционного уровня, по лучшим эмитентам – выше суверенного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758780" y="3395223"/>
            <a:ext cx="3418450" cy="511759"/>
            <a:chOff x="136" y="2552430"/>
            <a:chExt cx="3418450" cy="809853"/>
          </a:xfr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36" y="2552430"/>
              <a:ext cx="3418450" cy="809853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39670" y="2591964"/>
              <a:ext cx="3339382" cy="73078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latin typeface="Franklin Gothic Medium Cond" charset="0"/>
                  <a:ea typeface="Franklin Gothic Medium Cond" charset="0"/>
                  <a:cs typeface="Franklin Gothic Medium Cond" charset="0"/>
                </a:rPr>
                <a:t>Высокое кредитное усиление (</a:t>
              </a:r>
              <a:r>
                <a:rPr lang="ru-RU" sz="1200" dirty="0" err="1">
                  <a:latin typeface="Franklin Gothic Medium Cond" charset="0"/>
                  <a:ea typeface="Franklin Gothic Medium Cond" charset="0"/>
                  <a:cs typeface="Franklin Gothic Medium Cond" charset="0"/>
                </a:rPr>
                <a:t>субординированные</a:t>
              </a:r>
              <a:r>
                <a:rPr lang="ru-RU" sz="1200" dirty="0">
                  <a:latin typeface="Franklin Gothic Medium Cond" charset="0"/>
                  <a:ea typeface="Franklin Gothic Medium Cond" charset="0"/>
                  <a:cs typeface="Franklin Gothic Medium Cond" charset="0"/>
                </a:rPr>
                <a:t> транши, денежный резерв, </a:t>
              </a:r>
              <a:r>
                <a:rPr lang="en-US" sz="1200" dirty="0">
                  <a:latin typeface="Franklin Gothic Medium Cond" charset="0"/>
                  <a:ea typeface="Franklin Gothic Medium Cond" charset="0"/>
                  <a:cs typeface="Franklin Gothic Medium Cond" charset="0"/>
                </a:rPr>
                <a:t>excess spread</a:t>
              </a:r>
              <a:r>
                <a:rPr lang="ru-RU" sz="1200" dirty="0">
                  <a:latin typeface="Franklin Gothic Medium Cond" charset="0"/>
                  <a:ea typeface="Franklin Gothic Medium Cond" charset="0"/>
                  <a:cs typeface="Franklin Gothic Medium Cond" charset="0"/>
                </a:rPr>
                <a:t>)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772531" y="4010891"/>
            <a:ext cx="3418451" cy="565361"/>
            <a:chOff x="135" y="4253124"/>
            <a:chExt cx="3418451" cy="809853"/>
          </a:xfr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36" y="4253124"/>
              <a:ext cx="3418450" cy="809853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135" y="4404098"/>
              <a:ext cx="3299887" cy="57853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latin typeface="Franklin Gothic Medium Cond" charset="0"/>
                  <a:ea typeface="Franklin Gothic Medium Cond" charset="0"/>
                  <a:cs typeface="Franklin Gothic Medium Cond" charset="0"/>
                </a:rPr>
                <a:t>По некоторым выпускам – дополнительное обеспечение в виде поручительства АИЖК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88662" y="796177"/>
            <a:ext cx="1732681" cy="7927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algn="ctr" defTabSz="410765" hangingPunct="0"/>
            <a:r>
              <a:rPr lang="ru-RU" sz="1600" dirty="0">
                <a:solidFill>
                  <a:schemeClr val="bg1"/>
                </a:solidFill>
                <a:latin typeface="Franklin Gothic Medium Cond" charset="0"/>
                <a:ea typeface="Franklin Gothic Medium Cond" charset="0"/>
                <a:cs typeface="Franklin Gothic Medium Cond" charset="0"/>
                <a:sym typeface="Helvetica Light"/>
              </a:rPr>
              <a:t>Показатели определяющие кредитное качество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2452247" y="796177"/>
            <a:ext cx="2223182" cy="1992026"/>
            <a:chOff x="136" y="1390"/>
            <a:chExt cx="3418424" cy="809853"/>
          </a:xfr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36" y="1390"/>
              <a:ext cx="3418424" cy="809853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219188" y="57682"/>
              <a:ext cx="2961873" cy="71402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latin typeface="Franklin Gothic Medium Cond" charset="0"/>
                  <a:ea typeface="Franklin Gothic Medium Cond" charset="0"/>
                  <a:cs typeface="Franklin Gothic Medium Cond" charset="0"/>
                </a:rPr>
                <a:t>КВАЗИСУВЕРЕННЫЙ РИСК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latin typeface="Franklin Gothic Medium Cond" charset="0"/>
                  <a:ea typeface="Franklin Gothic Medium Cond" charset="0"/>
                  <a:cs typeface="Franklin Gothic Medium Cond" charset="0"/>
                </a:rPr>
                <a:t>высокая обеспеченность и большой размер выборки</a:t>
              </a:r>
            </a:p>
          </p:txBody>
        </p:sp>
      </p:grpSp>
      <p:sp>
        <p:nvSpPr>
          <p:cNvPr id="31" name="Облако 30"/>
          <p:cNvSpPr/>
          <p:nvPr/>
        </p:nvSpPr>
        <p:spPr>
          <a:xfrm>
            <a:off x="99454" y="532773"/>
            <a:ext cx="2352793" cy="1467157"/>
          </a:xfrm>
          <a:prstGeom prst="clou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chemeClr val="bg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rPr>
              <a:t>ВЫВОД</a:t>
            </a:r>
            <a:endParaRPr lang="ru-RU" sz="3500" dirty="0">
              <a:solidFill>
                <a:schemeClr val="bg1"/>
              </a:solidFill>
              <a:latin typeface="Franklin Gothic Medium Cond" charset="0"/>
              <a:ea typeface="Franklin Gothic Medium Cond" charset="0"/>
              <a:cs typeface="Franklin Gothic Medium Cond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829D-2988-6D48-B2FA-122205D91782}" type="slidenum">
              <a:rPr lang="ru-RU" smtClean="0"/>
              <a:t>14</a:t>
            </a:fld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440250" y="4728652"/>
            <a:ext cx="2223182" cy="1264661"/>
            <a:chOff x="136" y="1390"/>
            <a:chExt cx="3418424" cy="809853"/>
          </a:xfr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36" y="1390"/>
              <a:ext cx="3418424" cy="809853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219188" y="57682"/>
              <a:ext cx="2961873" cy="71402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latin typeface="Franklin Gothic Medium Cond" charset="0"/>
                  <a:ea typeface="Franklin Gothic Medium Cond" charset="0"/>
                  <a:cs typeface="Franklin Gothic Medium Cond" charset="0"/>
                </a:rPr>
                <a:t>ДОХОДНОСТЬ</a:t>
              </a:r>
              <a:endParaRPr lang="ru-RU" sz="1400" dirty="0">
                <a:latin typeface="Franklin Gothic Medium Cond" charset="0"/>
                <a:ea typeface="Franklin Gothic Medium Cond" charset="0"/>
                <a:cs typeface="Franklin Gothic Medium Cond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788662" y="4974201"/>
            <a:ext cx="1732681" cy="7927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algn="ctr" defTabSz="410765" hangingPunct="0"/>
            <a:r>
              <a:rPr lang="ru-RU" sz="1600" dirty="0" smtClean="0">
                <a:solidFill>
                  <a:schemeClr val="bg1"/>
                </a:solidFill>
                <a:latin typeface="Franklin Gothic Medium Cond" charset="0"/>
                <a:ea typeface="Franklin Gothic Medium Cond" charset="0"/>
                <a:cs typeface="Franklin Gothic Medium Cond" charset="0"/>
                <a:sym typeface="Helvetica Light"/>
              </a:rPr>
              <a:t>Выше чем у сравнимых инструментов</a:t>
            </a:r>
            <a:endParaRPr lang="ru-RU" sz="1600" dirty="0">
              <a:solidFill>
                <a:schemeClr val="bg1"/>
              </a:solidFill>
              <a:latin typeface="Franklin Gothic Medium Cond" charset="0"/>
              <a:ea typeface="Franklin Gothic Medium Cond" charset="0"/>
              <a:cs typeface="Franklin Gothic Medium Cond" charset="0"/>
              <a:sym typeface="Helvetica Light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6746474" y="4728652"/>
            <a:ext cx="3418451" cy="405985"/>
            <a:chOff x="135" y="4253124"/>
            <a:chExt cx="3418451" cy="809853"/>
          </a:xfr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136" y="4253124"/>
              <a:ext cx="3418450" cy="809853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135" y="4404098"/>
              <a:ext cx="3299887" cy="57853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latin typeface="Franklin Gothic Medium Cond" charset="0"/>
                  <a:ea typeface="Franklin Gothic Medium Cond" charset="0"/>
                  <a:cs typeface="Franklin Gothic Medium Cond" charset="0"/>
                </a:rPr>
                <a:t>Выше ОФЗ на  1.3-1.5% годовых</a:t>
              </a:r>
              <a:endParaRPr lang="ru-RU" sz="1200" dirty="0">
                <a:latin typeface="Franklin Gothic Medium Cond" charset="0"/>
                <a:ea typeface="Franklin Gothic Medium Cond" charset="0"/>
                <a:cs typeface="Franklin Gothic Medium Cond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772532" y="5167592"/>
            <a:ext cx="3418451" cy="405985"/>
            <a:chOff x="135" y="4253124"/>
            <a:chExt cx="3418451" cy="809853"/>
          </a:xfr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136" y="4253124"/>
              <a:ext cx="3418450" cy="809853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135" y="4404098"/>
              <a:ext cx="3299887" cy="57853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latin typeface="Franklin Gothic Medium Cond" charset="0"/>
                  <a:ea typeface="Franklin Gothic Medium Cond" charset="0"/>
                  <a:cs typeface="Franklin Gothic Medium Cond" charset="0"/>
                </a:rPr>
                <a:t>Выше депозитов банков</a:t>
              </a:r>
              <a:endParaRPr lang="ru-RU" sz="1200" dirty="0">
                <a:latin typeface="Franklin Gothic Medium Cond" charset="0"/>
                <a:ea typeface="Franklin Gothic Medium Cond" charset="0"/>
                <a:cs typeface="Franklin Gothic Medium Cond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758779" y="5596931"/>
            <a:ext cx="3418451" cy="405985"/>
            <a:chOff x="135" y="4253124"/>
            <a:chExt cx="3418451" cy="809853"/>
          </a:xfrm>
          <a:solidFill>
            <a:schemeClr val="accent2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136" y="4253124"/>
              <a:ext cx="3418450" cy="809853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Скругленный прямоугольник 4"/>
            <p:cNvSpPr/>
            <p:nvPr/>
          </p:nvSpPr>
          <p:spPr>
            <a:xfrm>
              <a:off x="135" y="4404098"/>
              <a:ext cx="3299887" cy="57853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latin typeface="Franklin Gothic Medium Cond" charset="0"/>
                  <a:ea typeface="Franklin Gothic Medium Cond" charset="0"/>
                  <a:cs typeface="Franklin Gothic Medium Cond" charset="0"/>
                </a:rPr>
                <a:t>Выше облигаций имеющих аналогичный рейтинг</a:t>
              </a:r>
              <a:endParaRPr lang="ru-RU" sz="1200" dirty="0">
                <a:latin typeface="Franklin Gothic Medium Cond" charset="0"/>
                <a:ea typeface="Franklin Gothic Medium Cond" charset="0"/>
                <a:cs typeface="Franklin Gothic Medium Con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89891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think-cell Slide" r:id="rId72" imgW="270" imgH="270" progId="TCLayout.ActiveDocument.1">
                  <p:embed/>
                </p:oleObj>
              </mc:Choice>
              <mc:Fallback>
                <p:oleObj name="think-cell Slide" r:id="rId7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 bwMode="auto">
          <a:xfrm>
            <a:off x="0" y="-55397"/>
            <a:ext cx="211667" cy="269545"/>
          </a:xfrm>
          <a:prstGeom prst="rect">
            <a:avLst/>
          </a:prstGeom>
          <a:blipFill dpi="0" rotWithShape="1">
            <a:blip r:embed="rId74">
              <a:alphaModFix/>
            </a:blip>
            <a:srcRect/>
            <a:tile tx="0" ty="0" sx="100000" sy="100000" flip="none" algn="tl"/>
          </a:blipFill>
          <a:ln w="3175" cap="flat">
            <a:noFill/>
            <a:miter lim="4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algn="ctr" defTabSz="410765" fontAlgn="auto" hangingPunct="0"/>
            <a:endParaRPr kumimoji="0" lang="ru-RU" sz="1000" u="none" strike="noStrike" cap="none" spc="0" normalizeH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+mn-ea"/>
              <a:cs typeface="+mn-cs"/>
            </a:endParaRPr>
          </a:p>
        </p:txBody>
      </p:sp>
      <p:sp>
        <p:nvSpPr>
          <p:cNvPr id="80" name="Shape 13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0417" y="396364"/>
            <a:ext cx="10763249" cy="3380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1700" cap="all" dirty="0">
                <a:solidFill>
                  <a:srgbClr val="204483"/>
                </a:solidFill>
                <a:latin typeface="Franklin Gothic Medium Cond" panose="020B0606030402020204" pitchFamily="34" charset="0"/>
                <a:ea typeface="+mj-ea"/>
                <a:cs typeface="Arial"/>
                <a:sym typeface="Tahoma" pitchFamily="34" charset="0"/>
              </a:rPr>
              <a:t>ПРИЛОЖЕНИЕ: Рынок ипотечных ценных бумаг</a:t>
            </a:r>
          </a:p>
        </p:txBody>
      </p:sp>
      <p:sp>
        <p:nvSpPr>
          <p:cNvPr id="96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70418" y="832033"/>
            <a:ext cx="9848777" cy="97640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lIns="72000" tIns="72000" rIns="72000" bIns="72000" anchor="t" anchorCtr="0">
            <a:spAutoFit/>
          </a:bodyPr>
          <a:lstStyle/>
          <a:p>
            <a:pPr marL="263525" indent="-1714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</a:t>
            </a:r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ипотеки на балансах банков – </a:t>
            </a:r>
            <a:r>
              <a:rPr lang="ru-RU" sz="1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около 4 </a:t>
            </a:r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трлн</a:t>
            </a:r>
            <a:r>
              <a:rPr lang="en-US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рублей, ИЦБ в обращении - </a:t>
            </a:r>
            <a:r>
              <a:rPr lang="ru-RU" sz="1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0,6 </a:t>
            </a:r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трлн рублей</a:t>
            </a:r>
          </a:p>
          <a:p>
            <a:pPr marL="263525" indent="-1714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году объем выпусков ИЦБ сократился более, чем в три раза и составил 64 млрд рублей (6% от объема выдачи ипотеки)</a:t>
            </a:r>
          </a:p>
          <a:p>
            <a:pPr marL="263525" indent="-1714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Основным источником фондирования ипотеки </a:t>
            </a:r>
            <a:r>
              <a:rPr lang="ru-RU" sz="1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остаются </a:t>
            </a:r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краткосрочные депозиты (около 90</a:t>
            </a:r>
            <a:r>
              <a:rPr lang="ru-RU" sz="1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</a:t>
            </a:r>
          </a:p>
          <a:p>
            <a:pPr marL="263525" indent="-1714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Перспектива роста рынка до 4,1 трлн рублей к 2020 году</a:t>
            </a:r>
            <a:endParaRPr lang="ru-RU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/>
          <p:cNvSpPr txBox="1"/>
          <p:nvPr>
            <p:custDataLst>
              <p:tags r:id="rId6"/>
            </p:custDataLst>
          </p:nvPr>
        </p:nvSpPr>
        <p:spPr>
          <a:xfrm>
            <a:off x="1874602" y="5901436"/>
            <a:ext cx="7571023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1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Источники: Банк России, по состоянию на 31.12.2015</a:t>
            </a:r>
            <a:endParaRPr lang="ru-RU" sz="1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Группа 12"/>
          <p:cNvGrpSpPr/>
          <p:nvPr>
            <p:custDataLst>
              <p:tags r:id="rId7"/>
            </p:custDataLst>
          </p:nvPr>
        </p:nvGrpSpPr>
        <p:grpSpPr>
          <a:xfrm>
            <a:off x="5263850" y="2447621"/>
            <a:ext cx="6314637" cy="189715"/>
            <a:chOff x="277810" y="1107091"/>
            <a:chExt cx="8406056" cy="189715"/>
          </a:xfrm>
        </p:grpSpPr>
        <p:sp>
          <p:nvSpPr>
            <p:cNvPr id="15" name="TextBox 14"/>
            <p:cNvSpPr txBox="1"/>
            <p:nvPr>
              <p:custDataLst>
                <p:tags r:id="rId69"/>
              </p:custDataLst>
            </p:nvPr>
          </p:nvSpPr>
          <p:spPr>
            <a:xfrm>
              <a:off x="277810" y="1107091"/>
              <a:ext cx="840605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1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Объем выпуска ИЦБ, млрд рублей</a:t>
              </a:r>
              <a:endPara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6" name="Прямая соединительная линия 15"/>
            <p:cNvCxnSpPr/>
            <p:nvPr>
              <p:custDataLst>
                <p:tags r:id="rId70"/>
              </p:custDataLst>
            </p:nvPr>
          </p:nvCxnSpPr>
          <p:spPr>
            <a:xfrm>
              <a:off x="277812" y="1296806"/>
              <a:ext cx="8406054" cy="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Прямоугольник 70"/>
          <p:cNvSpPr/>
          <p:nvPr>
            <p:custDataLst>
              <p:tags r:id="rId8"/>
            </p:custDataLst>
          </p:nvPr>
        </p:nvSpPr>
        <p:spPr>
          <a:xfrm>
            <a:off x="10943167" y="5121575"/>
            <a:ext cx="776015" cy="1079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2" name="Объект 28"/>
          <p:cNvGraphicFramePr>
            <a:graphicFrameLocks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357964852"/>
              </p:ext>
            </p:extLst>
          </p:nvPr>
        </p:nvGraphicFramePr>
        <p:xfrm>
          <a:off x="5196418" y="5182279"/>
          <a:ext cx="6747089" cy="1079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5"/>
          </a:graphicData>
        </a:graphic>
      </p:graphicFrame>
      <p:sp>
        <p:nvSpPr>
          <p:cNvPr id="74" name="Прямоугольник 73"/>
          <p:cNvSpPr/>
          <p:nvPr>
            <p:custDataLst>
              <p:tags r:id="rId10"/>
            </p:custDataLst>
          </p:nvPr>
        </p:nvSpPr>
        <p:spPr bwMode="auto">
          <a:xfrm>
            <a:off x="9982127" y="6256353"/>
            <a:ext cx="465667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034A965-CB1B-4B24-AEC1-4EA0690C8D1A}" type="datetime'''''''''''''2''''''''''0''1''''''9''''''''''''''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pPr/>
              <a:t>2019</a:t>
            </a:fld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76" name="Прямоугольник 75"/>
          <p:cNvSpPr/>
          <p:nvPr>
            <p:custDataLst>
              <p:tags r:id="rId11"/>
            </p:custDataLst>
          </p:nvPr>
        </p:nvSpPr>
        <p:spPr bwMode="auto">
          <a:xfrm>
            <a:off x="10046686" y="5559310"/>
            <a:ext cx="336551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93C0C52-589A-45DF-A56B-B6231C3B5D86}" type="datetime'''''''''''''''''2'',9''''''''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pPr/>
              <a:t>2,9</a:t>
            </a:fld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77" name="Прямоугольник 76"/>
          <p:cNvSpPr/>
          <p:nvPr>
            <p:custDataLst>
              <p:tags r:id="rId12"/>
            </p:custDataLst>
          </p:nvPr>
        </p:nvSpPr>
        <p:spPr bwMode="gray">
          <a:xfrm>
            <a:off x="10079495" y="5978380"/>
            <a:ext cx="2794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DC3D34B-5E31-4422-9E82-1A07F655D00B}" type="datetime'''''''''''''1'',''6'''''''''''''''''''''''''''''''''">
              <a:rPr lang="en-US"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pPr/>
              <a:t>1,6</a:t>
            </a:fld>
            <a:endParaRPr lang="ru-RU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78" name="Прямоугольник 77"/>
          <p:cNvSpPr/>
          <p:nvPr>
            <p:custDataLst>
              <p:tags r:id="rId13"/>
            </p:custDataLst>
          </p:nvPr>
        </p:nvSpPr>
        <p:spPr bwMode="auto">
          <a:xfrm>
            <a:off x="8883651" y="6241933"/>
            <a:ext cx="465667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9336FA1-D87A-4E91-9DD5-EA6BFF6A47A8}" type="datetime'''''''''''''''''''2''''''''''0''''1''''''''''''''8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pPr/>
              <a:t>2018</a:t>
            </a:fld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79" name="Прямоугольник 78"/>
          <p:cNvSpPr/>
          <p:nvPr>
            <p:custDataLst>
              <p:tags r:id="rId14"/>
            </p:custDataLst>
          </p:nvPr>
        </p:nvSpPr>
        <p:spPr bwMode="auto">
          <a:xfrm>
            <a:off x="8949269" y="5696629"/>
            <a:ext cx="336551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531264B-DF1C-4074-A4C0-7576EDA2682C}" type="datetime'''''1'''''''''',''''''''''''''''''''''''''''''''''''''9''''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pPr/>
              <a:t>1,9</a:t>
            </a:fld>
            <a:endParaRPr lang="ru-RU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81" name="Прямоугольник 80"/>
          <p:cNvSpPr/>
          <p:nvPr>
            <p:custDataLst>
              <p:tags r:id="rId15"/>
            </p:custDataLst>
          </p:nvPr>
        </p:nvSpPr>
        <p:spPr bwMode="gray">
          <a:xfrm>
            <a:off x="8983133" y="6048494"/>
            <a:ext cx="279400" cy="15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>
            <a:noAutofit/>
          </a:bodyPr>
          <a:lstStyle/>
          <a:p>
            <a:pPr algn="ctr"/>
            <a:fld id="{9033EB1D-942A-40D6-B09A-E5F2B61E0AF7}" type="datetime'''''''''''''''''''''''''''''''''''''''''0'''',''7'''''''''''''">
              <a:rPr lang="en-US"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pPr algn="ctr"/>
              <a:t>0,7</a:t>
            </a:fld>
            <a:endParaRPr lang="ru-RU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82" name="Прямоугольник 81"/>
          <p:cNvSpPr/>
          <p:nvPr>
            <p:custDataLst>
              <p:tags r:id="rId16"/>
            </p:custDataLst>
          </p:nvPr>
        </p:nvSpPr>
        <p:spPr bwMode="gray">
          <a:xfrm>
            <a:off x="11179103" y="5918849"/>
            <a:ext cx="2794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4D789EEF-0008-47C9-9651-38F2421203E7}" type="datetime'''''''2'''''''''''''''''''',''''''9'''''''">
              <a:rPr lang="en-US"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pPr/>
              <a:t>2,9</a:t>
            </a:fld>
            <a:endParaRPr lang="ru-RU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83" name="Прямоугольник 82"/>
          <p:cNvSpPr/>
          <p:nvPr>
            <p:custDataLst>
              <p:tags r:id="rId17"/>
            </p:custDataLst>
          </p:nvPr>
        </p:nvSpPr>
        <p:spPr bwMode="auto">
          <a:xfrm>
            <a:off x="7760685" y="6256353"/>
            <a:ext cx="513072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DA2E3F4-668A-42BF-B6C3-1888A6D93AC6}" type="datetime'''''''''''''''''2''''''0''''1''7''''''''''''''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pPr/>
              <a:t>2017</a:t>
            </a:fld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84" name="Прямоугольник 83"/>
          <p:cNvSpPr/>
          <p:nvPr>
            <p:custDataLst>
              <p:tags r:id="rId18"/>
            </p:custDataLst>
          </p:nvPr>
        </p:nvSpPr>
        <p:spPr bwMode="auto">
          <a:xfrm>
            <a:off x="7892253" y="5787910"/>
            <a:ext cx="249936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AE52F68-46C3-4FE6-B3C6-1A06C79150DA}" type="datetime'1'''''''''''''''''''''''''''''''''''''''''',2''''''''''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pPr/>
              <a:t>1,2</a:t>
            </a:fld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85" name="Прямоугольник 84"/>
          <p:cNvSpPr/>
          <p:nvPr>
            <p:custDataLst>
              <p:tags r:id="rId19"/>
            </p:custDataLst>
          </p:nvPr>
        </p:nvSpPr>
        <p:spPr bwMode="gray">
          <a:xfrm>
            <a:off x="7909899" y="6079215"/>
            <a:ext cx="249936" cy="15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C4ED108-BC97-4A8C-B704-9E9887364E46}" type="datetime'''''''''0'''''''''''',''3'''''''''''''''">
              <a:rPr lang="en-US"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pPr/>
              <a:t>0,3</a:t>
            </a:fld>
            <a:endParaRPr lang="ru-RU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86" name="Прямоугольник 85"/>
          <p:cNvSpPr/>
          <p:nvPr>
            <p:custDataLst>
              <p:tags r:id="rId20"/>
            </p:custDataLst>
          </p:nvPr>
        </p:nvSpPr>
        <p:spPr bwMode="auto">
          <a:xfrm>
            <a:off x="6686701" y="6241932"/>
            <a:ext cx="589977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90C2DC9-D04E-4168-AC43-28CCF863A92C}" type="datetime'''''''''2''''''''''''''01''''''''''''''6''''''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pPr/>
              <a:t>2016</a:t>
            </a:fld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87" name="Прямоугольник 86"/>
          <p:cNvSpPr/>
          <p:nvPr>
            <p:custDataLst>
              <p:tags r:id="rId21"/>
            </p:custDataLst>
          </p:nvPr>
        </p:nvSpPr>
        <p:spPr bwMode="auto">
          <a:xfrm>
            <a:off x="6823964" y="5841408"/>
            <a:ext cx="249936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C2F9DF0-C1A0-45D9-ACF7-49161DDBEC43}" type="datetime'''''''''''''''''''0'''''''''''''''',''7''''''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pPr/>
              <a:t>0,7</a:t>
            </a:fld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89" name="Прямоугольник 88"/>
          <p:cNvSpPr/>
          <p:nvPr>
            <p:custDataLst>
              <p:tags r:id="rId22"/>
            </p:custDataLst>
          </p:nvPr>
        </p:nvSpPr>
        <p:spPr bwMode="auto">
          <a:xfrm>
            <a:off x="5541433" y="6241931"/>
            <a:ext cx="581675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4D07B2A-632F-4FE3-AEE3-A2DAA311439E}" type="datetime'2''''''''01''''5''''''''''''''''''''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pPr/>
              <a:t>2015</a:t>
            </a:fld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90" name="Прямоугольник 89"/>
          <p:cNvSpPr/>
          <p:nvPr>
            <p:custDataLst>
              <p:tags r:id="rId23"/>
            </p:custDataLst>
          </p:nvPr>
        </p:nvSpPr>
        <p:spPr bwMode="auto">
          <a:xfrm>
            <a:off x="11138599" y="5361507"/>
            <a:ext cx="336551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638" tIns="0" rIns="20638" bIns="0" rtlCol="0" anchor="b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0A2D73E-4A90-4474-BB27-6BB14173D5B4}" type="datetime'''''4'''''''''''''''''''''''''''''''''',''''''1'''">
              <a:rPr lang="en-US" sz="1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pPr/>
              <a:t>4,1</a:t>
            </a:fld>
            <a:endParaRPr lang="ru-RU" sz="1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92" name="Прямоугольник 91"/>
          <p:cNvSpPr/>
          <p:nvPr>
            <p:custDataLst>
              <p:tags r:id="rId24"/>
            </p:custDataLst>
          </p:nvPr>
        </p:nvSpPr>
        <p:spPr bwMode="auto">
          <a:xfrm>
            <a:off x="11099440" y="6241934"/>
            <a:ext cx="465667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8E4FABB2-7D58-4CF0-8024-C9014F255464}" type="datetime'''''''''''''2''''0''''''''''''''''''''''2''''0''''''''''''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pPr/>
              <a:t>2020</a:t>
            </a:fld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93" name="Прямоугольник 92"/>
          <p:cNvSpPr/>
          <p:nvPr>
            <p:custDataLst>
              <p:tags r:id="rId25"/>
            </p:custDataLst>
          </p:nvPr>
        </p:nvSpPr>
        <p:spPr bwMode="auto">
          <a:xfrm>
            <a:off x="5257950" y="4991080"/>
            <a:ext cx="285751" cy="160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Прямоугольник 94"/>
          <p:cNvSpPr/>
          <p:nvPr>
            <p:custDataLst>
              <p:tags r:id="rId26"/>
            </p:custDataLst>
          </p:nvPr>
        </p:nvSpPr>
        <p:spPr bwMode="auto">
          <a:xfrm>
            <a:off x="6856034" y="4991080"/>
            <a:ext cx="285751" cy="1603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Прямоугольник 96"/>
          <p:cNvSpPr/>
          <p:nvPr>
            <p:custDataLst>
              <p:tags r:id="rId27"/>
            </p:custDataLst>
          </p:nvPr>
        </p:nvSpPr>
        <p:spPr bwMode="auto">
          <a:xfrm>
            <a:off x="5611433" y="4986319"/>
            <a:ext cx="1075267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FB3AE2B9-3799-4F97-9F99-D6614D5778B6}" type="datetime'''''''ИЦ''Б'''''''''' ''''''''''''''''А''''''''И''Ж''''К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pPr/>
              <a:t>ИЦБ АИЖК</a:t>
            </a:fld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99" name="Прямоугольник 98"/>
          <p:cNvSpPr/>
          <p:nvPr>
            <p:custDataLst>
              <p:tags r:id="rId28"/>
            </p:custDataLst>
          </p:nvPr>
        </p:nvSpPr>
        <p:spPr bwMode="auto">
          <a:xfrm>
            <a:off x="7209516" y="4986319"/>
            <a:ext cx="1138767" cy="1825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EE39A476-BA9E-4ACA-BA26-AE3526F30A47}" type="datetime'Д''''''р''''''у''''ги''''''''''''е'''' ИЦБ''''''''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pPr/>
              <a:t>Другие ИЦБ</a:t>
            </a:fld>
            <a:endParaRPr lang="ru-RU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grpSp>
        <p:nvGrpSpPr>
          <p:cNvPr id="104" name="Группа 103"/>
          <p:cNvGrpSpPr/>
          <p:nvPr>
            <p:custDataLst>
              <p:tags r:id="rId29"/>
            </p:custDataLst>
          </p:nvPr>
        </p:nvGrpSpPr>
        <p:grpSpPr>
          <a:xfrm>
            <a:off x="5263850" y="4681261"/>
            <a:ext cx="6314637" cy="216932"/>
            <a:chOff x="277810" y="1079874"/>
            <a:chExt cx="8406056" cy="216932"/>
          </a:xfrm>
        </p:grpSpPr>
        <p:sp>
          <p:nvSpPr>
            <p:cNvPr id="105" name="TextBox 104"/>
            <p:cNvSpPr txBox="1"/>
            <p:nvPr>
              <p:custDataLst>
                <p:tags r:id="rId67"/>
              </p:custDataLst>
            </p:nvPr>
          </p:nvSpPr>
          <p:spPr>
            <a:xfrm>
              <a:off x="277810" y="1079874"/>
              <a:ext cx="840605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1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Прогноз объема ИЦБ</a:t>
              </a:r>
              <a:r>
                <a:rPr lang="en-US" sz="1000" b="1" baseline="30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 обращении, </a:t>
              </a:r>
              <a:r>
                <a:rPr lang="ru-RU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трлн. руб.</a:t>
              </a:r>
            </a:p>
          </p:txBody>
        </p:sp>
        <p:cxnSp>
          <p:nvCxnSpPr>
            <p:cNvPr id="109" name="Прямая соединительная линия 108"/>
            <p:cNvCxnSpPr/>
            <p:nvPr>
              <p:custDataLst>
                <p:tags r:id="rId68"/>
              </p:custDataLst>
            </p:nvPr>
          </p:nvCxnSpPr>
          <p:spPr>
            <a:xfrm>
              <a:off x="277812" y="1296806"/>
              <a:ext cx="8406054" cy="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287017"/>
              </p:ext>
            </p:extLst>
          </p:nvPr>
        </p:nvGraphicFramePr>
        <p:xfrm>
          <a:off x="370417" y="1847329"/>
          <a:ext cx="4328584" cy="39786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26784"/>
                <a:gridCol w="1701800"/>
              </a:tblGrid>
              <a:tr h="32628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Оригинаторы</a:t>
                      </a:r>
                      <a:r>
                        <a:rPr lang="ru-RU" sz="9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36000" anchor="b">
                    <a:lnB w="28575" cap="flat" cmpd="sng" algn="ctr">
                      <a:solidFill>
                        <a:srgbClr val="8FC5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ИЦБ в обращении, млрд руб.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36000" anchor="ctr">
                    <a:lnB w="28575" cap="flat" cmpd="sng" algn="ctr">
                      <a:solidFill>
                        <a:srgbClr val="8FC5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4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ВТБ-24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28575" cap="flat" cmpd="sng" algn="ctr">
                      <a:solidFill>
                        <a:srgbClr val="8FC5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28575" cap="flat" cmpd="sng" algn="ctr">
                      <a:solidFill>
                        <a:srgbClr val="8FC5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4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АИЖК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4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ДельтаКредит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4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Номос-Банк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4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Абсолют Банк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4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Банк Москвы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4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Уралсиб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4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Мультиоригинаторные</a:t>
                      </a:r>
                      <a:r>
                        <a:rPr lang="ru-RU" sz="9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выпуски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4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Ханты-Мансийский Банк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4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Открытие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4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Сбербанк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4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Возрождение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4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ЮниКредит</a:t>
                      </a:r>
                      <a:r>
                        <a:rPr lang="ru-RU" sz="9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Банк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4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Инвесттрогбанк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4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Газпромбанк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4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Прочие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4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10765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388,9</a:t>
                      </a:r>
                      <a:endParaRPr lang="ru-RU" sz="9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</a:txBody>
                  <a:tcPr marL="48000" marR="48000" marT="36000" marB="36000" anchor="b"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2" name="Объект 110"/>
          <p:cNvGraphicFramePr>
            <a:graphicFrameLocks/>
          </p:cNvGraphicFramePr>
          <p:nvPr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1108530795"/>
              </p:ext>
            </p:extLst>
          </p:nvPr>
        </p:nvGraphicFramePr>
        <p:xfrm>
          <a:off x="5196418" y="3005377"/>
          <a:ext cx="6443172" cy="1384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6"/>
          </a:graphicData>
        </a:graphic>
      </p:graphicFrame>
      <p:sp>
        <p:nvSpPr>
          <p:cNvPr id="117" name="Прямоугольник 116"/>
          <p:cNvSpPr/>
          <p:nvPr>
            <p:custDataLst>
              <p:tags r:id="rId31"/>
            </p:custDataLst>
          </p:nvPr>
        </p:nvSpPr>
        <p:spPr bwMode="auto">
          <a:xfrm>
            <a:off x="11165418" y="3776902"/>
            <a:ext cx="232833" cy="1524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74">
                    <a:alphaModFix/>
                  </a:blip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7463" tIns="0" rIns="17463" bIns="0" numCol="1" spcCol="38100" rtlCol="0" anchor="b">
            <a:noAutofit/>
          </a:bodyPr>
          <a:lstStyle/>
          <a:p>
            <a:pPr algn="ctr" defTabSz="410765" fontAlgn="auto" hangingPunct="0"/>
            <a:fld id="{B89B7674-F4FB-49A2-ACDB-63F283B75C2F}" type="datetime'6''''''''''''''''''''''''''''''''''''''''''''''''4''''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64</a:t>
            </a:fld>
            <a:endParaRPr kumimoji="0" lang="ru-RU" sz="1000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Прямоугольник 117"/>
          <p:cNvSpPr/>
          <p:nvPr>
            <p:custDataLst>
              <p:tags r:id="rId32"/>
            </p:custDataLst>
          </p:nvPr>
        </p:nvSpPr>
        <p:spPr bwMode="auto">
          <a:xfrm>
            <a:off x="11087100" y="4370627"/>
            <a:ext cx="389467" cy="1524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74">
                    <a:alphaModFix/>
                  </a:blip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algn="ctr" defTabSz="410765" fontAlgn="auto" hangingPunct="0"/>
            <a:fld id="{179E6691-4B86-4BA1-9984-C3632D1CEF1C}" type="datetime'''''2''0''''''''''''1''5''''''''''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2015</a:t>
            </a:fld>
            <a:endParaRPr kumimoji="0" lang="ru-RU" sz="1000" strike="noStrike" cap="none" spc="0" normalizeH="0">
              <a:ln>
                <a:noFill/>
              </a:ln>
              <a:solidFill>
                <a:schemeClr val="tx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Прямоугольник 118"/>
          <p:cNvSpPr/>
          <p:nvPr>
            <p:custDataLst>
              <p:tags r:id="rId33"/>
            </p:custDataLst>
          </p:nvPr>
        </p:nvSpPr>
        <p:spPr bwMode="auto">
          <a:xfrm>
            <a:off x="8295218" y="4183302"/>
            <a:ext cx="232833" cy="15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 cap="flat">
            <a:noFill/>
            <a:miter lim="400000"/>
          </a:ln>
          <a:effectLst/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7463" tIns="0" rIns="17463" bIns="0" numCol="1" spcCol="38100" rtlCol="0" anchor="ctr">
            <a:noAutofit/>
          </a:bodyPr>
          <a:lstStyle/>
          <a:p>
            <a:pPr algn="ctr" defTabSz="410765" fontAlgn="auto" hangingPunct="0"/>
            <a:fld id="{12D6BCC9-9347-43F7-B95B-3D1FEA3B713C}" type="datetime'''''1''''''''4''''''''''''''''''''''''''''''''''''''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14</a:t>
            </a:fld>
            <a:endParaRPr kumimoji="0" lang="ru-RU" sz="1000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Прямоугольник 120"/>
          <p:cNvSpPr/>
          <p:nvPr>
            <p:custDataLst>
              <p:tags r:id="rId34"/>
            </p:custDataLst>
          </p:nvPr>
        </p:nvSpPr>
        <p:spPr bwMode="auto">
          <a:xfrm>
            <a:off x="7645400" y="4370627"/>
            <a:ext cx="389467" cy="1524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74">
                    <a:alphaModFix/>
                  </a:blip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algn="ctr" defTabSz="410765" fontAlgn="auto" hangingPunct="0"/>
            <a:fld id="{68481D1B-CF3A-4013-A94D-3278CDF06B6C}" type="datetime'''''''''''''''''2''''''''''''''''''''''''''''0''''''0''''''9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2009</a:t>
            </a:fld>
            <a:endParaRPr kumimoji="0" lang="ru-RU" sz="1000" strike="noStrike" cap="none" spc="0" normalizeH="0">
              <a:ln>
                <a:noFill/>
              </a:ln>
              <a:solidFill>
                <a:schemeClr val="tx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Прямоугольник 121"/>
          <p:cNvSpPr/>
          <p:nvPr>
            <p:custDataLst>
              <p:tags r:id="rId35"/>
            </p:custDataLst>
          </p:nvPr>
        </p:nvSpPr>
        <p:spPr bwMode="gray">
          <a:xfrm>
            <a:off x="11165418" y="4188065"/>
            <a:ext cx="232833" cy="152400"/>
          </a:xfrm>
          <a:prstGeom prst="rect">
            <a:avLst/>
          </a:prstGeom>
          <a:solidFill>
            <a:srgbClr val="808080"/>
          </a:solidFill>
          <a:ln w="3175" cap="flat">
            <a:noFill/>
            <a:miter lim="4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7463" tIns="0" rIns="17463" bIns="0" numCol="1" spcCol="38100" rtlCol="0" anchor="ctr">
            <a:noAutofit/>
          </a:bodyPr>
          <a:lstStyle/>
          <a:p>
            <a:pPr algn="ctr" defTabSz="410765" fontAlgn="auto" hangingPunct="0"/>
            <a:fld id="{248B98D3-296F-47D6-9026-5C82334CDF55}" type="datetime'''''''''''1''''2'''''''''''''''''''''''''''''''''''''''''''''">
              <a:rPr lang="en-US"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12</a:t>
            </a:fld>
            <a:endParaRPr kumimoji="0" lang="ru-RU" sz="1000" strike="noStrike" cap="none" spc="0" normalizeH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Прямоугольник 122"/>
          <p:cNvSpPr/>
          <p:nvPr>
            <p:custDataLst>
              <p:tags r:id="rId36"/>
            </p:custDataLst>
          </p:nvPr>
        </p:nvSpPr>
        <p:spPr bwMode="auto">
          <a:xfrm>
            <a:off x="7723718" y="3948352"/>
            <a:ext cx="232833" cy="1524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74">
                    <a:alphaModFix/>
                  </a:blip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7463" tIns="0" rIns="17463" bIns="0" numCol="1" spcCol="38100" rtlCol="0" anchor="b">
            <a:noAutofit/>
          </a:bodyPr>
          <a:lstStyle/>
          <a:p>
            <a:pPr algn="ctr" defTabSz="410765" fontAlgn="auto" hangingPunct="0"/>
            <a:fld id="{C26866EE-022A-48D2-81CD-CA459C42B9C7}" type="datetime'''''''''''''''''''''''''''''''''''''3''2''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32</a:t>
            </a:fld>
            <a:endParaRPr kumimoji="0" lang="ru-RU" sz="1000" strike="noStrike" cap="none" spc="0" normalizeH="0">
              <a:ln>
                <a:noFill/>
              </a:ln>
              <a:solidFill>
                <a:schemeClr val="tx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Прямоугольник 123"/>
          <p:cNvSpPr/>
          <p:nvPr>
            <p:custDataLst>
              <p:tags r:id="rId37"/>
            </p:custDataLst>
          </p:nvPr>
        </p:nvSpPr>
        <p:spPr bwMode="gray">
          <a:xfrm>
            <a:off x="7734302" y="4202352"/>
            <a:ext cx="232833" cy="152400"/>
          </a:xfrm>
          <a:prstGeom prst="rect">
            <a:avLst/>
          </a:prstGeom>
          <a:solidFill>
            <a:srgbClr val="808080"/>
          </a:solidFill>
          <a:ln w="3175" cap="flat">
            <a:noFill/>
            <a:miter lim="4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7463" tIns="0" rIns="17463" bIns="0" numCol="1" spcCol="38100" rtlCol="0" anchor="ctr">
            <a:noAutofit/>
          </a:bodyPr>
          <a:lstStyle/>
          <a:p>
            <a:pPr algn="ctr" defTabSz="410765" fontAlgn="auto" hangingPunct="0"/>
            <a:fld id="{976119C4-712D-444A-9BDC-47DFC17F5969}" type="datetime'''''''''1''5'''''''''''''''''">
              <a:rPr lang="en-US"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15</a:t>
            </a:fld>
            <a:endParaRPr kumimoji="0" lang="ru-RU" sz="1000" strike="noStrike" cap="none" spc="0" normalizeH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Прямоугольник 124"/>
          <p:cNvSpPr/>
          <p:nvPr>
            <p:custDataLst>
              <p:tags r:id="rId38"/>
            </p:custDataLst>
          </p:nvPr>
        </p:nvSpPr>
        <p:spPr bwMode="auto">
          <a:xfrm>
            <a:off x="10515600" y="4370627"/>
            <a:ext cx="389467" cy="1524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74">
                    <a:alphaModFix/>
                  </a:blip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algn="ctr" defTabSz="410765" fontAlgn="auto" hangingPunct="0"/>
            <a:fld id="{7AA36B0E-FC1A-4C57-B96B-DDBA5B9CDC8F}" type="datetime'''''''''''''''''''''2''''''''''''''''0''''1''''''''4''''''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2014</a:t>
            </a:fld>
            <a:endParaRPr kumimoji="0" lang="ru-RU" sz="1000" strike="noStrike" cap="none" spc="0" normalizeH="0">
              <a:ln>
                <a:noFill/>
              </a:ln>
              <a:solidFill>
                <a:schemeClr val="tx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Прямоугольник 125"/>
          <p:cNvSpPr/>
          <p:nvPr>
            <p:custDataLst>
              <p:tags r:id="rId39"/>
            </p:custDataLst>
          </p:nvPr>
        </p:nvSpPr>
        <p:spPr bwMode="auto">
          <a:xfrm>
            <a:off x="10547351" y="2872027"/>
            <a:ext cx="325967" cy="1524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74">
                    <a:alphaModFix/>
                  </a:blip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7463" tIns="0" rIns="17463" bIns="0" numCol="1" spcCol="38100" rtlCol="0" anchor="b">
            <a:noAutofit/>
          </a:bodyPr>
          <a:lstStyle/>
          <a:p>
            <a:pPr algn="ctr" defTabSz="410765" fontAlgn="auto" hangingPunct="0"/>
            <a:r>
              <a:rPr lang="ru-RU" sz="1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252</a:t>
            </a:r>
            <a:endParaRPr kumimoji="0" lang="ru-RU" sz="1000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7" name="Прямоугольник 126"/>
          <p:cNvSpPr/>
          <p:nvPr>
            <p:custDataLst>
              <p:tags r:id="rId40"/>
            </p:custDataLst>
          </p:nvPr>
        </p:nvSpPr>
        <p:spPr bwMode="auto">
          <a:xfrm>
            <a:off x="7073900" y="4370627"/>
            <a:ext cx="389467" cy="1524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74">
                    <a:alphaModFix/>
                  </a:blip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algn="ctr" defTabSz="410765" fontAlgn="auto" hangingPunct="0"/>
            <a:fld id="{A3DEAD1A-CEFA-4BA5-814A-DD50A00E5ACD}" type="datetime'''''''2''''''''''''''0''''''''''''''0''''8''''''''''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2008</a:t>
            </a:fld>
            <a:endParaRPr kumimoji="0" lang="ru-RU" sz="1000" strike="noStrike" cap="none" spc="0" normalizeH="0">
              <a:ln>
                <a:noFill/>
              </a:ln>
              <a:solidFill>
                <a:schemeClr val="tx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Прямоугольник 127"/>
          <p:cNvSpPr/>
          <p:nvPr>
            <p:custDataLst>
              <p:tags r:id="rId41"/>
            </p:custDataLst>
          </p:nvPr>
        </p:nvSpPr>
        <p:spPr bwMode="gray">
          <a:xfrm>
            <a:off x="10593918" y="4126152"/>
            <a:ext cx="232833" cy="1524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7463" tIns="0" rIns="17463" bIns="0" numCol="1" spcCol="38100" rtlCol="0" anchor="ctr">
            <a:noAutofit/>
          </a:bodyPr>
          <a:lstStyle/>
          <a:p>
            <a:pPr algn="ctr" defTabSz="410765" fontAlgn="auto" hangingPunct="0"/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</a:t>
            </a:r>
            <a:endParaRPr kumimoji="0" lang="ru-RU" sz="1000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Прямоугольник 128"/>
          <p:cNvSpPr/>
          <p:nvPr>
            <p:custDataLst>
              <p:tags r:id="rId42"/>
            </p:custDataLst>
          </p:nvPr>
        </p:nvSpPr>
        <p:spPr bwMode="auto">
          <a:xfrm>
            <a:off x="7152218" y="3891202"/>
            <a:ext cx="232833" cy="1524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74">
                    <a:alphaModFix/>
                  </a:blip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7463" tIns="0" rIns="17463" bIns="0" numCol="1" spcCol="38100" rtlCol="0" anchor="b">
            <a:noAutofit/>
          </a:bodyPr>
          <a:lstStyle/>
          <a:p>
            <a:pPr algn="ctr" defTabSz="410765" fontAlgn="auto" hangingPunct="0"/>
            <a:fld id="{0B697AF3-3C3B-43E1-BCA6-253D3C1D0235}" type="datetime'''''''''''''''''''''4''''''''''''''''''''''''''''2''''''''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42</a:t>
            </a:fld>
            <a:endParaRPr kumimoji="0" lang="ru-RU" sz="1000" strike="noStrike" cap="none" spc="0" normalizeH="0">
              <a:ln>
                <a:noFill/>
              </a:ln>
              <a:solidFill>
                <a:schemeClr val="tx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Прямоугольник 129"/>
          <p:cNvSpPr/>
          <p:nvPr>
            <p:custDataLst>
              <p:tags r:id="rId43"/>
            </p:custDataLst>
          </p:nvPr>
        </p:nvSpPr>
        <p:spPr bwMode="auto">
          <a:xfrm>
            <a:off x="9937751" y="4370627"/>
            <a:ext cx="389467" cy="1524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74">
                    <a:alphaModFix/>
                  </a:blip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algn="ctr" defTabSz="410765" fontAlgn="auto" hangingPunct="0"/>
            <a:fld id="{92D695D0-8663-44C6-AB0F-98C454D70C80}" type="datetime'''''2''''0''''13''''''''''''''''''''''''''''''''''''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2013</a:t>
            </a:fld>
            <a:endParaRPr kumimoji="0" lang="ru-RU" sz="1000" strike="noStrike" cap="none" spc="0" normalizeH="0">
              <a:ln>
                <a:noFill/>
              </a:ln>
              <a:solidFill>
                <a:schemeClr val="tx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Прямоугольник 130"/>
          <p:cNvSpPr/>
          <p:nvPr>
            <p:custDataLst>
              <p:tags r:id="rId44"/>
            </p:custDataLst>
          </p:nvPr>
        </p:nvSpPr>
        <p:spPr bwMode="auto">
          <a:xfrm>
            <a:off x="9969501" y="3357802"/>
            <a:ext cx="325967" cy="1524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74">
                    <a:alphaModFix/>
                  </a:blip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7463" tIns="0" rIns="17463" bIns="0" numCol="1" spcCol="38100" rtlCol="0" anchor="b">
            <a:noAutofit/>
          </a:bodyPr>
          <a:lstStyle/>
          <a:p>
            <a:pPr algn="ctr" defTabSz="410765" fontAlgn="auto" hangingPunct="0"/>
            <a:fld id="{9DC64BBD-B07B-4BA4-BAB4-B293A1323CF0}" type="datetime'''''''''''1''''''''4''''1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141</a:t>
            </a:fld>
            <a:endParaRPr kumimoji="0" lang="ru-RU" sz="1000" strike="noStrike" cap="none" spc="0" normalizeH="0">
              <a:ln>
                <a:noFill/>
              </a:ln>
              <a:solidFill>
                <a:schemeClr val="tx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Прямоугольник 131"/>
          <p:cNvSpPr/>
          <p:nvPr>
            <p:custDataLst>
              <p:tags r:id="rId45"/>
            </p:custDataLst>
          </p:nvPr>
        </p:nvSpPr>
        <p:spPr bwMode="auto">
          <a:xfrm>
            <a:off x="6496051" y="4370627"/>
            <a:ext cx="389467" cy="1524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74">
                    <a:alphaModFix/>
                  </a:blip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algn="ctr" defTabSz="410765" fontAlgn="auto" hangingPunct="0"/>
            <a:fld id="{1C7BAF60-B640-4481-B33A-2C9BABE3E757}" type="datetime'''''''''''''''''''''''''20''0''''''''''''''7''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2007</a:t>
            </a:fld>
            <a:endParaRPr kumimoji="0" lang="ru-RU" sz="1000" strike="noStrike" cap="none" spc="0" normalizeH="0">
              <a:ln>
                <a:noFill/>
              </a:ln>
              <a:solidFill>
                <a:schemeClr val="tx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" name="Прямоугольник 132"/>
          <p:cNvSpPr/>
          <p:nvPr>
            <p:custDataLst>
              <p:tags r:id="rId46"/>
            </p:custDataLst>
          </p:nvPr>
        </p:nvSpPr>
        <p:spPr bwMode="gray">
          <a:xfrm>
            <a:off x="10016068" y="4130915"/>
            <a:ext cx="232833" cy="1524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7463" tIns="0" rIns="17463" bIns="0" numCol="1" spcCol="38100" rtlCol="0" anchor="ctr">
            <a:noAutofit/>
          </a:bodyPr>
          <a:lstStyle/>
          <a:p>
            <a:pPr algn="ctr" defTabSz="410765" fontAlgn="auto" hangingPunct="0"/>
            <a:fld id="{F61DD1B1-FEB4-473B-B0D5-523F3BB925F0}" type="datetime'''''''''''''3''''''''''''''''''''''''''''3'''">
              <a:rPr lang="en-US"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33</a:t>
            </a:fld>
            <a:endParaRPr kumimoji="0" lang="ru-RU" sz="1000" strike="noStrike" cap="none" spc="0" normalizeH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" name="Прямоугольник 133"/>
          <p:cNvSpPr/>
          <p:nvPr>
            <p:custDataLst>
              <p:tags r:id="rId47"/>
            </p:custDataLst>
          </p:nvPr>
        </p:nvSpPr>
        <p:spPr bwMode="auto">
          <a:xfrm>
            <a:off x="6574368" y="3948352"/>
            <a:ext cx="232833" cy="1524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74">
                    <a:alphaModFix/>
                  </a:blip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7463" tIns="0" rIns="17463" bIns="0" numCol="1" spcCol="38100" rtlCol="0" anchor="b">
            <a:noAutofit/>
          </a:bodyPr>
          <a:lstStyle/>
          <a:p>
            <a:pPr algn="ctr" defTabSz="410765" fontAlgn="auto" hangingPunct="0"/>
            <a:fld id="{A536D48C-C74E-47C4-B401-671097BFE555}" type="datetime'''3''''''''''1''''''''''''''''''''''''''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31</a:t>
            </a:fld>
            <a:endParaRPr kumimoji="0" lang="ru-RU" sz="1000" strike="noStrike" cap="none" spc="0" normalizeH="0">
              <a:ln>
                <a:noFill/>
              </a:ln>
              <a:solidFill>
                <a:schemeClr val="tx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Прямоугольник 134"/>
          <p:cNvSpPr/>
          <p:nvPr>
            <p:custDataLst>
              <p:tags r:id="rId48"/>
            </p:custDataLst>
          </p:nvPr>
        </p:nvSpPr>
        <p:spPr bwMode="auto">
          <a:xfrm>
            <a:off x="9359900" y="4370627"/>
            <a:ext cx="389467" cy="1524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74">
                    <a:alphaModFix/>
                  </a:blip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algn="ctr" defTabSz="410765" fontAlgn="auto" hangingPunct="0"/>
            <a:fld id="{6ADFECDD-5BBC-4D8B-B6AB-FE1F4AC8FA4F}" type="datetime'''''''''''''''''2''''''''''''0''''1''''''''''''''''''2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2012</a:t>
            </a:fld>
            <a:endParaRPr kumimoji="0" lang="ru-RU" sz="1000" strike="noStrike" cap="none" spc="0" normalizeH="0">
              <a:ln>
                <a:noFill/>
              </a:ln>
              <a:solidFill>
                <a:schemeClr val="tx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Прямоугольник 135"/>
          <p:cNvSpPr/>
          <p:nvPr>
            <p:custDataLst>
              <p:tags r:id="rId49"/>
            </p:custDataLst>
          </p:nvPr>
        </p:nvSpPr>
        <p:spPr bwMode="auto">
          <a:xfrm>
            <a:off x="9438218" y="3748327"/>
            <a:ext cx="232833" cy="1524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74">
                    <a:alphaModFix/>
                  </a:blip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7463" tIns="0" rIns="17463" bIns="0" numCol="1" spcCol="38100" rtlCol="0" anchor="b">
            <a:noAutofit/>
          </a:bodyPr>
          <a:lstStyle/>
          <a:p>
            <a:pPr algn="ctr" defTabSz="410765" fontAlgn="auto" hangingPunct="0"/>
            <a:fld id="{8AC9C062-5C54-48CE-85A5-81CC407EA11F}" type="datetime'''''6''''''8''''''''''''''''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68</a:t>
            </a:fld>
            <a:endParaRPr kumimoji="0" lang="ru-RU" sz="1000" strike="noStrike" cap="none" spc="0" normalizeH="0">
              <a:ln>
                <a:noFill/>
              </a:ln>
              <a:solidFill>
                <a:schemeClr val="tx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Прямоугольник 136"/>
          <p:cNvSpPr/>
          <p:nvPr>
            <p:custDataLst>
              <p:tags r:id="rId50"/>
            </p:custDataLst>
          </p:nvPr>
        </p:nvSpPr>
        <p:spPr bwMode="gray">
          <a:xfrm>
            <a:off x="9438218" y="4192827"/>
            <a:ext cx="232833" cy="152400"/>
          </a:xfrm>
          <a:prstGeom prst="rect">
            <a:avLst/>
          </a:prstGeom>
          <a:solidFill>
            <a:srgbClr val="808080"/>
          </a:solidFill>
          <a:ln w="3175" cap="flat">
            <a:noFill/>
            <a:miter lim="4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7463" tIns="0" rIns="17463" bIns="0" numCol="1" spcCol="38100" rtlCol="0" anchor="ctr">
            <a:noAutofit/>
          </a:bodyPr>
          <a:lstStyle/>
          <a:p>
            <a:pPr algn="ctr" defTabSz="410765" fontAlgn="auto" hangingPunct="0"/>
            <a:fld id="{503CD649-AD4B-4571-8D16-04F40AA610BA}" type="datetime'1''''''''''''''''1'''''''''''''''''''''''''''''''''">
              <a:rPr lang="en-US"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11</a:t>
            </a:fld>
            <a:endParaRPr kumimoji="0" lang="ru-RU" sz="1000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8" name="Прямоугольник 137"/>
          <p:cNvSpPr/>
          <p:nvPr>
            <p:custDataLst>
              <p:tags r:id="rId51"/>
            </p:custDataLst>
          </p:nvPr>
        </p:nvSpPr>
        <p:spPr bwMode="auto">
          <a:xfrm>
            <a:off x="5918200" y="4370627"/>
            <a:ext cx="389467" cy="1524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74">
                    <a:alphaModFix/>
                  </a:blip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algn="ctr" defTabSz="410765" fontAlgn="auto" hangingPunct="0"/>
            <a:fld id="{1FFB6863-BD91-4CA3-A61B-7DDE33FF0EB8}" type="datetime'''''2''''''''''''''''''''''''''''''0''''''0''''6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2006</a:t>
            </a:fld>
            <a:endParaRPr kumimoji="0" lang="ru-RU" sz="1000" strike="noStrike" cap="none" spc="0" normalizeH="0">
              <a:ln>
                <a:noFill/>
              </a:ln>
              <a:solidFill>
                <a:schemeClr val="tx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Прямоугольник 138"/>
          <p:cNvSpPr/>
          <p:nvPr>
            <p:custDataLst>
              <p:tags r:id="rId52"/>
            </p:custDataLst>
          </p:nvPr>
        </p:nvSpPr>
        <p:spPr bwMode="auto">
          <a:xfrm>
            <a:off x="5996518" y="4016615"/>
            <a:ext cx="232833" cy="1524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74">
                    <a:alphaModFix/>
                  </a:blip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7463" tIns="0" rIns="17463" bIns="0" numCol="1" spcCol="38100" rtlCol="0" anchor="b">
            <a:noAutofit/>
          </a:bodyPr>
          <a:lstStyle/>
          <a:p>
            <a:pPr algn="ctr" defTabSz="410765" fontAlgn="auto" hangingPunct="0"/>
            <a:fld id="{26C79D7B-DE25-49BA-8872-2C6F33C41EA7}" type="datetime'''''''''''''1''''''''''''''5''''''''''''''''''''''''''''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15</a:t>
            </a:fld>
            <a:endParaRPr kumimoji="0" lang="ru-RU" sz="1000" strike="noStrike" cap="none" spc="0" normalizeH="0">
              <a:ln>
                <a:noFill/>
              </a:ln>
              <a:solidFill>
                <a:schemeClr val="tx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Прямоугольник 139"/>
          <p:cNvSpPr/>
          <p:nvPr>
            <p:custDataLst>
              <p:tags r:id="rId53"/>
            </p:custDataLst>
          </p:nvPr>
        </p:nvSpPr>
        <p:spPr bwMode="auto">
          <a:xfrm>
            <a:off x="8788400" y="4370627"/>
            <a:ext cx="389467" cy="1524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74">
                    <a:alphaModFix/>
                  </a:blip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algn="ctr" defTabSz="410765" fontAlgn="auto" hangingPunct="0"/>
            <a:fld id="{68EE4AAF-5550-44E1-A6AE-BE98CE403862}" type="datetime'''''''''''''2''''''''''''''''0''''''''11''''''''''''''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2011</a:t>
            </a:fld>
            <a:endParaRPr kumimoji="0" lang="ru-RU" sz="1000" strike="noStrike" cap="none" spc="0" normalizeH="0">
              <a:ln>
                <a:noFill/>
              </a:ln>
              <a:solidFill>
                <a:schemeClr val="tx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Прямоугольник 140"/>
          <p:cNvSpPr/>
          <p:nvPr>
            <p:custDataLst>
              <p:tags r:id="rId54"/>
            </p:custDataLst>
          </p:nvPr>
        </p:nvSpPr>
        <p:spPr bwMode="auto">
          <a:xfrm>
            <a:off x="8866718" y="3872152"/>
            <a:ext cx="232833" cy="1524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74">
                    <a:alphaModFix/>
                  </a:blip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7463" tIns="0" rIns="17463" bIns="0" numCol="1" spcCol="38100" rtlCol="0" anchor="b">
            <a:noAutofit/>
          </a:bodyPr>
          <a:lstStyle/>
          <a:p>
            <a:pPr algn="ctr" defTabSz="410765" fontAlgn="auto" hangingPunct="0"/>
            <a:fld id="{D663E6C0-76EA-4CF1-8E28-F6B66A12373E}" type="datetime'''''''''''''''''''''''''''''''''''''''''''''4''7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47</a:t>
            </a:fld>
            <a:endParaRPr kumimoji="0" lang="ru-RU" sz="1000" strike="noStrike" cap="none" spc="0" normalizeH="0">
              <a:ln>
                <a:noFill/>
              </a:ln>
              <a:solidFill>
                <a:schemeClr val="tx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2" name="Прямоугольник 141"/>
          <p:cNvSpPr/>
          <p:nvPr>
            <p:custDataLst>
              <p:tags r:id="rId55"/>
            </p:custDataLst>
          </p:nvPr>
        </p:nvSpPr>
        <p:spPr bwMode="auto">
          <a:xfrm>
            <a:off x="5924552" y="4169015"/>
            <a:ext cx="232833" cy="152400"/>
          </a:xfrm>
          <a:prstGeom prst="rect">
            <a:avLst/>
          </a:prstGeom>
          <a:solidFill>
            <a:srgbClr val="C0C0C0"/>
          </a:solidFill>
          <a:ln w="3175" cap="flat">
            <a:noFill/>
            <a:miter lim="4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7463" tIns="0" rIns="17463" bIns="0" numCol="1" spcCol="38100" rtlCol="0" anchor="ctr">
            <a:noAutofit/>
          </a:bodyPr>
          <a:lstStyle/>
          <a:p>
            <a:pPr algn="ctr" defTabSz="410765" fontAlgn="auto" hangingPunct="0"/>
            <a:fld id="{324CEF83-9FC4-4E5A-B681-14F51EEC5EC8}" type="datetime'''''''''1''''''''''''''''''''''''''2''''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12</a:t>
            </a:fld>
            <a:endParaRPr kumimoji="0" lang="ru-RU" sz="1000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Прямоугольник 142"/>
          <p:cNvSpPr/>
          <p:nvPr>
            <p:custDataLst>
              <p:tags r:id="rId56"/>
            </p:custDataLst>
          </p:nvPr>
        </p:nvSpPr>
        <p:spPr bwMode="auto">
          <a:xfrm>
            <a:off x="5346700" y="4370627"/>
            <a:ext cx="389467" cy="1524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74">
                    <a:alphaModFix/>
                  </a:blip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algn="ctr" defTabSz="410765" fontAlgn="auto" hangingPunct="0"/>
            <a:fld id="{422BC899-E51A-44C0-BBD4-5A2385BB09B2}" type="datetime'''''''''20''''''0''''''''''''5''''''''''''''''''''''''''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2005</a:t>
            </a:fld>
            <a:endParaRPr kumimoji="0" lang="ru-RU" sz="1000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4" name="Прямоугольник 143"/>
          <p:cNvSpPr/>
          <p:nvPr>
            <p:custDataLst>
              <p:tags r:id="rId57"/>
            </p:custDataLst>
          </p:nvPr>
        </p:nvSpPr>
        <p:spPr bwMode="auto">
          <a:xfrm>
            <a:off x="5471585" y="4119802"/>
            <a:ext cx="139700" cy="1524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74">
                    <a:alphaModFix/>
                  </a:blip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7463" tIns="0" rIns="17463" bIns="0" numCol="1" spcCol="38100" rtlCol="0" anchor="b">
            <a:noAutofit/>
          </a:bodyPr>
          <a:lstStyle/>
          <a:p>
            <a:pPr algn="ctr" defTabSz="410765" fontAlgn="auto" hangingPunct="0"/>
            <a:fld id="{8AC04518-BBEF-4BC1-A664-27276E9A96F0}" type="datetime'''''''''''''''''''''''''''''''''''0''''''''''''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0</a:t>
            </a:fld>
            <a:endParaRPr kumimoji="0" lang="ru-RU" sz="1000" strike="noStrike" cap="none" spc="0" normalizeH="0">
              <a:ln>
                <a:noFill/>
              </a:ln>
              <a:solidFill>
                <a:schemeClr val="tx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Прямоугольник 144"/>
          <p:cNvSpPr/>
          <p:nvPr>
            <p:custDataLst>
              <p:tags r:id="rId58"/>
            </p:custDataLst>
          </p:nvPr>
        </p:nvSpPr>
        <p:spPr bwMode="auto">
          <a:xfrm>
            <a:off x="8216900" y="4370627"/>
            <a:ext cx="389467" cy="1524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74">
                    <a:alphaModFix/>
                  </a:blip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algn="ctr" defTabSz="410765" fontAlgn="auto" hangingPunct="0"/>
            <a:fld id="{D2744CD8-FA8E-4CAD-B324-F42D814CA3E9}" type="datetime'2''''''''0''''1''''''''''''''''''''''''''''0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2010</a:t>
            </a:fld>
            <a:endParaRPr kumimoji="0" lang="ru-RU" sz="1000" strike="noStrike" cap="none" spc="0" normalizeH="0">
              <a:ln>
                <a:noFill/>
              </a:ln>
              <a:solidFill>
                <a:schemeClr val="tx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Прямоугольник 145"/>
          <p:cNvSpPr/>
          <p:nvPr>
            <p:custDataLst>
              <p:tags r:id="rId59"/>
            </p:custDataLst>
          </p:nvPr>
        </p:nvSpPr>
        <p:spPr bwMode="auto">
          <a:xfrm>
            <a:off x="8295218" y="4030902"/>
            <a:ext cx="232833" cy="1524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74">
                    <a:alphaModFix/>
                  </a:blip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7463" tIns="0" rIns="17463" bIns="0" numCol="1" spcCol="38100" rtlCol="0" anchor="b">
            <a:noAutofit/>
          </a:bodyPr>
          <a:lstStyle/>
          <a:p>
            <a:pPr algn="ctr" defTabSz="410765" fontAlgn="auto" hangingPunct="0"/>
            <a:fld id="{2147F224-A5C4-4C3B-A4AA-97F87E441738}" type="datetime'1''''''''''''''''''''''4''''''''''''''''''''''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14</a:t>
            </a:fld>
            <a:endParaRPr kumimoji="0" lang="ru-RU" sz="1000" strike="noStrike" cap="none" spc="0" normalizeH="0">
              <a:ln>
                <a:noFill/>
              </a:ln>
              <a:solidFill>
                <a:schemeClr val="tx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Прямоугольник 146"/>
          <p:cNvSpPr/>
          <p:nvPr>
            <p:custDataLst>
              <p:tags r:id="rId60"/>
            </p:custDataLst>
          </p:nvPr>
        </p:nvSpPr>
        <p:spPr bwMode="auto">
          <a:xfrm>
            <a:off x="7431617" y="2629305"/>
            <a:ext cx="239183" cy="269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>
            <a:solidFill>
              <a:schemeClr val="bg1"/>
            </a:solidFill>
            <a:miter lim="400000"/>
          </a:ln>
          <a:effectLst/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marL="0" marR="0" indent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148" name="Прямоугольник 147"/>
          <p:cNvSpPr/>
          <p:nvPr>
            <p:custDataLst>
              <p:tags r:id="rId61"/>
            </p:custDataLst>
          </p:nvPr>
        </p:nvSpPr>
        <p:spPr bwMode="auto">
          <a:xfrm>
            <a:off x="5234517" y="2629305"/>
            <a:ext cx="239183" cy="269545"/>
          </a:xfrm>
          <a:prstGeom prst="rect">
            <a:avLst/>
          </a:prstGeom>
          <a:solidFill>
            <a:srgbClr val="C0C0C0"/>
          </a:solidFill>
          <a:ln w="9525" cap="flat">
            <a:solidFill>
              <a:srgbClr val="FFFFFF"/>
            </a:solidFill>
            <a:miter lim="4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marL="0" marR="0" indent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149" name="Прямоугольник 148"/>
          <p:cNvSpPr/>
          <p:nvPr>
            <p:custDataLst>
              <p:tags r:id="rId62"/>
            </p:custDataLst>
          </p:nvPr>
        </p:nvSpPr>
        <p:spPr bwMode="auto">
          <a:xfrm>
            <a:off x="8727017" y="2629305"/>
            <a:ext cx="239183" cy="269545"/>
          </a:xfrm>
          <a:prstGeom prst="rect">
            <a:avLst/>
          </a:prstGeom>
          <a:solidFill>
            <a:srgbClr val="808080"/>
          </a:solidFill>
          <a:ln w="9525" cap="flat">
            <a:solidFill>
              <a:schemeClr val="bg1"/>
            </a:solidFill>
            <a:miter lim="4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marL="0" marR="0" indent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150" name="Прямоугольник 149"/>
          <p:cNvSpPr/>
          <p:nvPr>
            <p:custDataLst>
              <p:tags r:id="rId63"/>
            </p:custDataLst>
          </p:nvPr>
        </p:nvSpPr>
        <p:spPr bwMode="auto">
          <a:xfrm>
            <a:off x="5541433" y="2694227"/>
            <a:ext cx="1754717" cy="1524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74">
                    <a:alphaModFix/>
                  </a:blip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410765" fontAlgn="auto" hangingPunct="0"/>
            <a:fld id="{9CCA9FC8-BD7D-46DB-BDBC-8BB7549FA52D}" type="datetime'За''''руб''е''ж''''н''''''''ые'''''''''' (of''''f''''sho''re)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Зарубежные (offshore)</a:t>
            </a:fld>
            <a:endParaRPr kumimoji="0" lang="ru-RU" sz="1000" strike="noStrike" cap="none" spc="0" normalizeH="0">
              <a:ln>
                <a:noFill/>
              </a:ln>
              <a:solidFill>
                <a:schemeClr val="tx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1" name="Прямоугольник 150"/>
          <p:cNvSpPr/>
          <p:nvPr>
            <p:custDataLst>
              <p:tags r:id="rId64"/>
            </p:custDataLst>
          </p:nvPr>
        </p:nvSpPr>
        <p:spPr bwMode="auto">
          <a:xfrm>
            <a:off x="7738534" y="2694227"/>
            <a:ext cx="853017" cy="1524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74">
                    <a:alphaModFix/>
                  </a:blip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410765" fontAlgn="auto" hangingPunct="0"/>
            <a:fld id="{51A7F0C4-4CED-4FA7-8710-F4AA71533536}" type="datetime'Че''''''''''''р''''е''з'''''''''''''''''''''''''' ''''''S''PV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Через SPV</a:t>
            </a:fld>
            <a:endParaRPr kumimoji="0" lang="ru-RU" sz="1000" strike="noStrike" cap="none" spc="0" normalizeH="0">
              <a:ln>
                <a:noFill/>
              </a:ln>
              <a:solidFill>
                <a:schemeClr val="tx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2" name="Прямоугольник 151"/>
          <p:cNvSpPr/>
          <p:nvPr>
            <p:custDataLst>
              <p:tags r:id="rId65"/>
            </p:custDataLst>
          </p:nvPr>
        </p:nvSpPr>
        <p:spPr bwMode="auto">
          <a:xfrm>
            <a:off x="9033933" y="2694227"/>
            <a:ext cx="823384" cy="1524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 r:embed="rId74">
                    <a:alphaModFix/>
                  </a:blip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defTabSz="410765" fontAlgn="auto" hangingPunct="0"/>
            <a:fld id="{61A2879A-52C5-40EA-A153-624C95E630FC}" type="datetime'''С'''''''''''''' ''''''''б''ал''а''н''''''''''с''''''а'''''">
              <a:rPr lang="en-US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С баланса</a:t>
            </a:fld>
            <a:endParaRPr kumimoji="0" lang="ru-RU" sz="1000" strike="noStrike" cap="none" spc="0" normalizeH="0">
              <a:ln>
                <a:noFill/>
              </a:ln>
              <a:solidFill>
                <a:schemeClr val="tx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5" name="Прямоугольник 154"/>
          <p:cNvSpPr/>
          <p:nvPr>
            <p:custDataLst>
              <p:tags r:id="rId66"/>
            </p:custDataLst>
          </p:nvPr>
        </p:nvSpPr>
        <p:spPr bwMode="gray">
          <a:xfrm>
            <a:off x="8866717" y="4192827"/>
            <a:ext cx="232833" cy="152400"/>
          </a:xfrm>
          <a:prstGeom prst="rect">
            <a:avLst/>
          </a:prstGeom>
          <a:solidFill>
            <a:srgbClr val="808080"/>
          </a:solidFill>
          <a:ln w="3175" cap="flat">
            <a:noFill/>
            <a:miter lim="4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2700" dir="5400000" rotWithShape="0">
                    <a:srgbClr val="000000">
                      <a:alpha val="50000"/>
                    </a:srgbClr>
                  </a:outerShdw>
                </a:effectLst>
              </a14:hiddenEffects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7463" tIns="0" rIns="17463" bIns="0" numCol="1" spcCol="38100" rtlCol="0" anchor="ctr">
            <a:noAutofit/>
          </a:bodyPr>
          <a:lstStyle/>
          <a:p>
            <a:pPr algn="ctr" defTabSz="410765" fontAlgn="auto" hangingPunct="0"/>
            <a:r>
              <a:rPr lang="ru-RU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kumimoji="0" lang="ru-RU" sz="1000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Shape 137"/>
          <p:cNvSpPr>
            <a:spLocks noGrp="1"/>
          </p:cNvSpPr>
          <p:nvPr>
            <p:ph type="sldNum" sz="quarter" idx="12"/>
          </p:nvPr>
        </p:nvSpPr>
        <p:spPr>
          <a:xfrm>
            <a:off x="11133667" y="6479366"/>
            <a:ext cx="381000" cy="271867"/>
          </a:xfrm>
          <a:noFill/>
          <a:ln>
            <a:miter lim="400000"/>
          </a:ln>
          <a:extLst/>
        </p:spPr>
        <p:txBody>
          <a:bodyPr wrap="square" lIns="45719" tIns="45719" rIns="45719" bIns="45719" anchor="ctr"/>
          <a:lstStyle>
            <a:lvl1pPr algn="ctr" defTabSz="457200" eaLnBrk="0" hangingPunct="0"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algn="ctr" defTabSz="457200" eaLnBrk="0" hangingPunct="0"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algn="ctr" defTabSz="457200" eaLnBrk="0" hangingPunct="0"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algn="ctr" defTabSz="457200" eaLnBrk="0" hangingPunct="0"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algn="ctr" defTabSz="457200" eaLnBrk="0" hangingPunct="0"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l" eaLnBrk="1">
              <a:lnSpc>
                <a:spcPts val="1400"/>
              </a:lnSpc>
              <a:defRPr/>
            </a:pPr>
            <a:fld id="{2CE092EF-BAB1-47C9-8ACB-A6D0290AEE3D}" type="slidenum">
              <a:rPr lang="ru-RU" altLang="ru-RU" sz="1200" kern="0" smtClean="0">
                <a:solidFill>
                  <a:srgbClr val="3E5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itchFamily="34" charset="0"/>
              </a:rPr>
              <a:pPr algn="l" eaLnBrk="1">
                <a:lnSpc>
                  <a:spcPts val="1400"/>
                </a:lnSpc>
                <a:defRPr/>
              </a:pPr>
              <a:t>15</a:t>
            </a:fld>
            <a:endParaRPr lang="ru-RU" altLang="ru-RU" sz="1200" kern="0" smtClean="0">
              <a:solidFill>
                <a:srgbClr val="3E5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6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hape 168"/>
          <p:cNvSpPr>
            <a:spLocks noChangeArrowheads="1"/>
          </p:cNvSpPr>
          <p:nvPr/>
        </p:nvSpPr>
        <p:spPr bwMode="auto">
          <a:xfrm>
            <a:off x="1918373" y="1482162"/>
            <a:ext cx="8406000" cy="38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defTabSz="2413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algn="ctr" defTabSz="2413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algn="ctr" defTabSz="2413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algn="ctr" defTabSz="2413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algn="ctr" defTabSz="2413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algn="ctr" defTabSz="241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algn="ctr" defTabSz="241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algn="ctr" defTabSz="241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algn="ctr" defTabSz="241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536575" indent="-354013" algn="l">
              <a:lnSpc>
                <a:spcPts val="19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ru-RU" sz="12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829D-2988-6D48-B2FA-122205D91782}" type="slidenum">
              <a:rPr lang="ru-RU" smtClean="0"/>
              <a:t>16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7627" y="1007918"/>
            <a:ext cx="90193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</a:t>
            </a:r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ru-RU" sz="20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уважением, </a:t>
            </a:r>
          </a:p>
          <a:p>
            <a:pPr algn="ctr"/>
            <a:endParaRPr lang="ru-RU" sz="20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Андрей Буш</a:t>
            </a:r>
            <a:endParaRPr lang="ru-RU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Начальник управления рынков капитала</a:t>
            </a:r>
          </a:p>
          <a:p>
            <a:pPr algn="ctr"/>
            <a:endParaRPr lang="ru-RU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136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44426"/>
            <a:ext cx="9279577" cy="75115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1700" cap="all" dirty="0" smtClean="0">
                <a:solidFill>
                  <a:srgbClr val="204483"/>
                </a:solidFill>
                <a:latin typeface="Franklin Gothic Medium Cond" panose="020B0606030402020204" pitchFamily="34" charset="0"/>
                <a:cs typeface="Arial"/>
              </a:rPr>
              <a:t>Вступление</a:t>
            </a:r>
            <a:endParaRPr lang="ru-RU" sz="1700" cap="all" dirty="0">
              <a:solidFill>
                <a:srgbClr val="204483"/>
              </a:solidFill>
              <a:latin typeface="Franklin Gothic Medium Cond" panose="020B0606030402020204" pitchFamily="34" charset="0"/>
              <a:cs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829D-2988-6D48-B2FA-122205D91782}" type="slidenum">
              <a:rPr lang="ru-RU" smtClean="0"/>
              <a:t>2</a:t>
            </a:fld>
            <a:endParaRPr lang="ru-RU"/>
          </a:p>
        </p:txBody>
      </p:sp>
      <p:sp>
        <p:nvSpPr>
          <p:cNvPr id="24" name="Shape 168"/>
          <p:cNvSpPr>
            <a:spLocks noChangeArrowheads="1"/>
          </p:cNvSpPr>
          <p:nvPr/>
        </p:nvSpPr>
        <p:spPr bwMode="auto">
          <a:xfrm>
            <a:off x="567327" y="1361904"/>
            <a:ext cx="8867618" cy="263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defTabSz="2413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algn="ctr" defTabSz="2413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algn="ctr" defTabSz="2413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algn="ctr" defTabSz="2413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algn="ctr" defTabSz="241300" eaLnBrk="0" hangingPunct="0"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algn="ctr" defTabSz="241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algn="ctr" defTabSz="241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algn="ctr" defTabSz="241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algn="ctr" defTabSz="2413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354013" indent="-354013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Ипотечные ценные бумаги (ИЦБ) в соответствии с законодательством могут быть объектом инвестирования пенсионных накоплений и пенсионных резервов (ФЗ №75-ФЗ «О негосударственных пенсионных фондах»)</a:t>
            </a:r>
          </a:p>
          <a:p>
            <a:pPr marL="354013" indent="-354013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ИЦБ подходящий инструмент для перспективного инвестирования средств индивидуального пенсионного капитала</a:t>
            </a:r>
          </a:p>
          <a:p>
            <a:pPr marL="354013" indent="-354013"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ИЦБ высоконадежный и доходный инструмент инвестирования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3627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44426"/>
            <a:ext cx="9279577" cy="75115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1700" cap="all" dirty="0">
                <a:solidFill>
                  <a:srgbClr val="204483"/>
                </a:solidFill>
                <a:latin typeface="Franklin Gothic Medium Cond" panose="020B0606030402020204" pitchFamily="34" charset="0"/>
                <a:cs typeface="Arial"/>
              </a:rPr>
              <a:t>Как формируется обеспечение ипотечных ценных бумаг (ИЦБ)</a:t>
            </a:r>
          </a:p>
        </p:txBody>
      </p:sp>
      <p:pic>
        <p:nvPicPr>
          <p:cNvPr id="19" name="Объект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0" y="1262985"/>
            <a:ext cx="1219601" cy="762251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829D-2988-6D48-B2FA-122205D91782}" type="slidenum">
              <a:rPr lang="ru-RU" smtClean="0"/>
              <a:t>3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19288" y="867701"/>
            <a:ext cx="137691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Заемщики</a:t>
            </a:r>
            <a:endParaRPr lang="ru-RU" sz="17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7638" y="1493771"/>
            <a:ext cx="878565" cy="603584"/>
          </a:xfrm>
          <a:prstGeom prst="rect">
            <a:avLst/>
          </a:prstGeom>
        </p:spPr>
      </p:pic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0" y="2025236"/>
            <a:ext cx="700505" cy="70050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" y="2787487"/>
            <a:ext cx="24063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1 000 семей</a:t>
            </a:r>
            <a:endParaRPr lang="ru-RU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687467279"/>
              </p:ext>
            </p:extLst>
          </p:nvPr>
        </p:nvGraphicFramePr>
        <p:xfrm>
          <a:off x="2196983" y="1305375"/>
          <a:ext cx="5753576" cy="148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9" name="Группа 28"/>
          <p:cNvGrpSpPr/>
          <p:nvPr/>
        </p:nvGrpSpPr>
        <p:grpSpPr>
          <a:xfrm>
            <a:off x="7505116" y="1604237"/>
            <a:ext cx="2210968" cy="884387"/>
            <a:chOff x="3540078" y="298862"/>
            <a:chExt cx="2210968" cy="884387"/>
          </a:xfrm>
          <a:solidFill>
            <a:schemeClr val="accent2">
              <a:lumMod val="75000"/>
            </a:schemeClr>
          </a:solidFill>
        </p:grpSpPr>
        <p:sp>
          <p:nvSpPr>
            <p:cNvPr id="30" name="Нашивка 29"/>
            <p:cNvSpPr/>
            <p:nvPr/>
          </p:nvSpPr>
          <p:spPr>
            <a:xfrm>
              <a:off x="3540078" y="298862"/>
              <a:ext cx="2210968" cy="884387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Нашивка 4"/>
            <p:cNvSpPr/>
            <p:nvPr/>
          </p:nvSpPr>
          <p:spPr>
            <a:xfrm>
              <a:off x="3982272" y="298862"/>
              <a:ext cx="1326581" cy="8843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007" tIns="34671" rIns="17336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Идут в БАНК за одобрением ипотеки</a:t>
              </a:r>
              <a:endParaRPr lang="ru-RU" sz="13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2143190" y="2488624"/>
            <a:ext cx="1823328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7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менее 4-6 месяцев</a:t>
            </a:r>
            <a:endParaRPr lang="ru-RU" sz="17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60333" y="2488623"/>
            <a:ext cx="2111090" cy="8771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7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менее 20</a:t>
            </a:r>
            <a:r>
              <a:rPr lang="en-US" sz="17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ru-RU" sz="17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 стоимости жилья</a:t>
            </a:r>
            <a:endParaRPr lang="ru-RU" sz="17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19734" y="483369"/>
            <a:ext cx="211109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7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Удовлетворение важнейшей </a:t>
            </a:r>
            <a:r>
              <a:rPr lang="ru-RU" sz="17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потребности человека</a:t>
            </a:r>
            <a:endParaRPr lang="ru-RU" sz="17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Изображение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772" y="1279054"/>
            <a:ext cx="1779385" cy="1334539"/>
          </a:xfrm>
          <a:prstGeom prst="rect">
            <a:avLst/>
          </a:prstGeom>
        </p:spPr>
      </p:pic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1390915735"/>
              </p:ext>
            </p:extLst>
          </p:nvPr>
        </p:nvGraphicFramePr>
        <p:xfrm>
          <a:off x="607240" y="1921004"/>
          <a:ext cx="9804206" cy="3777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4" name="Облако 3"/>
          <p:cNvSpPr/>
          <p:nvPr/>
        </p:nvSpPr>
        <p:spPr>
          <a:xfrm>
            <a:off x="8109446" y="3863616"/>
            <a:ext cx="4016664" cy="2246239"/>
          </a:xfrm>
          <a:prstGeom prst="clou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НЕ БОЛЕЕ 50% ОТ СОВОКУПНОГО ДОХОДА ЗАЕМЩИКА УМЕНЬШЕННОМ НА ДРУГИЕ ПЛАТЕЖИ ПО КРЕДИТАМ МОЖЕТ СОСТАВЛЯТЬ ПЛАТЕЖ ПО </a:t>
            </a:r>
            <a:r>
              <a:rPr lang="ru-RU" sz="1400" dirty="0" smtClean="0">
                <a:solidFill>
                  <a:schemeClr val="bg1"/>
                </a:solidFill>
              </a:rPr>
              <a:t>ИПОТЕКЕ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1203159" y="4806881"/>
            <a:ext cx="4365037" cy="1381991"/>
          </a:xfrm>
          <a:prstGeom prst="clou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ПЛАТЯТ НАЛОГИ – ОБЕСПЕЧИВАЮТ ВОЗМОЖНОСТЬ ГОСУДАРСТВА РАСПЛАЧИВАТЬСЯ ПО СВОИМ ДОЛГАМ</a:t>
            </a:r>
            <a:endParaRPr lang="ru-RU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Прямая со стрелкой 4"/>
          <p:cNvCxnSpPr>
            <a:stCxn id="22" idx="3"/>
          </p:cNvCxnSpPr>
          <p:nvPr/>
        </p:nvCxnSpPr>
        <p:spPr>
          <a:xfrm flipH="1" flipV="1">
            <a:off x="1589809" y="3252355"/>
            <a:ext cx="1795869" cy="1633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096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40" y="40682"/>
            <a:ext cx="9279577" cy="75115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1700" cap="all" dirty="0">
                <a:solidFill>
                  <a:srgbClr val="204483"/>
                </a:solidFill>
                <a:latin typeface="Franklin Gothic Medium Cond" panose="020B0606030402020204" pitchFamily="34" charset="0"/>
                <a:cs typeface="Arial"/>
              </a:rPr>
              <a:t>Как формируется обеспечение ипотечных ценных бумаг (ИЦБ)</a:t>
            </a:r>
          </a:p>
        </p:txBody>
      </p:sp>
      <p:pic>
        <p:nvPicPr>
          <p:cNvPr id="19" name="Объект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0" y="1262985"/>
            <a:ext cx="1219601" cy="762251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829D-2988-6D48-B2FA-122205D91782}" type="slidenum">
              <a:rPr lang="ru-RU" smtClean="0"/>
              <a:t>4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19288" y="867701"/>
            <a:ext cx="137691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Заемщики</a:t>
            </a:r>
            <a:endParaRPr lang="ru-RU" sz="17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7638" y="1493771"/>
            <a:ext cx="878565" cy="603584"/>
          </a:xfrm>
          <a:prstGeom prst="rect">
            <a:avLst/>
          </a:prstGeom>
        </p:spPr>
      </p:pic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0" y="2025236"/>
            <a:ext cx="700505" cy="70050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" y="2787487"/>
            <a:ext cx="24063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1 000 семей</a:t>
            </a:r>
            <a:endParaRPr lang="ru-RU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5" name="Изображение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0" y="3638039"/>
            <a:ext cx="1779385" cy="1334539"/>
          </a:xfrm>
          <a:prstGeom prst="rect">
            <a:avLst/>
          </a:prstGeom>
        </p:spPr>
      </p:pic>
      <p:pic>
        <p:nvPicPr>
          <p:cNvPr id="37" name="Изображение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77" y="1493771"/>
            <a:ext cx="4434801" cy="3134850"/>
          </a:xfrm>
          <a:prstGeom prst="rect">
            <a:avLst/>
          </a:prstGeom>
        </p:spPr>
      </p:pic>
      <p:graphicFrame>
        <p:nvGraphicFramePr>
          <p:cNvPr id="39" name="Схема 38"/>
          <p:cNvGraphicFramePr/>
          <p:nvPr>
            <p:extLst>
              <p:ext uri="{D42A27DB-BD31-4B8C-83A1-F6EECF244321}">
                <p14:modId xmlns:p14="http://schemas.microsoft.com/office/powerpoint/2010/main" val="2179617024"/>
              </p:ext>
            </p:extLst>
          </p:nvPr>
        </p:nvGraphicFramePr>
        <p:xfrm>
          <a:off x="1620406" y="3036687"/>
          <a:ext cx="5908842" cy="2236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0" name="Схема 39"/>
          <p:cNvGraphicFramePr/>
          <p:nvPr>
            <p:extLst>
              <p:ext uri="{D42A27DB-BD31-4B8C-83A1-F6EECF244321}">
                <p14:modId xmlns:p14="http://schemas.microsoft.com/office/powerpoint/2010/main" val="3518768185"/>
              </p:ext>
            </p:extLst>
          </p:nvPr>
        </p:nvGraphicFramePr>
        <p:xfrm>
          <a:off x="1686585" y="1262985"/>
          <a:ext cx="5908842" cy="2236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41" name="Группа 40"/>
          <p:cNvGrpSpPr/>
          <p:nvPr/>
        </p:nvGrpSpPr>
        <p:grpSpPr>
          <a:xfrm>
            <a:off x="4594998" y="902568"/>
            <a:ext cx="5621552" cy="591203"/>
            <a:chOff x="300123" y="1409871"/>
            <a:chExt cx="5621552" cy="591203"/>
          </a:xfrm>
        </p:grpSpPr>
        <p:sp>
          <p:nvSpPr>
            <p:cNvPr id="42" name="Прямоугольник с двумя скругленными противолежащими углами 41"/>
            <p:cNvSpPr/>
            <p:nvPr/>
          </p:nvSpPr>
          <p:spPr>
            <a:xfrm>
              <a:off x="300123" y="1409871"/>
              <a:ext cx="5621552" cy="591203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Прямоугольник 42"/>
            <p:cNvSpPr/>
            <p:nvPr/>
          </p:nvSpPr>
          <p:spPr>
            <a:xfrm>
              <a:off x="328983" y="1438731"/>
              <a:ext cx="5563832" cy="533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40344" bIns="0" numCol="1" spcCol="1270" anchor="t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Стоимость жилья 1 млн рублей</a:t>
              </a:r>
              <a:endParaRPr lang="ru-RU" sz="1500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6870183" y="1716534"/>
            <a:ext cx="1740417" cy="5334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140344" bIns="0" numCol="1" spcCol="1270" anchor="t" anchorCtr="0">
            <a:noAutofit/>
          </a:bodyPr>
          <a:lstStyle/>
          <a:p>
            <a:pPr lvl="0" algn="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000" kern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Сделка</a:t>
            </a:r>
            <a:endParaRPr lang="ru-RU" sz="30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610600" y="4071672"/>
            <a:ext cx="24063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1 000 домов!!!</a:t>
            </a:r>
            <a:endParaRPr lang="ru-RU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13920" y="2499499"/>
            <a:ext cx="13595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ИПОТЕЧНЫЙ КРЕДИТ</a:t>
            </a:r>
            <a:endParaRPr lang="ru-RU" sz="15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Деление 46"/>
          <p:cNvSpPr/>
          <p:nvPr/>
        </p:nvSpPr>
        <p:spPr>
          <a:xfrm>
            <a:off x="3505100" y="2464121"/>
            <a:ext cx="410114" cy="512754"/>
          </a:xfrm>
          <a:prstGeom prst="mathDivid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15214" y="2499498"/>
            <a:ext cx="13595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Стоимость жилья</a:t>
            </a:r>
            <a:endParaRPr lang="ru-RU" sz="15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Равно 48"/>
          <p:cNvSpPr/>
          <p:nvPr/>
        </p:nvSpPr>
        <p:spPr>
          <a:xfrm>
            <a:off x="4911124" y="2502549"/>
            <a:ext cx="597668" cy="446383"/>
          </a:xfrm>
          <a:prstGeom prst="mathEqual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39854" y="2482689"/>
            <a:ext cx="13595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Коэффициент Кредит/залог</a:t>
            </a:r>
            <a:endParaRPr lang="ru-RU" sz="15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Равно 50"/>
          <p:cNvSpPr/>
          <p:nvPr/>
        </p:nvSpPr>
        <p:spPr>
          <a:xfrm>
            <a:off x="2474706" y="3120642"/>
            <a:ext cx="597668" cy="446383"/>
          </a:xfrm>
          <a:prstGeom prst="mathEqual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966877" y="2948932"/>
            <a:ext cx="1896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80%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48659" y="4845472"/>
            <a:ext cx="1753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Коэффициент Кредит/залог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Равно 54"/>
          <p:cNvSpPr/>
          <p:nvPr/>
        </p:nvSpPr>
        <p:spPr>
          <a:xfrm>
            <a:off x="9075821" y="4899279"/>
            <a:ext cx="597668" cy="446383"/>
          </a:xfrm>
          <a:prstGeom prst="mathEqual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657347" y="4834212"/>
            <a:ext cx="1820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Коэффициент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LTV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Фигура 56"/>
          <p:cNvSpPr/>
          <p:nvPr/>
        </p:nvSpPr>
        <p:spPr>
          <a:xfrm rot="11504082">
            <a:off x="2571804" y="4738661"/>
            <a:ext cx="4394450" cy="1293718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Овал 57"/>
          <p:cNvSpPr/>
          <p:nvPr/>
        </p:nvSpPr>
        <p:spPr>
          <a:xfrm>
            <a:off x="2073178" y="5708584"/>
            <a:ext cx="264859" cy="2648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9" name="Группа 58"/>
          <p:cNvGrpSpPr/>
          <p:nvPr/>
        </p:nvGrpSpPr>
        <p:grpSpPr>
          <a:xfrm>
            <a:off x="2078978" y="5583099"/>
            <a:ext cx="5380101" cy="783653"/>
            <a:chOff x="300123" y="1409871"/>
            <a:chExt cx="5667367" cy="660605"/>
          </a:xfrm>
        </p:grpSpPr>
        <p:sp>
          <p:nvSpPr>
            <p:cNvPr id="60" name="Прямоугольник с двумя скругленными противолежащими углами 59"/>
            <p:cNvSpPr/>
            <p:nvPr/>
          </p:nvSpPr>
          <p:spPr>
            <a:xfrm>
              <a:off x="300123" y="1409871"/>
              <a:ext cx="5237572" cy="660605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Прямоугольник 60"/>
            <p:cNvSpPr/>
            <p:nvPr/>
          </p:nvSpPr>
          <p:spPr>
            <a:xfrm>
              <a:off x="403658" y="1536993"/>
              <a:ext cx="5563832" cy="533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40344" bIns="0" numCol="1" spcCol="1270" anchor="t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Оформляется закладная на жилье в соответствии с законом и страховка</a:t>
              </a:r>
              <a:endParaRPr lang="ru-RU" sz="1400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2" name="Фигура 61"/>
          <p:cNvSpPr/>
          <p:nvPr/>
        </p:nvSpPr>
        <p:spPr>
          <a:xfrm rot="10549886" flipV="1">
            <a:off x="2391587" y="627633"/>
            <a:ext cx="4733650" cy="1155775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3" name="Группа 62"/>
          <p:cNvGrpSpPr/>
          <p:nvPr/>
        </p:nvGrpSpPr>
        <p:grpSpPr>
          <a:xfrm>
            <a:off x="2994329" y="525460"/>
            <a:ext cx="4534919" cy="1678367"/>
            <a:chOff x="728429" y="167312"/>
            <a:chExt cx="4534919" cy="1678367"/>
          </a:xfrm>
        </p:grpSpPr>
        <p:sp>
          <p:nvSpPr>
            <p:cNvPr id="64" name="Прямоугольник с двумя скругленными противолежащими углами 63"/>
            <p:cNvSpPr/>
            <p:nvPr/>
          </p:nvSpPr>
          <p:spPr>
            <a:xfrm>
              <a:off x="1036389" y="194781"/>
              <a:ext cx="4226959" cy="1650898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Прямоугольник 64"/>
            <p:cNvSpPr/>
            <p:nvPr/>
          </p:nvSpPr>
          <p:spPr>
            <a:xfrm>
              <a:off x="728429" y="167312"/>
              <a:ext cx="4065779" cy="14897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40344" bIns="0" numCol="1" spcCol="1270" anchor="t" anchorCtr="0">
              <a:noAutofit/>
            </a:bodyPr>
            <a:lstStyle/>
            <a:p>
              <a:pPr lvl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Оформляют собственность на жилье (с обременением)</a:t>
              </a:r>
              <a:endParaRPr lang="ru-RU" sz="1500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6" name="Овал 65"/>
          <p:cNvSpPr/>
          <p:nvPr/>
        </p:nvSpPr>
        <p:spPr>
          <a:xfrm>
            <a:off x="2638833" y="519393"/>
            <a:ext cx="264859" cy="26485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909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44426"/>
            <a:ext cx="9279577" cy="751156"/>
          </a:xfr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ru-RU" sz="1700" cap="all" dirty="0" smtClean="0">
                <a:solidFill>
                  <a:srgbClr val="2044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формируется обеспечение ипотечных ценных бумаг (ИЦБ)</a:t>
            </a:r>
            <a:endParaRPr lang="ru-RU" sz="1700" cap="all" dirty="0">
              <a:solidFill>
                <a:srgbClr val="20448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Объект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0" y="1262985"/>
            <a:ext cx="1219601" cy="762251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829D-2988-6D48-B2FA-122205D91782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fld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88" y="867701"/>
            <a:ext cx="137691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Заемщики</a:t>
            </a:r>
            <a:endParaRPr lang="ru-RU" sz="17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7638" y="1493771"/>
            <a:ext cx="878565" cy="603584"/>
          </a:xfrm>
          <a:prstGeom prst="rect">
            <a:avLst/>
          </a:prstGeom>
        </p:spPr>
      </p:pic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0" y="2025236"/>
            <a:ext cx="700505" cy="70050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" y="2787487"/>
            <a:ext cx="24063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1 000 семей</a:t>
            </a:r>
            <a:endParaRPr lang="ru-RU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076733" y="1876258"/>
            <a:ext cx="2499677" cy="442193"/>
            <a:chOff x="3540078" y="298862"/>
            <a:chExt cx="2210968" cy="884387"/>
          </a:xfrm>
          <a:solidFill>
            <a:schemeClr val="accent2">
              <a:lumMod val="75000"/>
            </a:schemeClr>
          </a:solidFill>
        </p:grpSpPr>
        <p:sp>
          <p:nvSpPr>
            <p:cNvPr id="30" name="Нашивка 29"/>
            <p:cNvSpPr/>
            <p:nvPr/>
          </p:nvSpPr>
          <p:spPr>
            <a:xfrm>
              <a:off x="3540078" y="298862"/>
              <a:ext cx="2210968" cy="884387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Нашивка 4"/>
            <p:cNvSpPr/>
            <p:nvPr/>
          </p:nvSpPr>
          <p:spPr>
            <a:xfrm>
              <a:off x="3982272" y="298862"/>
              <a:ext cx="1326581" cy="8843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007" tIns="34671" rIns="17336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Ежемесячные платежи в БАНК</a:t>
              </a:r>
              <a:endParaRPr lang="ru-RU" sz="13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5" name="Изображение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6" y="967598"/>
            <a:ext cx="2820367" cy="2115276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27883412"/>
              </p:ext>
            </p:extLst>
          </p:nvPr>
        </p:nvGraphicFramePr>
        <p:xfrm>
          <a:off x="4728698" y="2834026"/>
          <a:ext cx="2569879" cy="161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Облако 13"/>
          <p:cNvSpPr/>
          <p:nvPr/>
        </p:nvSpPr>
        <p:spPr>
          <a:xfrm>
            <a:off x="7575629" y="3436074"/>
            <a:ext cx="4138863" cy="2795003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 ПРИНИМАЕТ РЕШЕНИЕ </a:t>
            </a:r>
            <a:r>
              <a:rPr lang="ru-RU" sz="1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секьюритизировать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закладные находящиеся на балансе с целью: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Высвобождения ликвидности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Повышения доходов, за счет выдачи новых кредитов </a:t>
            </a:r>
            <a:endParaRPr lang="ru-RU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601920439"/>
              </p:ext>
            </p:extLst>
          </p:nvPr>
        </p:nvGraphicFramePr>
        <p:xfrm>
          <a:off x="6235032" y="1566963"/>
          <a:ext cx="5908842" cy="2236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2076732" y="2464361"/>
            <a:ext cx="2499677" cy="442193"/>
            <a:chOff x="3540078" y="298862"/>
            <a:chExt cx="2210968" cy="884387"/>
          </a:xfrm>
          <a:solidFill>
            <a:schemeClr val="accent2">
              <a:lumMod val="75000"/>
            </a:schemeClr>
          </a:solidFill>
        </p:grpSpPr>
        <p:sp>
          <p:nvSpPr>
            <p:cNvPr id="18" name="Нашивка 17"/>
            <p:cNvSpPr/>
            <p:nvPr/>
          </p:nvSpPr>
          <p:spPr>
            <a:xfrm>
              <a:off x="3540078" y="298862"/>
              <a:ext cx="2210968" cy="884387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3982272" y="298862"/>
              <a:ext cx="1326581" cy="8843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007" tIns="34671" rIns="17336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Ежемесячные платежи в БАНК</a:t>
              </a:r>
              <a:endParaRPr lang="ru-RU" sz="13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076732" y="3171583"/>
            <a:ext cx="2111090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7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Ежемесячный платеж обычно включает оплату процентов по кредиту и основной суммы долга</a:t>
            </a:r>
            <a:endParaRPr lang="ru-RU" sz="17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076731" y="1288155"/>
            <a:ext cx="2499677" cy="442193"/>
            <a:chOff x="3540078" y="298862"/>
            <a:chExt cx="2210968" cy="884387"/>
          </a:xfrm>
          <a:solidFill>
            <a:schemeClr val="accent2">
              <a:lumMod val="75000"/>
            </a:schemeClr>
          </a:solidFill>
        </p:grpSpPr>
        <p:sp>
          <p:nvSpPr>
            <p:cNvPr id="26" name="Нашивка 25"/>
            <p:cNvSpPr/>
            <p:nvPr/>
          </p:nvSpPr>
          <p:spPr>
            <a:xfrm>
              <a:off x="3540078" y="298862"/>
              <a:ext cx="2210968" cy="884387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3982272" y="298862"/>
              <a:ext cx="1326581" cy="8843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007" tIns="34671" rIns="17336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Ежемесячные платежи в БАНК</a:t>
              </a:r>
              <a:endParaRPr lang="ru-RU" sz="13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118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114" y="146987"/>
            <a:ext cx="9279577" cy="75115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1700" cap="all" dirty="0">
                <a:solidFill>
                  <a:srgbClr val="204483"/>
                </a:solidFill>
                <a:latin typeface="Franklin Gothic Medium Cond" panose="020B0606030402020204" pitchFamily="34" charset="0"/>
                <a:cs typeface="Arial"/>
              </a:rPr>
              <a:t>ПОДГОТОВКА СДЕЛКИ СЕКЬЮРИТИЗАЦИИ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829D-2988-6D48-B2FA-122205D91782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fld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Изображение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8" y="758447"/>
            <a:ext cx="1963535" cy="147265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93363" y="2231099"/>
            <a:ext cx="2111090" cy="14003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7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 является инициатором сделки и называется ОРИГИНАТОР</a:t>
            </a:r>
            <a:endParaRPr lang="ru-RU" sz="17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64994" y="2508566"/>
            <a:ext cx="2745212" cy="47230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Управляющая компания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364993" y="3034287"/>
            <a:ext cx="2745213" cy="47749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Бухгалтерская компания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364994" y="3569161"/>
            <a:ext cx="2749224" cy="53349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Специализированный депозитарий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364995" y="4144015"/>
            <a:ext cx="2749223" cy="4536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Сервисный агент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383554" y="5119266"/>
            <a:ext cx="2749223" cy="39725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Расчетный агент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364996" y="4656749"/>
            <a:ext cx="2749224" cy="42215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Платежный агент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383554" y="5590919"/>
            <a:ext cx="2757237" cy="44721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Резервный сервисный агент</a:t>
            </a:r>
          </a:p>
        </p:txBody>
      </p:sp>
      <p:graphicFrame>
        <p:nvGraphicFramePr>
          <p:cNvPr id="71" name="Схема 70"/>
          <p:cNvGraphicFramePr/>
          <p:nvPr>
            <p:extLst>
              <p:ext uri="{D42A27DB-BD31-4B8C-83A1-F6EECF244321}">
                <p14:modId xmlns:p14="http://schemas.microsoft.com/office/powerpoint/2010/main" val="858064628"/>
              </p:ext>
            </p:extLst>
          </p:nvPr>
        </p:nvGraphicFramePr>
        <p:xfrm>
          <a:off x="2045368" y="352123"/>
          <a:ext cx="10146632" cy="2352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7" name="Соединительная линия уступом 86"/>
          <p:cNvCxnSpPr>
            <a:endCxn id="47" idx="3"/>
          </p:cNvCxnSpPr>
          <p:nvPr/>
        </p:nvCxnSpPr>
        <p:spPr>
          <a:xfrm rot="16200000" flipH="1">
            <a:off x="7992794" y="3666527"/>
            <a:ext cx="4207762" cy="88231"/>
          </a:xfrm>
          <a:prstGeom prst="bentConnector4">
            <a:avLst>
              <a:gd name="adj1" fmla="val 163"/>
              <a:gd name="adj2" fmla="val 359093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192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16788" y="222348"/>
            <a:ext cx="7526215" cy="33804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1700" cap="all" dirty="0">
                <a:solidFill>
                  <a:srgbClr val="204483"/>
                </a:solidFill>
                <a:latin typeface="Franklin Gothic Medium Cond" panose="020B0606030402020204" pitchFamily="34" charset="0"/>
                <a:cs typeface="Arial"/>
              </a:rPr>
              <a:t>РАСПРЕДЕЛЕНИЕ Денежных потоков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829D-2988-6D48-B2FA-122205D91782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fld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527926" y="1800897"/>
            <a:ext cx="2835520" cy="2638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algn="ctr" defTabSz="965200">
              <a:spcBef>
                <a:spcPct val="30000"/>
              </a:spcBef>
              <a:buClr>
                <a:srgbClr val="FF0000"/>
              </a:buClr>
              <a:buSzPct val="80000"/>
              <a:tabLst>
                <a:tab pos="690563" algn="l"/>
              </a:tabLst>
            </a:pPr>
            <a:r>
              <a:rPr lang="ru-R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Распределение </a:t>
            </a:r>
            <a:r>
              <a:rPr lang="ru-R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процентных платежей</a:t>
            </a:r>
            <a:endParaRPr lang="en-US" sz="15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7848752" y="1790871"/>
            <a:ext cx="2769577" cy="4346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algn="ctr" defTabSz="965200">
              <a:spcBef>
                <a:spcPct val="30000"/>
              </a:spcBef>
              <a:buClr>
                <a:srgbClr val="FF0000"/>
              </a:buClr>
              <a:buSzPct val="80000"/>
              <a:tabLst>
                <a:tab pos="690563" algn="l"/>
              </a:tabLst>
            </a:pPr>
            <a:r>
              <a:rPr lang="ru-R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Распределение </a:t>
            </a:r>
            <a:r>
              <a:rPr lang="ru-RU" sz="15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платежей по  основному долгу</a:t>
            </a:r>
            <a:endParaRPr lang="en-US" sz="15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2641517" y="4918337"/>
            <a:ext cx="1752600" cy="60016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7051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ctr">
              <a:buClr>
                <a:schemeClr val="bg1"/>
              </a:buClr>
              <a:buSzPct val="100000"/>
              <a:buFont typeface="Times New Roman" pitchFamily="18" charset="0"/>
              <a:buNone/>
              <a:defRPr kumimoji="1" sz="1600">
                <a:solidFill>
                  <a:schemeClr val="bg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Облигации класса 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Суббординированный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кредит</a:t>
            </a:r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9008737" y="3714776"/>
            <a:ext cx="1752600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7051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ctr">
              <a:buClr>
                <a:schemeClr val="bg1"/>
              </a:buClr>
              <a:buSzPct val="100000"/>
              <a:buFont typeface="Times New Roman" pitchFamily="18" charset="0"/>
              <a:buNone/>
              <a:defRPr kumimoji="1" sz="1600">
                <a:solidFill>
                  <a:schemeClr val="bg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Погашение основного долга Облигации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класса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3089956" y="2416906"/>
            <a:ext cx="1913792" cy="336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7051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chemeClr val="bg1"/>
              </a:buClr>
              <a:buSzPct val="100000"/>
              <a:buFont typeface="Times New Roman" pitchFamily="18" charset="0"/>
              <a:buNone/>
              <a:defRPr/>
            </a:pPr>
            <a:r>
              <a:rPr kumimoji="1"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</a:t>
            </a:r>
            <a:endParaRPr kumimoji="1" lang="en-GB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6628983" y="3729895"/>
            <a:ext cx="1994901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7051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buClr>
                <a:schemeClr val="bg1"/>
              </a:buClr>
              <a:buSzPct val="100000"/>
              <a:buFont typeface="Times New Roman" pitchFamily="18" charset="0"/>
              <a:buNone/>
              <a:defRPr kumimoji="1" sz="1600">
                <a:solidFill>
                  <a:schemeClr val="bg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Купон по классам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2728400" y="3786233"/>
            <a:ext cx="1915258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7051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ctr">
              <a:buClr>
                <a:schemeClr val="bg1"/>
              </a:buClr>
              <a:buSzPct val="100000"/>
              <a:buFont typeface="Times New Roman" pitchFamily="18" charset="0"/>
              <a:buNone/>
              <a:defRPr kumimoji="1" sz="1600">
                <a:solidFill>
                  <a:schemeClr val="bg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Резерв специального назначения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048" name="Номер слайда 3"/>
          <p:cNvSpPr txBox="1">
            <a:spLocks noGrp="1"/>
          </p:cNvSpPr>
          <p:nvPr/>
        </p:nvSpPr>
        <p:spPr bwMode="auto">
          <a:xfrm>
            <a:off x="1904790" y="6516690"/>
            <a:ext cx="5610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fld id="{D487120A-3343-4EB8-B0D7-117C4D840E8D}" type="slidenum">
              <a:rPr lang="en-US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7</a:t>
            </a:fld>
            <a:endParaRPr lang="en-US" sz="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92184" y="4608061"/>
            <a:ext cx="1913792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7051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ctr">
              <a:buClr>
                <a:schemeClr val="bg1"/>
              </a:buClr>
              <a:buSzPct val="100000"/>
              <a:buFont typeface="Times New Roman" pitchFamily="18" charset="0"/>
              <a:buNone/>
              <a:defRPr kumimoji="1" sz="1600">
                <a:solidFill>
                  <a:schemeClr val="bg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Купон по классу Б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69" y="513138"/>
            <a:ext cx="1366605" cy="750882"/>
          </a:xfrm>
          <a:prstGeom prst="rect">
            <a:avLst/>
          </a:prstGeom>
        </p:spPr>
      </p:pic>
      <p:pic>
        <p:nvPicPr>
          <p:cNvPr id="28" name="Изображение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090" y="492419"/>
            <a:ext cx="1366605" cy="750882"/>
          </a:xfrm>
          <a:prstGeom prst="rect">
            <a:avLst/>
          </a:prstGeom>
        </p:spPr>
      </p:pic>
      <p:pic>
        <p:nvPicPr>
          <p:cNvPr id="29" name="Изображение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983" y="506419"/>
            <a:ext cx="1366605" cy="750882"/>
          </a:xfrm>
          <a:prstGeom prst="rect">
            <a:avLst/>
          </a:prstGeom>
        </p:spPr>
      </p:pic>
      <p:pic>
        <p:nvPicPr>
          <p:cNvPr id="30" name="Изображение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86" y="513138"/>
            <a:ext cx="1366605" cy="750882"/>
          </a:xfrm>
          <a:prstGeom prst="rect">
            <a:avLst/>
          </a:prstGeom>
        </p:spPr>
      </p:pic>
      <p:pic>
        <p:nvPicPr>
          <p:cNvPr id="31" name="Изображение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716" y="481012"/>
            <a:ext cx="1366605" cy="750882"/>
          </a:xfrm>
          <a:prstGeom prst="rect">
            <a:avLst/>
          </a:prstGeom>
        </p:spPr>
      </p:pic>
      <p:pic>
        <p:nvPicPr>
          <p:cNvPr id="32" name="Изображение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95" y="481012"/>
            <a:ext cx="1366605" cy="750882"/>
          </a:xfrm>
          <a:prstGeom prst="rect">
            <a:avLst/>
          </a:prstGeom>
        </p:spPr>
      </p:pic>
      <p:pic>
        <p:nvPicPr>
          <p:cNvPr id="33" name="Изображение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13" y="478419"/>
            <a:ext cx="1366605" cy="750882"/>
          </a:xfrm>
          <a:prstGeom prst="rect">
            <a:avLst/>
          </a:prstGeom>
        </p:spPr>
      </p:pic>
      <p:pic>
        <p:nvPicPr>
          <p:cNvPr id="34" name="Изображение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074" y="513138"/>
            <a:ext cx="1366605" cy="750882"/>
          </a:xfrm>
          <a:prstGeom prst="rect">
            <a:avLst/>
          </a:prstGeom>
        </p:spPr>
      </p:pic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3367886" y="663259"/>
            <a:ext cx="5395732" cy="33804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ПУЛ ипотечных закладных</a:t>
            </a:r>
          </a:p>
          <a:p>
            <a:pPr algn="ctr"/>
            <a:r>
              <a:rPr lang="ru-RU" sz="30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1000 штук</a:t>
            </a:r>
            <a:endParaRPr lang="ru-RU" sz="3000" b="1" cap="all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017902" y="2398212"/>
            <a:ext cx="1696452" cy="166035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Ипотечный агент (ИА)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8623884" y="5124470"/>
            <a:ext cx="1693461" cy="107721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ИНВЕСТОР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Изображение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21" y="4987250"/>
            <a:ext cx="1251161" cy="938371"/>
          </a:xfrm>
          <a:prstGeom prst="rect">
            <a:avLst/>
          </a:prstGeom>
        </p:spPr>
      </p:pic>
      <p:sp>
        <p:nvSpPr>
          <p:cNvPr id="4" name="Стрелка вверх 3"/>
          <p:cNvSpPr/>
          <p:nvPr/>
        </p:nvSpPr>
        <p:spPr>
          <a:xfrm rot="10800000">
            <a:off x="2906376" y="1229300"/>
            <a:ext cx="5544049" cy="835472"/>
          </a:xfrm>
          <a:prstGeom prst="upArrow">
            <a:avLst>
              <a:gd name="adj1" fmla="val 50000"/>
              <a:gd name="adj2" fmla="val 3840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4326385" y="1195827"/>
            <a:ext cx="2835520" cy="61753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marL="339725" marR="0" lvl="0" indent="-339725" algn="ctr" defTabSz="96520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None/>
              <a:tabLst>
                <a:tab pos="690563" algn="l"/>
              </a:tabLst>
              <a:defRPr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Ежемесячные платежи в счет погашения основного долга и процентов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Скругленная соединительная линия 5"/>
          <p:cNvCxnSpPr/>
          <p:nvPr/>
        </p:nvCxnSpPr>
        <p:spPr>
          <a:xfrm>
            <a:off x="2373110" y="2222145"/>
            <a:ext cx="1651000" cy="176067"/>
          </a:xfrm>
          <a:prstGeom prst="curved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кругленная соединительная линия 7"/>
          <p:cNvCxnSpPr/>
          <p:nvPr/>
        </p:nvCxnSpPr>
        <p:spPr>
          <a:xfrm rot="16200000" flipH="1">
            <a:off x="5325682" y="1438599"/>
            <a:ext cx="976439" cy="3579582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/>
          <p:nvPr/>
        </p:nvCxnSpPr>
        <p:spPr>
          <a:xfrm rot="5400000">
            <a:off x="5527120" y="2500056"/>
            <a:ext cx="302560" cy="3940405"/>
          </a:xfrm>
          <a:prstGeom prst="curvedConnector3">
            <a:avLst>
              <a:gd name="adj1" fmla="val 175555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>
            <a:endCxn id="25" idx="0"/>
          </p:cNvCxnSpPr>
          <p:nvPr/>
        </p:nvCxnSpPr>
        <p:spPr>
          <a:xfrm rot="10800000" flipV="1">
            <a:off x="1349081" y="3919977"/>
            <a:ext cx="2757907" cy="688084"/>
          </a:xfrm>
          <a:prstGeom prst="curved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>
            <a:stCxn id="129029" idx="2"/>
            <a:endCxn id="123912" idx="0"/>
          </p:cNvCxnSpPr>
          <p:nvPr/>
        </p:nvCxnSpPr>
        <p:spPr>
          <a:xfrm rot="16200000" flipH="1">
            <a:off x="8814643" y="2644381"/>
            <a:ext cx="1489293" cy="651496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>
            <a:stCxn id="123912" idx="2"/>
            <a:endCxn id="123910" idx="3"/>
          </p:cNvCxnSpPr>
          <p:nvPr/>
        </p:nvCxnSpPr>
        <p:spPr>
          <a:xfrm rot="5400000">
            <a:off x="6926365" y="2259746"/>
            <a:ext cx="426425" cy="5490920"/>
          </a:xfrm>
          <a:prstGeom prst="curved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71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829D-2988-6D48-B2FA-122205D91782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fld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1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0587" y="198611"/>
            <a:ext cx="7526338" cy="57349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1700" cap="all" dirty="0">
                <a:solidFill>
                  <a:srgbClr val="204483"/>
                </a:solidFill>
                <a:latin typeface="Franklin Gothic Medium Cond" panose="020B0606030402020204" pitchFamily="34" charset="0"/>
                <a:cs typeface="Arial"/>
              </a:rPr>
              <a:t>Ожидаемый порядок погашения номинала облигаций </a:t>
            </a:r>
            <a:br>
              <a:rPr lang="ru-RU" sz="1700" cap="all" dirty="0">
                <a:solidFill>
                  <a:srgbClr val="204483"/>
                </a:solidFill>
                <a:latin typeface="Franklin Gothic Medium Cond" panose="020B0606030402020204" pitchFamily="34" charset="0"/>
                <a:cs typeface="Arial"/>
              </a:rPr>
            </a:br>
            <a:r>
              <a:rPr lang="en-US" sz="1700" cap="all" dirty="0">
                <a:solidFill>
                  <a:srgbClr val="204483"/>
                </a:solidFill>
                <a:latin typeface="Franklin Gothic Medium Cond" panose="020B0606030402020204" pitchFamily="34" charset="0"/>
                <a:cs typeface="Arial"/>
              </a:rPr>
              <a:t>(</a:t>
            </a:r>
            <a:r>
              <a:rPr lang="ru-RU" sz="1700" cap="all" dirty="0">
                <a:solidFill>
                  <a:srgbClr val="204483"/>
                </a:solidFill>
                <a:latin typeface="Franklin Gothic Medium Cond" panose="020B0606030402020204" pitchFamily="34" charset="0"/>
                <a:cs typeface="Arial"/>
              </a:rPr>
              <a:t>стандартный вариант)</a:t>
            </a: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09675"/>
            <a:ext cx="8382000" cy="4191000"/>
          </a:xfrm>
        </p:spPr>
        <p:txBody>
          <a:bodyPr/>
          <a:lstStyle/>
          <a:p>
            <a:pPr>
              <a:buNone/>
              <a:tabLst>
                <a:tab pos="690563" algn="l"/>
              </a:tabLst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Bef>
                <a:spcPct val="60000"/>
              </a:spcBef>
              <a:buClr>
                <a:srgbClr val="333399"/>
              </a:buClr>
              <a:buNone/>
              <a:tabLst>
                <a:tab pos="690563" algn="l"/>
              </a:tabLst>
            </a:pPr>
            <a:endParaRPr lang="ru-RU" sz="1600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195" name="Line 21"/>
          <p:cNvSpPr>
            <a:spLocks noChangeShapeType="1"/>
          </p:cNvSpPr>
          <p:nvPr/>
        </p:nvSpPr>
        <p:spPr bwMode="auto">
          <a:xfrm flipH="1">
            <a:off x="2743200" y="1295400"/>
            <a:ext cx="0" cy="447040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196" name="Line 22"/>
          <p:cNvSpPr>
            <a:spLocks noChangeShapeType="1"/>
          </p:cNvSpPr>
          <p:nvPr/>
        </p:nvSpPr>
        <p:spPr bwMode="auto">
          <a:xfrm>
            <a:off x="2743201" y="5765800"/>
            <a:ext cx="7023589" cy="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197" name="Freeform 24"/>
          <p:cNvSpPr>
            <a:spLocks/>
          </p:cNvSpPr>
          <p:nvPr/>
        </p:nvSpPr>
        <p:spPr bwMode="auto">
          <a:xfrm>
            <a:off x="2768113" y="1371600"/>
            <a:ext cx="6960577" cy="4394200"/>
          </a:xfrm>
          <a:custGeom>
            <a:avLst/>
            <a:gdLst>
              <a:gd name="T0" fmla="*/ 0 w 4384"/>
              <a:gd name="T1" fmla="*/ 0 h 2768"/>
              <a:gd name="T2" fmla="*/ 2147483647 w 4384"/>
              <a:gd name="T3" fmla="*/ 2147483647 h 2768"/>
              <a:gd name="T4" fmla="*/ 2147483647 w 4384"/>
              <a:gd name="T5" fmla="*/ 2147483647 h 2768"/>
              <a:gd name="T6" fmla="*/ 0 60000 65536"/>
              <a:gd name="T7" fmla="*/ 0 60000 65536"/>
              <a:gd name="T8" fmla="*/ 0 60000 65536"/>
              <a:gd name="T9" fmla="*/ 0 w 4384"/>
              <a:gd name="T10" fmla="*/ 0 h 2768"/>
              <a:gd name="T11" fmla="*/ 4384 w 4384"/>
              <a:gd name="T12" fmla="*/ 2768 h 2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84" h="2768">
                <a:moveTo>
                  <a:pt x="0" y="0"/>
                </a:moveTo>
                <a:cubicBezTo>
                  <a:pt x="216" y="299"/>
                  <a:pt x="565" y="1331"/>
                  <a:pt x="1296" y="1792"/>
                </a:cubicBezTo>
                <a:cubicBezTo>
                  <a:pt x="2027" y="2253"/>
                  <a:pt x="3741" y="2565"/>
                  <a:pt x="4384" y="2768"/>
                </a:cubicBezTo>
              </a:path>
            </a:pathLst>
          </a:custGeom>
          <a:noFill/>
          <a:ln w="27051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199" name="Line 26"/>
          <p:cNvSpPr>
            <a:spLocks noChangeShapeType="1"/>
          </p:cNvSpPr>
          <p:nvPr/>
        </p:nvSpPr>
        <p:spPr bwMode="auto">
          <a:xfrm>
            <a:off x="2737340" y="5256213"/>
            <a:ext cx="4979377" cy="4762"/>
          </a:xfrm>
          <a:prstGeom prst="line">
            <a:avLst/>
          </a:prstGeom>
          <a:noFill/>
          <a:ln w="27051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200" name="Text Box 27"/>
          <p:cNvSpPr txBox="1">
            <a:spLocks noChangeArrowheads="1"/>
          </p:cNvSpPr>
          <p:nvPr/>
        </p:nvSpPr>
        <p:spPr bwMode="auto">
          <a:xfrm>
            <a:off x="1727690" y="1206502"/>
            <a:ext cx="1078523" cy="461665"/>
          </a:xfrm>
          <a:prstGeom prst="rect">
            <a:avLst/>
          </a:prstGeom>
          <a:noFill/>
          <a:ln w="27051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1"/>
              </a:buClr>
              <a:buSzPct val="100000"/>
            </a:pPr>
            <a:r>
              <a:rPr kumimoji="1" lang="ru-RU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Номинал облигаций</a:t>
            </a:r>
            <a:endParaRPr kumimoji="1" lang="en-GB" sz="12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201" name="Text Box 28"/>
          <p:cNvSpPr txBox="1">
            <a:spLocks noChangeArrowheads="1"/>
          </p:cNvSpPr>
          <p:nvPr/>
        </p:nvSpPr>
        <p:spPr bwMode="auto">
          <a:xfrm>
            <a:off x="9168912" y="5803902"/>
            <a:ext cx="1041888" cy="323165"/>
          </a:xfrm>
          <a:prstGeom prst="rect">
            <a:avLst/>
          </a:prstGeom>
          <a:noFill/>
          <a:ln w="27051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1"/>
              </a:buClr>
              <a:buSzPct val="100000"/>
              <a:buFont typeface="Times New Roman" pitchFamily="18" charset="0"/>
              <a:buChar char="•"/>
            </a:pPr>
            <a:r>
              <a:rPr kumimoji="1" lang="ru-RU" sz="15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Время</a:t>
            </a:r>
            <a:endParaRPr kumimoji="1" lang="en-GB" sz="15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203" name="Text Box 30"/>
          <p:cNvSpPr txBox="1">
            <a:spLocks noChangeArrowheads="1"/>
          </p:cNvSpPr>
          <p:nvPr/>
        </p:nvSpPr>
        <p:spPr bwMode="auto">
          <a:xfrm>
            <a:off x="2715317" y="4780727"/>
            <a:ext cx="1079988" cy="336550"/>
          </a:xfrm>
          <a:prstGeom prst="rect">
            <a:avLst/>
          </a:prstGeom>
          <a:noFill/>
          <a:ln w="27051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kumimoji="1" lang="ru-RU" sz="16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 </a:t>
            </a:r>
            <a:r>
              <a:rPr kumimoji="1" lang="en-GB" sz="16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1" lang="en-GB" sz="16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205" name="Text Box 32"/>
          <p:cNvSpPr txBox="1">
            <a:spLocks noChangeArrowheads="1"/>
          </p:cNvSpPr>
          <p:nvPr/>
        </p:nvSpPr>
        <p:spPr bwMode="auto">
          <a:xfrm>
            <a:off x="2719755" y="5410200"/>
            <a:ext cx="4022225" cy="338554"/>
          </a:xfrm>
          <a:prstGeom prst="rect">
            <a:avLst/>
          </a:prstGeom>
          <a:noFill/>
          <a:ln w="27051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kumimoji="1" lang="ru-RU" sz="16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 </a:t>
            </a:r>
            <a:r>
              <a:rPr kumimoji="1" lang="ru-RU" sz="160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Б/Суббординированный </a:t>
            </a:r>
            <a:r>
              <a:rPr kumimoji="1" lang="ru-RU" sz="16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кредит</a:t>
            </a:r>
            <a:endParaRPr kumimoji="1" lang="en-GB" sz="16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207" name="AutoShape 34"/>
          <p:cNvSpPr>
            <a:spLocks/>
          </p:cNvSpPr>
          <p:nvPr/>
        </p:nvSpPr>
        <p:spPr bwMode="auto">
          <a:xfrm rot="18509742">
            <a:off x="5056931" y="-184483"/>
            <a:ext cx="952329" cy="6264782"/>
          </a:xfrm>
          <a:prstGeom prst="rightBrace">
            <a:avLst>
              <a:gd name="adj1" fmla="val 205253"/>
              <a:gd name="adj2" fmla="val 50000"/>
            </a:avLst>
          </a:prstGeom>
          <a:noFill/>
          <a:ln w="27051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208" name="Text Box 35"/>
          <p:cNvSpPr txBox="1">
            <a:spLocks noChangeArrowheads="1"/>
          </p:cNvSpPr>
          <p:nvPr/>
        </p:nvSpPr>
        <p:spPr bwMode="auto">
          <a:xfrm>
            <a:off x="5807498" y="2633591"/>
            <a:ext cx="2668465" cy="276225"/>
          </a:xfrm>
          <a:prstGeom prst="rect">
            <a:avLst/>
          </a:prstGeom>
          <a:noFill/>
          <a:ln w="27051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1"/>
              </a:buClr>
              <a:buSzPct val="100000"/>
              <a:buFont typeface="Times New Roman" pitchFamily="18" charset="0"/>
              <a:buChar char="•"/>
            </a:pPr>
            <a:r>
              <a:rPr kumimoji="1" lang="ru-RU" sz="12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Погашение облигаций класса А</a:t>
            </a:r>
            <a:endParaRPr kumimoji="1" lang="en-GB" sz="12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211" name="AutoShape 38"/>
          <p:cNvSpPr>
            <a:spLocks/>
          </p:cNvSpPr>
          <p:nvPr/>
        </p:nvSpPr>
        <p:spPr bwMode="auto">
          <a:xfrm rot="-4540486">
            <a:off x="8608220" y="4366176"/>
            <a:ext cx="290512" cy="2032489"/>
          </a:xfrm>
          <a:prstGeom prst="rightBrace">
            <a:avLst>
              <a:gd name="adj1" fmla="val 45230"/>
              <a:gd name="adj2" fmla="val 50000"/>
            </a:avLst>
          </a:prstGeom>
          <a:noFill/>
          <a:ln w="27051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212" name="Text Box 39"/>
          <p:cNvSpPr txBox="1">
            <a:spLocks noChangeArrowheads="1"/>
          </p:cNvSpPr>
          <p:nvPr/>
        </p:nvSpPr>
        <p:spPr bwMode="auto">
          <a:xfrm>
            <a:off x="8846528" y="4884738"/>
            <a:ext cx="1708638" cy="457200"/>
          </a:xfrm>
          <a:prstGeom prst="rect">
            <a:avLst/>
          </a:prstGeom>
          <a:noFill/>
          <a:ln w="27051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kumimoji="1" lang="ru-RU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Погашение облигаций класса Б</a:t>
            </a:r>
            <a:endParaRPr kumimoji="1" lang="en-GB" sz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8757847" y="1800105"/>
            <a:ext cx="2835520" cy="9715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0" tIns="0" rIns="0" bIns="0"/>
          <a:lstStyle/>
          <a:p>
            <a:pPr marL="285750" indent="-285750" algn="just" defTabSz="965200">
              <a:spcBef>
                <a:spcPct val="30000"/>
              </a:spcBef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  <a:tabLst>
                <a:tab pos="690563" algn="l"/>
              </a:tabLst>
            </a:pPr>
            <a:r>
              <a:rPr lang="ru-R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Средний срок обращения ИЦБ – 7 лет</a:t>
            </a:r>
          </a:p>
          <a:p>
            <a:pPr marL="285750" indent="-285750" algn="just" defTabSz="965200">
              <a:spcBef>
                <a:spcPct val="30000"/>
              </a:spcBef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  <a:tabLst>
                <a:tab pos="690563" algn="l"/>
              </a:tabLst>
            </a:pPr>
            <a:r>
              <a:rPr lang="ru-R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Средняя </a:t>
            </a:r>
            <a:r>
              <a:rPr lang="ru-RU" sz="15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дюрация</a:t>
            </a:r>
            <a:r>
              <a:rPr lang="ru-R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2-3 года</a:t>
            </a:r>
            <a:endParaRPr lang="en-US" sz="15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85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623" y="11905"/>
            <a:ext cx="9279577" cy="75115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1700" cap="all" dirty="0">
                <a:solidFill>
                  <a:srgbClr val="204483"/>
                </a:solidFill>
                <a:latin typeface="Franklin Gothic Medium Cond" panose="020B0606030402020204" pitchFamily="34" charset="0"/>
                <a:cs typeface="Arial"/>
              </a:rPr>
              <a:t>Общая схема участников инфраструктуры сделки</a:t>
            </a:r>
          </a:p>
        </p:txBody>
      </p:sp>
      <p:pic>
        <p:nvPicPr>
          <p:cNvPr id="36" name="Объект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0" y="1262985"/>
            <a:ext cx="1219601" cy="762251"/>
          </a:xfrm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3829D-2988-6D48-B2FA-122205D91782}" type="slidenum"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fld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Изображение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45" y="624703"/>
            <a:ext cx="1963535" cy="147265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888309" y="2391238"/>
            <a:ext cx="1696452" cy="166035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Ипотечный агент (ИА)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610600" y="863073"/>
            <a:ext cx="1795384" cy="58033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Управляющая компания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65494" y="875804"/>
            <a:ext cx="1845105" cy="58033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Бухгалтерская компания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917288" y="2333744"/>
            <a:ext cx="2665112" cy="8311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Специализированный депозитарий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71798" y="2145411"/>
            <a:ext cx="1744781" cy="52941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Сервисный агент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047960" y="5358971"/>
            <a:ext cx="2113260" cy="58033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Депозитарий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14782" y="3405686"/>
            <a:ext cx="2069720" cy="58033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Расчетный агент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14782" y="4237246"/>
            <a:ext cx="2086784" cy="58033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Платежный агент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205130" y="5762240"/>
            <a:ext cx="3120723" cy="58033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Инвесторы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9223978" y="3986017"/>
            <a:ext cx="1808981" cy="1292589"/>
          </a:xfrm>
          <a:prstGeom prst="snip1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Рейтинговое агентство либо поручитель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Изображение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7638" y="1493771"/>
            <a:ext cx="878565" cy="603584"/>
          </a:xfrm>
          <a:prstGeom prst="rect">
            <a:avLst/>
          </a:prstGeom>
        </p:spPr>
      </p:pic>
      <p:pic>
        <p:nvPicPr>
          <p:cNvPr id="39" name="Изображение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0" y="2025236"/>
            <a:ext cx="700505" cy="700505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-85520" y="2754347"/>
            <a:ext cx="24063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1 000 семей</a:t>
            </a:r>
            <a:endParaRPr lang="ru-RU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1310626" y="947985"/>
            <a:ext cx="1737334" cy="1695156"/>
            <a:chOff x="3540078" y="298862"/>
            <a:chExt cx="2210968" cy="884387"/>
          </a:xfrm>
          <a:solidFill>
            <a:schemeClr val="accent2">
              <a:lumMod val="75000"/>
            </a:schemeClr>
          </a:solidFill>
        </p:grpSpPr>
        <p:sp>
          <p:nvSpPr>
            <p:cNvPr id="45" name="Нашивка 44"/>
            <p:cNvSpPr/>
            <p:nvPr/>
          </p:nvSpPr>
          <p:spPr>
            <a:xfrm>
              <a:off x="3540078" y="298862"/>
              <a:ext cx="2210968" cy="884387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Нашивка 4"/>
            <p:cNvSpPr/>
            <p:nvPr/>
          </p:nvSpPr>
          <p:spPr>
            <a:xfrm>
              <a:off x="4201570" y="298862"/>
              <a:ext cx="1326582" cy="8843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007" tIns="34671" rIns="17336" bIns="3467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Ежемесячные платежи по ипотеке в БАНК</a:t>
              </a:r>
              <a:endParaRPr lang="ru-RU" sz="13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20" name="Соединительная линия уступом 19"/>
          <p:cNvCxnSpPr>
            <a:stCxn id="8" idx="2"/>
            <a:endCxn id="5" idx="7"/>
          </p:cNvCxnSpPr>
          <p:nvPr/>
        </p:nvCxnSpPr>
        <p:spPr>
          <a:xfrm rot="5400000">
            <a:off x="7826813" y="952913"/>
            <a:ext cx="1190988" cy="2171971"/>
          </a:xfrm>
          <a:prstGeom prst="bentConnector3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>
            <a:stCxn id="24" idx="2"/>
            <a:endCxn id="5" idx="7"/>
          </p:cNvCxnSpPr>
          <p:nvPr/>
        </p:nvCxnSpPr>
        <p:spPr>
          <a:xfrm rot="5400000">
            <a:off x="6923056" y="1869400"/>
            <a:ext cx="1178257" cy="351726"/>
          </a:xfrm>
          <a:prstGeom prst="bentConnector3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25" idx="1"/>
            <a:endCxn id="5" idx="6"/>
          </p:cNvCxnSpPr>
          <p:nvPr/>
        </p:nvCxnSpPr>
        <p:spPr>
          <a:xfrm rot="10800000" flipV="1">
            <a:off x="7584762" y="2749295"/>
            <a:ext cx="1332527" cy="472121"/>
          </a:xfrm>
          <a:prstGeom prst="bentConnector3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трелка вправо 51"/>
          <p:cNvSpPr/>
          <p:nvPr/>
        </p:nvSpPr>
        <p:spPr>
          <a:xfrm rot="2160161">
            <a:off x="4192517" y="1834594"/>
            <a:ext cx="2212097" cy="29805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5083973" y="1126479"/>
            <a:ext cx="1575852" cy="548210"/>
            <a:chOff x="1098462" y="85701"/>
            <a:chExt cx="3718179" cy="1452187"/>
          </a:xfrm>
        </p:grpSpPr>
        <p:sp>
          <p:nvSpPr>
            <p:cNvPr id="54" name="Прямоугольник с двумя скругленными противолежащими углами 53"/>
            <p:cNvSpPr/>
            <p:nvPr/>
          </p:nvSpPr>
          <p:spPr>
            <a:xfrm>
              <a:off x="1098462" y="85701"/>
              <a:ext cx="3718179" cy="1452187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Прямоугольник 54"/>
            <p:cNvSpPr/>
            <p:nvPr/>
          </p:nvSpPr>
          <p:spPr>
            <a:xfrm>
              <a:off x="1169352" y="156591"/>
              <a:ext cx="3576399" cy="13104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23451" bIns="0" numCol="1" spcCol="1270" anchor="t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Продажа закладных</a:t>
              </a:r>
              <a:endParaRPr lang="ru-RU" sz="1500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57" name="Соединительная линия уступом 56"/>
          <p:cNvCxnSpPr>
            <a:stCxn id="26" idx="3"/>
            <a:endCxn id="5" idx="2"/>
          </p:cNvCxnSpPr>
          <p:nvPr/>
        </p:nvCxnSpPr>
        <p:spPr>
          <a:xfrm>
            <a:off x="4716579" y="2410119"/>
            <a:ext cx="1171730" cy="811298"/>
          </a:xfrm>
          <a:prstGeom prst="bentConnector3">
            <a:avLst/>
          </a:prstGeom>
          <a:ln w="1270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4763413" y="2674826"/>
            <a:ext cx="1387544" cy="3717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123451" bIns="0" numCol="1" spcCol="1270" anchor="t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 платежей и перечисление на счет ИА</a:t>
            </a:r>
            <a:endParaRPr lang="ru-RU" sz="15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550979" y="1456135"/>
            <a:ext cx="1515762" cy="4946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123451" bIns="0" numCol="1" spcCol="1270" anchor="t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ИА и БУ</a:t>
            </a:r>
            <a:endParaRPr lang="ru-RU" sz="15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401527" y="2548871"/>
            <a:ext cx="1515762" cy="4946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123451" bIns="0" numCol="1" spcCol="1270" anchor="t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 закладных</a:t>
            </a:r>
            <a:endParaRPr lang="ru-RU" sz="15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2" name="Соединительная линия уступом 61"/>
          <p:cNvCxnSpPr>
            <a:stCxn id="28" idx="3"/>
            <a:endCxn id="5" idx="2"/>
          </p:cNvCxnSpPr>
          <p:nvPr/>
        </p:nvCxnSpPr>
        <p:spPr>
          <a:xfrm flipV="1">
            <a:off x="3084502" y="3221417"/>
            <a:ext cx="2803807" cy="474435"/>
          </a:xfrm>
          <a:prstGeom prst="bentConnector3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3346709" y="3102133"/>
            <a:ext cx="1515762" cy="10838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123451" bIns="0" numCol="1" spcCol="1270" anchor="t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Расчет причитающихся владельцам облигаций выплат (%, ОД)</a:t>
            </a:r>
            <a:endParaRPr lang="ru-RU" sz="15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7" name="Соединительная линия уступом 66"/>
          <p:cNvCxnSpPr>
            <a:stCxn id="5" idx="3"/>
            <a:endCxn id="32" idx="3"/>
          </p:cNvCxnSpPr>
          <p:nvPr/>
        </p:nvCxnSpPr>
        <p:spPr>
          <a:xfrm rot="5400000">
            <a:off x="4259673" y="2650336"/>
            <a:ext cx="718970" cy="3035183"/>
          </a:xfrm>
          <a:prstGeom prst="bentConnector2">
            <a:avLst/>
          </a:prstGeom>
          <a:ln w="1270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4693194" y="3648811"/>
            <a:ext cx="1387544" cy="81747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123451" bIns="0" numCol="1" spcCol="1270" anchor="t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Средства для выплаты по облигациям (%, ОД)</a:t>
            </a:r>
            <a:endParaRPr lang="ru-RU" sz="15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0" name="Соединительная линия уступом 69"/>
          <p:cNvCxnSpPr/>
          <p:nvPr/>
        </p:nvCxnSpPr>
        <p:spPr>
          <a:xfrm rot="16200000" flipH="1">
            <a:off x="3939503" y="2872385"/>
            <a:ext cx="944663" cy="4707318"/>
          </a:xfrm>
          <a:prstGeom prst="bentConnector3">
            <a:avLst/>
          </a:prstGeom>
          <a:ln w="127000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3865095" y="5917517"/>
            <a:ext cx="1340035" cy="3414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123451" bIns="0" numCol="1" spcCol="1270" anchor="t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 владельцев облигаций</a:t>
            </a:r>
            <a:endParaRPr lang="ru-RU" sz="12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90120" y="5087501"/>
            <a:ext cx="1515762" cy="10838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123451" bIns="0" numCol="1" spcCol="1270" anchor="t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Средства для выплаты по облигациям (%, ОД)</a:t>
            </a:r>
            <a:endParaRPr lang="ru-RU" sz="15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737381" y="3458634"/>
            <a:ext cx="1515762" cy="10838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123451" bIns="0" numCol="1" spcCol="1270" anchor="t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Представление рейтинга либо поручительства</a:t>
            </a:r>
            <a:endParaRPr lang="ru-RU" sz="15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Двойная стрелка вверх/вниз 2"/>
          <p:cNvSpPr/>
          <p:nvPr/>
        </p:nvSpPr>
        <p:spPr>
          <a:xfrm>
            <a:off x="6591894" y="4057547"/>
            <a:ext cx="318740" cy="1704692"/>
          </a:xfrm>
          <a:prstGeom prst="up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Соединительная линия уступом 5"/>
          <p:cNvCxnSpPr>
            <a:stCxn id="5" idx="6"/>
            <a:endCxn id="9" idx="2"/>
          </p:cNvCxnSpPr>
          <p:nvPr/>
        </p:nvCxnSpPr>
        <p:spPr>
          <a:xfrm>
            <a:off x="7584761" y="3221417"/>
            <a:ext cx="1639217" cy="1410895"/>
          </a:xfrm>
          <a:prstGeom prst="bentConnector3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6903190" y="4649645"/>
            <a:ext cx="1515762" cy="10838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123451" bIns="0" numCol="1" spcCol="1270" anchor="t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Продажа облигаций (ИЦБ)</a:t>
            </a:r>
            <a:endParaRPr lang="ru-RU" sz="15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Равно 3"/>
          <p:cNvSpPr/>
          <p:nvPr/>
        </p:nvSpPr>
        <p:spPr>
          <a:xfrm>
            <a:off x="3224463" y="1950822"/>
            <a:ext cx="878305" cy="194588"/>
          </a:xfrm>
          <a:prstGeom prst="mathEqual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752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8isiShWHEiNqOYWcIzN3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eTavL1QUWgir1guhVPH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mhDVaMGkyYexOBTlsbB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Z3AhzqT02j0pjMrwEeb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7ID39ExU6dK_IrsOGYz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nZCUS4D0.ObhhAuN91N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_XbL5LJkSftt7bnUbhD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n4zB_biUm4VqUp4yakp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5VH2fIQUaGr1T0CyF3x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mAmauVb0SMuyPgFbxpr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A2Ktt0Y0usSdcDwJeqC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fxvUG9HB0a8crfNr0nxr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VQ0pxcdkeH4mtgyz_Ph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jkyf9CS0O88BqTdAygW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y0a6y3pES8X5raaFhlN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5j4WT_gUSRohMTIVnw4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50EysHWkKvRljgKJEHt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eMgyw8Z0yF6QPZk28q3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lKvKZYtU6jBi.Q8NUTG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kOfZrjVUGzI6bE.QFXy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7cWcPiQkE.yWhIEwdE3x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_bgHR7gkEimXsHE6ETaw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CY2k8vokWzc8qYjzU2k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jT.U7ZRUmRhPQ31MKCF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8isiShWHEiNqOYWcIzN3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Gb_0kCykGBjz5PyN1wG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HuwnCjlEuZ5fxanRS7e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G98.8CTUyxLMec15fj2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V8O_1UbyU69lMtY0.Ilr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3jPAcNvEKs44qoAwvjV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jenglFU0q38.pWoW.aJ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qr1L.JHkqiC9_2o2RvC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uXD7R_gUOom7EEBckFz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TTfvbXCkmlGtOC4r5.r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QSHJ.yIUWtxu7kLvvrC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g2oIo3bkmHWoo99e_It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8BPAi2YOUKYzlu2Xba3n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NMRX7TT0yAQbyqfArhB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bS4gP800OfUuyK5Tnuv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YHmdXsLkyoYq4TxjA9.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9q00raI0qiVzM9GcZPC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GLF_Ox70.t8cNKJcbsl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Pm4dNQ20ucmaty9xqGx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Pdza4CBkaf9CUWCLCO8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74dAlr5kuXMQQxqGfLO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c52GXY8UOZxQLTXVL_R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hjzFKYFRUif3S6FFKrvQ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BEWP29PkeujmEQJsvI_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_8IKa_qk2k2X3v.JMmy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Yvan3WeE.H.bAhEXIuY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xEV5HctNku6FhmQzPmyn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dmLbEAFESjG80Ne4gXQ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7PP0JaAikeZqSuxbNAWJ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A2Ktt0Y0usSdcDwJeqC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HOIugtK0a6PlZNYL_qA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dPOVoRTkeiZf2xnn9Ey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5jN7Twet0eGIiqExw.kn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aDS3q.Ak6JzAyRzC9lA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tNaf5VnUeaHH5qsscI4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c0wN7EvkCH9KKZseKUG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BkUlWNcka00.1RN9mt.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vB8f_wjE2csJG629zWL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n.k45D00a_aoMSPRHHR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hjzFKYFRUif3S6FFKrvQ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_bgHR7gkEimXsHE6ETaw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yjzbQJm0K47k7eaxZbZ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Mf9GbjBES0cla3PEQaz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yjzbQJm0K47k7eaxZbZ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Mf9GbjBES0cla3PEQaz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uXD7R_gUOom7EEBckFz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9.9eMvJe0m0tC2PG.nKNA"/>
</p:tagLst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7852</TotalTime>
  <Words>1614</Words>
  <Application>Microsoft Office PowerPoint</Application>
  <PresentationFormat>Произвольный</PresentationFormat>
  <Paragraphs>711</Paragraphs>
  <Slides>16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Тема1</vt:lpstr>
      <vt:lpstr>think-cell Slide</vt:lpstr>
      <vt:lpstr>Ипотечные ценные бумаги – выгодный объект инвестирования для институциональных инвесторов.</vt:lpstr>
      <vt:lpstr>Вступление</vt:lpstr>
      <vt:lpstr>Как формируется обеспечение ипотечных ценных бумаг (ИЦБ)</vt:lpstr>
      <vt:lpstr>Как формируется обеспечение ипотечных ценных бумаг (ИЦБ)</vt:lpstr>
      <vt:lpstr>Как формируется обеспечение ипотечных ценных бумаг (ИЦБ)</vt:lpstr>
      <vt:lpstr>ПОДГОТОВКА СДЕЛКИ СЕКЬЮРИТИЗАЦИИ</vt:lpstr>
      <vt:lpstr>РАСПРЕДЕЛЕНИЕ Денежных потоков</vt:lpstr>
      <vt:lpstr>Ожидаемый порядок погашения номинала облигаций  (стандартный вариант)</vt:lpstr>
      <vt:lpstr>Общая схема участников инфраструктуры сделки</vt:lpstr>
      <vt:lpstr>РИСКИ</vt:lpstr>
      <vt:lpstr>Структура ипотечных облигаций и распределение убытков</vt:lpstr>
      <vt:lpstr>необходимые условия наступления дефолта по ИЦБ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Andrew B</dc:creator>
  <cp:lastModifiedBy>Буш Андрей</cp:lastModifiedBy>
  <cp:revision>172</cp:revision>
  <cp:lastPrinted>2016-11-10T08:10:29Z</cp:lastPrinted>
  <dcterms:created xsi:type="dcterms:W3CDTF">2016-08-14T13:09:20Z</dcterms:created>
  <dcterms:modified xsi:type="dcterms:W3CDTF">2016-12-05T14:29:22Z</dcterms:modified>
</cp:coreProperties>
</file>