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65" r:id="rId4"/>
    <p:sldId id="268" r:id="rId5"/>
    <p:sldId id="269" r:id="rId6"/>
    <p:sldId id="270" r:id="rId7"/>
    <p:sldId id="271" r:id="rId8"/>
    <p:sldId id="272" r:id="rId9"/>
    <p:sldId id="275" r:id="rId10"/>
    <p:sldId id="277" r:id="rId11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3810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2020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</c:numCache>
            </c:num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</c:v>
                </c:pt>
                <c:pt idx="1">
                  <c:v>1.2</c:v>
                </c:pt>
                <c:pt idx="2">
                  <c:v>1.5</c:v>
                </c:pt>
                <c:pt idx="3">
                  <c:v>1.7</c:v>
                </c:pt>
                <c:pt idx="4">
                  <c:v>2</c:v>
                </c:pt>
                <c:pt idx="5">
                  <c:v>3</c:v>
                </c:pt>
                <c:pt idx="6">
                  <c:v>3.4</c:v>
                </c:pt>
                <c:pt idx="7">
                  <c:v>3.7</c:v>
                </c:pt>
                <c:pt idx="8">
                  <c:v>4.0999999999999996</c:v>
                </c:pt>
                <c:pt idx="9" formatCode="d\-mmm">
                  <c:v>5.5</c:v>
                </c:pt>
                <c:pt idx="10">
                  <c:v>6</c:v>
                </c:pt>
                <c:pt idx="11">
                  <c:v>6.5</c:v>
                </c:pt>
                <c:pt idx="12">
                  <c:v>7</c:v>
                </c:pt>
                <c:pt idx="13">
                  <c:v>7.5</c:v>
                </c:pt>
                <c:pt idx="14">
                  <c:v>8</c:v>
                </c:pt>
                <c:pt idx="15">
                  <c:v>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Лист1!$A$2:$A$20</c:f>
              <c:numCache>
                <c:formatCode>General</c:formatCode>
                <c:ptCount val="19"/>
                <c:pt idx="0">
                  <c:v>2020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</c:numCache>
            </c:num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3.8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8.1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13.9</c:v>
                </c:pt>
                <c:pt idx="14">
                  <c:v>15</c:v>
                </c:pt>
                <c:pt idx="15">
                  <c:v>17</c:v>
                </c:pt>
                <c:pt idx="16">
                  <c:v>19</c:v>
                </c:pt>
                <c:pt idx="17">
                  <c:v>20</c:v>
                </c:pt>
                <c:pt idx="18">
                  <c:v>21.6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267712"/>
        <c:axId val="101277696"/>
      </c:lineChart>
      <c:catAx>
        <c:axId val="10126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277696"/>
        <c:crosses val="autoZero"/>
        <c:auto val="1"/>
        <c:lblAlgn val="ctr"/>
        <c:lblOffset val="100"/>
        <c:noMultiLvlLbl val="0"/>
      </c:catAx>
      <c:valAx>
        <c:axId val="101277696"/>
        <c:scaling>
          <c:orientation val="minMax"/>
          <c:max val="2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267712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0.45193</cdr:x>
      <cdr:y>0.744</cdr:y>
    </cdr:from>
    <cdr:to>
      <cdr:x>0.45735</cdr:x>
      <cdr:y>0.75474</cdr:y>
    </cdr:to>
    <cdr:sp macro="" textlink="">
      <cdr:nvSpPr>
        <cdr:cNvPr id="2" name="Овал 1"/>
        <cdr:cNvSpPr/>
      </cdr:nvSpPr>
      <cdr:spPr>
        <a:xfrm xmlns:a="http://schemas.openxmlformats.org/drawingml/2006/main" flipH="1">
          <a:off x="3807457" y="3168352"/>
          <a:ext cx="45719" cy="45719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0.71631</cdr:x>
      <cdr:y>0.59182</cdr:y>
    </cdr:from>
    <cdr:to>
      <cdr:x>0.72174</cdr:x>
      <cdr:y>0.60256</cdr:y>
    </cdr:to>
    <cdr:sp macro="" textlink="">
      <cdr:nvSpPr>
        <cdr:cNvPr id="3" name="Овал 2"/>
        <cdr:cNvSpPr/>
      </cdr:nvSpPr>
      <cdr:spPr>
        <a:xfrm xmlns:a="http://schemas.openxmlformats.org/drawingml/2006/main" flipV="1">
          <a:off x="6034908" y="2520280"/>
          <a:ext cx="45719" cy="45719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0.95726</cdr:x>
      <cdr:y>0.40582</cdr:y>
    </cdr:from>
    <cdr:to>
      <cdr:x>0.96269</cdr:x>
      <cdr:y>0.41656</cdr:y>
    </cdr:to>
    <cdr:sp macro="" textlink="">
      <cdr:nvSpPr>
        <cdr:cNvPr id="4" name="Овал 3"/>
        <cdr:cNvSpPr/>
      </cdr:nvSpPr>
      <cdr:spPr>
        <a:xfrm xmlns:a="http://schemas.openxmlformats.org/drawingml/2006/main" flipV="1">
          <a:off x="8064896" y="1728192"/>
          <a:ext cx="45719" cy="45719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0.42823</cdr:x>
      <cdr:y>0.67637</cdr:y>
    </cdr:from>
    <cdr:to>
      <cdr:x>0.47775</cdr:x>
      <cdr:y>0.73783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07814" y="2880320"/>
          <a:ext cx="417220" cy="261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002060"/>
              </a:solidFill>
            </a:rPr>
            <a:t>4,1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0.21368</cdr:x>
      <cdr:y>0.784</cdr:y>
    </cdr:from>
    <cdr:to>
      <cdr:x>0.2632</cdr:x>
      <cdr:y>0.84546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800200" y="3338657"/>
          <a:ext cx="417220" cy="261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002060"/>
              </a:solidFill>
            </a:rPr>
            <a:t>1,6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0.92308</cdr:x>
      <cdr:y>0.35509</cdr:y>
    </cdr:from>
    <cdr:to>
      <cdr:x>0.9726</cdr:x>
      <cdr:y>0.41656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776864" y="1512168"/>
          <a:ext cx="417220" cy="261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002060"/>
              </a:solidFill>
            </a:rPr>
            <a:t>12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0.68924</cdr:x>
      <cdr:y>0.50728</cdr:y>
    </cdr:from>
    <cdr:to>
      <cdr:x>0.73876</cdr:x>
      <cdr:y>0.56874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806797" y="2160240"/>
          <a:ext cx="417220" cy="261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002060"/>
              </a:solidFill>
            </a:rPr>
            <a:t>7,5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0.22534</cdr:x>
      <cdr:y>0.76091</cdr:y>
    </cdr:from>
    <cdr:to>
      <cdr:x>0.23154</cdr:x>
      <cdr:y>0.77165</cdr:y>
    </cdr:to>
    <cdr:sp macro="" textlink="">
      <cdr:nvSpPr>
        <cdr:cNvPr id="9" name="Овал 8"/>
        <cdr:cNvSpPr/>
      </cdr:nvSpPr>
      <cdr:spPr>
        <a:xfrm xmlns:a="http://schemas.openxmlformats.org/drawingml/2006/main">
          <a:off x="1898496" y="3240360"/>
          <a:ext cx="52227" cy="45719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0.45299</cdr:x>
      <cdr:y>0.57687</cdr:y>
    </cdr:from>
    <cdr:to>
      <cdr:x>0.46124</cdr:x>
      <cdr:y>0.5876</cdr:y>
    </cdr:to>
    <cdr:sp macro="" textlink="">
      <cdr:nvSpPr>
        <cdr:cNvPr id="13" name="Овал 12"/>
        <cdr:cNvSpPr/>
      </cdr:nvSpPr>
      <cdr:spPr>
        <a:xfrm xmlns:a="http://schemas.openxmlformats.org/drawingml/2006/main">
          <a:off x="3816424" y="2664296"/>
          <a:ext cx="69468" cy="49585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0.714</cdr:x>
      <cdr:y>0.32128</cdr:y>
    </cdr:from>
    <cdr:to>
      <cdr:x>0.71943</cdr:x>
      <cdr:y>0.33818</cdr:y>
    </cdr:to>
    <cdr:sp macro="" textlink="">
      <cdr:nvSpPr>
        <cdr:cNvPr id="14" name="Овал 13"/>
        <cdr:cNvSpPr/>
      </cdr:nvSpPr>
      <cdr:spPr>
        <a:xfrm xmlns:a="http://schemas.openxmlformats.org/drawingml/2006/main">
          <a:off x="6015407" y="1368153"/>
          <a:ext cx="45719" cy="72008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0.94017</cdr:x>
      <cdr:y>0.01691</cdr:y>
    </cdr:from>
    <cdr:to>
      <cdr:x>0.95726</cdr:x>
      <cdr:y>0.03382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7920880" y="72008"/>
          <a:ext cx="144016" cy="72008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0.94872</cdr:x>
      <cdr:y>0.01691</cdr:y>
    </cdr:from>
    <cdr:to>
      <cdr:x>0.95726</cdr:x>
      <cdr:y>0.02806</cdr:y>
    </cdr:to>
    <cdr:sp macro="" textlink="">
      <cdr:nvSpPr>
        <cdr:cNvPr id="17" name="Овал 16"/>
        <cdr:cNvSpPr/>
      </cdr:nvSpPr>
      <cdr:spPr>
        <a:xfrm xmlns:a="http://schemas.openxmlformats.org/drawingml/2006/main" flipH="1">
          <a:off x="7992888" y="72008"/>
          <a:ext cx="72008" cy="47498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0.20513</cdr:x>
      <cdr:y>0.67637</cdr:y>
    </cdr:from>
    <cdr:to>
      <cdr:x>0.27174</cdr:x>
      <cdr:y>0.744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1728192" y="2880320"/>
          <a:ext cx="5612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002060"/>
              </a:solidFill>
            </a:rPr>
            <a:t>3,8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0.4188</cdr:x>
      <cdr:y>0.50728</cdr:y>
    </cdr:from>
    <cdr:to>
      <cdr:x>0.47009</cdr:x>
      <cdr:y>0.558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3528392" y="2160240"/>
          <a:ext cx="43204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002060"/>
              </a:solidFill>
            </a:rPr>
            <a:t>8,1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0.67521</cdr:x>
      <cdr:y>0.25364</cdr:y>
    </cdr:from>
    <cdr:to>
      <cdr:x>0.73109</cdr:x>
      <cdr:y>0.32127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5688632" y="1080120"/>
          <a:ext cx="470791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002060"/>
              </a:solidFill>
            </a:rPr>
            <a:t>13,9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0.88034</cdr:x>
      <cdr:y>0</cdr:y>
    </cdr:from>
    <cdr:to>
      <cdr:x>0.95726</cdr:x>
      <cdr:y>0.08455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7416824" y="0"/>
          <a:ext cx="648072" cy="390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002060"/>
              </a:solidFill>
            </a:rPr>
            <a:t>21,6</a:t>
          </a:r>
          <a:endParaRPr lang="ru-RU" sz="1400" b="1" dirty="0">
            <a:solidFill>
              <a:srgbClr val="00206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252C4-4B88-4E07-956B-1CF831293620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6D05F-C827-49CB-AD80-75E537A0D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34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6D05F-C827-49CB-AD80-75E537A0D40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7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49C5-9F58-4F5E-B151-7102562B24AF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41C2B-CD3E-457E-9563-F10A5D2F7963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7E0B-36D7-4B98-A237-3DB63248E06A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58A8-2904-42C9-8C79-46B39EF8EF9E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11C-7FC9-4C0E-90C6-24114CD433E2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080C-2565-492A-B7D3-529E1D5C794B}" type="datetime1">
              <a:rPr lang="ru-RU" smtClean="0"/>
              <a:t>21.04.2017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9BAF-2B99-42AD-AAAE-34C4E11500B4}" type="datetime1">
              <a:rPr lang="ru-RU" smtClean="0"/>
              <a:t>21.04.2017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C26B-CC24-43E8-A7B7-77A1300B4D7A}" type="datetime1">
              <a:rPr lang="ru-RU" smtClean="0"/>
              <a:t>21.04.2017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B409-0365-4E77-9CC2-87F7AFAFA613}" type="datetime1">
              <a:rPr lang="ru-RU" smtClean="0"/>
              <a:t>21.04.2017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C156-563E-470C-9431-C89F890C60B8}" type="datetime1">
              <a:rPr lang="ru-RU" smtClean="0"/>
              <a:t>21.04.2017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708C-FA93-48C9-9A69-05C3A0AA4FFB}" type="datetime1">
              <a:rPr lang="ru-RU" smtClean="0"/>
              <a:t>21.04.2017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A66DD1D-83C3-45F4-A4A8-10D70B4BD34E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797BD4-EB48-4638-BD00-AEC4218561B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424936" cy="936103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charset="0"/>
              </a:rPr>
              <a:t>VIII </a:t>
            </a:r>
            <a:r>
              <a:rPr lang="ru-RU" sz="3600" dirty="0" smtClean="0">
                <a:latin typeface="Times New Roman" panose="02020603050405020304" charset="0"/>
              </a:rPr>
              <a:t>форум «Инвестиции в России» </a:t>
            </a:r>
            <a:r>
              <a:rPr lang="en-US" sz="3600" dirty="0" smtClean="0">
                <a:latin typeface="Times New Roman" panose="02020603050405020304" charset="0"/>
              </a:rPr>
              <a:t> </a:t>
            </a:r>
            <a:endParaRPr lang="ru-RU" sz="3600" dirty="0" smtClean="0">
              <a:latin typeface="Times New Roman" panose="0202060305040502030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charset="0"/>
              </a:rPr>
              <a:t>Формирование новой пенсионной системы и место накопительного элемента в ней</a:t>
            </a:r>
          </a:p>
        </p:txBody>
      </p:sp>
      <p:pic>
        <p:nvPicPr>
          <p:cNvPr id="5" name="Рисунок 4" descr="C:\Users\Ugodnikov\AppData\Local\Microsoft\Windows\Temporary Internet Files\Content.Outlook\52ONWOAJ\Logo_new_gor_vert-1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59318"/>
            <a:ext cx="2217420" cy="57213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372200" y="162880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.Москва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3612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апреля 2017 г.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5388219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</a:rPr>
              <a:t>Эрлик С.Н. – Первый </a:t>
            </a:r>
            <a:br>
              <a:rPr lang="ru-RU" sz="2400" b="1" i="1" dirty="0" smtClean="0">
                <a:solidFill>
                  <a:srgbClr val="002060"/>
                </a:solidFill>
              </a:rPr>
            </a:br>
            <a:r>
              <a:rPr lang="ru-RU" sz="2400" b="1" i="1" dirty="0" smtClean="0">
                <a:solidFill>
                  <a:srgbClr val="002060"/>
                </a:solidFill>
              </a:rPr>
              <a:t>вице-президент НАПФ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z="1800" smtClean="0"/>
              <a:t>1</a:t>
            </a:fld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25272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godnikov\AppData\Local\Microsoft\Windows\Temporary Internet Files\Content.Outlook\52ONWOAJ\Logo_new_gor_vert-1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78927"/>
            <a:ext cx="2217420" cy="5721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z="1800" smtClean="0"/>
              <a:t>10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3124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Существующая пенсионная система с накопительным элементом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godnikov\AppData\Local\Microsoft\Windows\Temporary Internet Files\Content.Outlook\52ONWOAJ\Logo_new_gor_vert-1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178464"/>
            <a:ext cx="2217420" cy="57213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152631" y="1700808"/>
            <a:ext cx="30963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1648" y="1700808"/>
            <a:ext cx="30963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504245" y="1933380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Страховая пенсия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6076" y="1933381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Накопительная пенсия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0800000">
            <a:off x="2476354" y="3068960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6280694" y="3068960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296333" y="3933056"/>
            <a:ext cx="86409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100674" y="3945106"/>
            <a:ext cx="86409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342592" y="4087066"/>
            <a:ext cx="887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16%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0694" y="4110317"/>
            <a:ext cx="756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6%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единительная линия 18"/>
          <p:cNvCxnSpPr>
            <a:stCxn id="14" idx="6"/>
            <a:endCxn id="15" idx="2"/>
          </p:cNvCxnSpPr>
          <p:nvPr/>
        </p:nvCxnSpPr>
        <p:spPr>
          <a:xfrm>
            <a:off x="3160429" y="4329100"/>
            <a:ext cx="2940245" cy="120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630551" y="4341150"/>
            <a:ext cx="0" cy="744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3160429" y="5085184"/>
            <a:ext cx="3120265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00374" y="521439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 22% от ФЗП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единительная линия 24"/>
          <p:cNvCxnSpPr>
            <a:stCxn id="22" idx="1"/>
          </p:cNvCxnSpPr>
          <p:nvPr/>
        </p:nvCxnSpPr>
        <p:spPr>
          <a:xfrm flipH="1">
            <a:off x="2612956" y="5445224"/>
            <a:ext cx="54747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612956" y="5445224"/>
            <a:ext cx="0" cy="7332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3" idx="3"/>
          </p:cNvCxnSpPr>
          <p:nvPr/>
        </p:nvCxnSpPr>
        <p:spPr>
          <a:xfrm flipV="1">
            <a:off x="6280694" y="5445223"/>
            <a:ext cx="504056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784750" y="5445224"/>
            <a:ext cx="1" cy="7332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157207" y="6093296"/>
            <a:ext cx="359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 а б о т о д а т е л ь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единительная линия 35"/>
          <p:cNvCxnSpPr>
            <a:endCxn id="32" idx="1"/>
          </p:cNvCxnSpPr>
          <p:nvPr/>
        </p:nvCxnSpPr>
        <p:spPr>
          <a:xfrm>
            <a:off x="2612956" y="6178464"/>
            <a:ext cx="544251" cy="1456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012160" y="6178464"/>
            <a:ext cx="772590" cy="2028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073846" y="6464531"/>
            <a:ext cx="1161826" cy="365125"/>
          </a:xfrm>
        </p:spPr>
        <p:txBody>
          <a:bodyPr/>
          <a:lstStyle/>
          <a:p>
            <a:fld id="{70797BD4-EB48-4638-BD00-AEC4218561BB}" type="slidenum">
              <a:rPr lang="ru-RU" sz="1800" smtClean="0"/>
              <a:t>2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9412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276872"/>
            <a:ext cx="8640960" cy="3816424"/>
          </a:xfrm>
        </p:spPr>
        <p:txBody>
          <a:bodyPr/>
          <a:lstStyle/>
          <a:p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существования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2004 – </a:t>
            </a: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н.в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застрахованных лиц с НЧТП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80 млн. человек</a:t>
            </a:r>
          </a:p>
          <a:p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Накоплено средств в накопительной пенсионной системе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										4,1 трлн. р. 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в НПФ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2,1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трлн. р.</a:t>
            </a:r>
          </a:p>
          <a:p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Среднегодовая доходность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инвестирования средств пенсионных накоплений с 2009  по 2015*: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НПФ – 							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8,38%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ВЭБ (расширенный портфель) – 				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7,25%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 итогам 2016 года не опубликованы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 принцип</a:t>
            </a:r>
            <a:endParaRPr lang="ru-RU" sz="1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существующей накопительной пенсионной системы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godnikov\AppData\Local\Microsoft\Windows\Temporary Internet Files\Content.Outlook\52ONWOAJ\Logo_new_gor_vert-1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178464"/>
            <a:ext cx="2217420" cy="5721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z="1800" smtClean="0"/>
              <a:t>3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905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3001" y="1916832"/>
            <a:ext cx="8651304" cy="410486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anose="02020603050405020304" charset="0"/>
              </a:rPr>
              <a:t>Общая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– 40 млн. человек.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Минимальная з/п – 5 млн. человек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участвуют!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Потенциальная база – 35 млн. человек.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Реальный % охвата – 25-30% ≈ 10 млн. человек - это работники с ЗП – 50 000 руб. и более (средняя ЗП в 2016 г. – 33 700 руб.).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государства (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 этом случае возможно достижение целевого показателя эффективной ставки взносов в ИПК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Добровольный принцип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charset="0"/>
              </a:rPr>
              <a:t>Новая система ИПК</a:t>
            </a:r>
            <a:r>
              <a:rPr lang="ru-RU" sz="3600" dirty="0" smtClean="0">
                <a:latin typeface="Times New Roman" panose="02020603050405020304" charset="0"/>
              </a:rPr>
              <a:t/>
            </a:r>
            <a:br>
              <a:rPr lang="ru-RU" sz="3600" dirty="0" smtClean="0">
                <a:latin typeface="Times New Roman" panose="02020603050405020304" charset="0"/>
              </a:rPr>
            </a:br>
            <a:r>
              <a:rPr lang="ru-RU" sz="2000" b="1" i="1" dirty="0" smtClean="0">
                <a:latin typeface="Times New Roman" panose="02020603050405020304" charset="0"/>
              </a:rPr>
              <a:t>(предложена 24.09.2015 г. на </a:t>
            </a:r>
            <a:r>
              <a:rPr lang="en-US" sz="2000" b="1" i="1" dirty="0" smtClean="0">
                <a:latin typeface="Times New Roman" panose="02020603050405020304" charset="0"/>
              </a:rPr>
              <a:t>I </a:t>
            </a:r>
            <a:r>
              <a:rPr lang="ru-RU" sz="2000" b="1" i="1" dirty="0" smtClean="0">
                <a:latin typeface="Times New Roman" panose="02020603050405020304" charset="0"/>
              </a:rPr>
              <a:t>Московском финансовом форуме,</a:t>
            </a:r>
            <a:br>
              <a:rPr lang="ru-RU" sz="2000" b="1" i="1" dirty="0" smtClean="0">
                <a:latin typeface="Times New Roman" panose="02020603050405020304" charset="0"/>
              </a:rPr>
            </a:br>
            <a:r>
              <a:rPr lang="ru-RU" sz="2000" b="1" i="1" dirty="0" smtClean="0">
                <a:latin typeface="Times New Roman" panose="02020603050405020304" charset="0"/>
              </a:rPr>
              <a:t>развивается Минфином РФ и ЦБ РФ)</a:t>
            </a:r>
            <a:endParaRPr lang="ru-RU" sz="2700" b="1" i="1" dirty="0" smtClean="0">
              <a:latin typeface="Times New Roman" panose="02020603050405020304" charset="0"/>
            </a:endParaRPr>
          </a:p>
        </p:txBody>
      </p:sp>
      <p:pic>
        <p:nvPicPr>
          <p:cNvPr id="4" name="Рисунок 3" descr="C:\Users\Ugodnikov\AppData\Local\Microsoft\Windows\Temporary Internet Files\Content.Outlook\52ONWOAJ\Logo_new_gor_vert-1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178465"/>
            <a:ext cx="2217420" cy="5721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z="1800" smtClean="0"/>
              <a:t>4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233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charset="0"/>
              </a:rPr>
              <a:t>Элементы системы ИПК</a:t>
            </a:r>
            <a:r>
              <a:rPr lang="ru-RU" sz="3600" dirty="0" smtClean="0">
                <a:latin typeface="Times New Roman" panose="02020603050405020304" charset="0"/>
              </a:rPr>
              <a:t/>
            </a:r>
            <a:br>
              <a:rPr lang="ru-RU" sz="3600" dirty="0" smtClean="0">
                <a:latin typeface="Times New Roman" panose="02020603050405020304" charset="0"/>
              </a:rPr>
            </a:br>
            <a:endParaRPr lang="ru-RU" sz="3600" dirty="0" smtClean="0">
              <a:latin typeface="Times New Roman" panose="02020603050405020304" charset="0"/>
            </a:endParaRPr>
          </a:p>
        </p:txBody>
      </p:sp>
      <p:pic>
        <p:nvPicPr>
          <p:cNvPr id="4" name="Рисунок 3" descr="C:\Users\Ugodnikov\AppData\Local\Microsoft\Windows\Temporary Internet Files\Content.Outlook\52ONWOAJ\Logo_new_gor_vert-1-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178465"/>
            <a:ext cx="2217420" cy="57213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714848"/>
              </p:ext>
            </p:extLst>
          </p:nvPr>
        </p:nvGraphicFramePr>
        <p:xfrm>
          <a:off x="611559" y="1124743"/>
          <a:ext cx="8208912" cy="48965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08912"/>
              </a:tblGrid>
              <a:tr h="4896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             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bg1"/>
                          </a:solidFill>
                        </a:rPr>
                        <a:t>Элемент                          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          </a:t>
                      </a:r>
                      <a:r>
                        <a:rPr lang="ru-RU" sz="1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US" sz="1800" b="1" i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bg1"/>
                          </a:solidFill>
                        </a:rPr>
                        <a:t>Элемент                                      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II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bg1"/>
                          </a:solidFill>
                        </a:rPr>
                        <a:t>Элемент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 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               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54" y="1550173"/>
            <a:ext cx="811418" cy="9530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19672" y="1550173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 </a:t>
            </a:r>
            <a:r>
              <a:rPr lang="ru-RU" sz="2000" dirty="0">
                <a:solidFill>
                  <a:srgbClr val="002060"/>
                </a:solidFill>
              </a:rPr>
              <a:t>⩾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тыс. рублей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795464" y="2853368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48797" y="3359685"/>
            <a:ext cx="25838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Отчисление от ЗП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(% определяет сам работник)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59" y="4319452"/>
            <a:ext cx="2583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показатель 6 %</a:t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(36 000 руб./год)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419872" y="1124744"/>
            <a:ext cx="72008" cy="42354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217074" y="1114939"/>
            <a:ext cx="72008" cy="42452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550173"/>
            <a:ext cx="891339" cy="97646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092838" y="252663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745425" y="292012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545732" y="3359685"/>
            <a:ext cx="267134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(НАПФ предлагает 50%)</a:t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20% - от ФНБ (7200 р./год;</a:t>
            </a:r>
            <a:b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30% - от налоговых льгот (10800 р./год)</a:t>
            </a:r>
            <a:b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</a:t>
            </a:r>
            <a:b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18 000 р./год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83760" y="255516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7684197" y="292012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388052" y="3285675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страхового взноса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(предлагаем 2% взносов вместо существующих 6%)</a:t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12 000 р./год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авая фигурная скобка 25"/>
          <p:cNvSpPr/>
          <p:nvPr/>
        </p:nvSpPr>
        <p:spPr>
          <a:xfrm rot="5400000">
            <a:off x="4394852" y="1793280"/>
            <a:ext cx="701145" cy="802477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995003" y="6156242"/>
            <a:ext cx="3500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72 000 р./год х 10 млн. человек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092838" y="6449948"/>
            <a:ext cx="1161826" cy="365125"/>
          </a:xfrm>
        </p:spPr>
        <p:txBody>
          <a:bodyPr/>
          <a:lstStyle/>
          <a:p>
            <a:fld id="{70797BD4-EB48-4638-BD00-AEC4218561BB}" type="slidenum">
              <a:rPr lang="ru-RU" sz="1800" smtClean="0"/>
              <a:t>5</a:t>
            </a:fld>
            <a:endParaRPr lang="ru-RU" sz="1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642" y="1508127"/>
            <a:ext cx="1037109" cy="10371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35896" y="5301208"/>
            <a:ext cx="2581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гибкая шкала для разных ЗП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41602" y="5085764"/>
            <a:ext cx="25811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гибкая шкала от 1 до 3% для поддержки разных ЗП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4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участия работников в ИПК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(только за счет взносов работника)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автоподписка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117008"/>
              </p:ext>
            </p:extLst>
          </p:nvPr>
        </p:nvGraphicFramePr>
        <p:xfrm>
          <a:off x="611560" y="2060848"/>
          <a:ext cx="806489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152128"/>
                <a:gridCol w="1152128"/>
                <a:gridCol w="1296144"/>
                <a:gridCol w="1152128"/>
                <a:gridCol w="1152128"/>
                <a:gridCol w="1152128"/>
              </a:tblGrid>
              <a:tr h="771236"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ЗП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Взнос 1 чел.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взносов (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млрд.р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млн.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3 960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млн.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8 640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млн.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14 040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млн.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20 160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млн.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млн.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85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2025-2028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млн.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Рисунок 4" descr="C:\Users\Ugodnikov\AppData\Local\Microsoft\Windows\Temporary Internet Files\Content.Outlook\52ONWOAJ\Logo_new_gor_vert-1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59318"/>
            <a:ext cx="2217420" cy="5721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z="1800" smtClean="0"/>
              <a:t>6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0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участия работников в ИПК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 учетом стимулирующих мер)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088641"/>
              </p:ext>
            </p:extLst>
          </p:nvPr>
        </p:nvGraphicFramePr>
        <p:xfrm>
          <a:off x="611560" y="1397000"/>
          <a:ext cx="8064897" cy="4813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491"/>
                <a:gridCol w="831887"/>
                <a:gridCol w="831887"/>
                <a:gridCol w="1872208"/>
                <a:gridCol w="1872208"/>
                <a:gridCol w="1944216"/>
              </a:tblGrid>
              <a:tr h="4572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(50%)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Работодатель (21 %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страх.взносы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 р./чел.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годовой взнос в ИПК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взносов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0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0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0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0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702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0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0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0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2025-38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6,0%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5" name="Рисунок 4" descr="C:\Users\Ugodnikov\AppData\Local\Microsoft\Windows\Temporary Internet Files\Content.Outlook\52ONWOAJ\Logo_new_gor_vert-1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26" y="6285865"/>
            <a:ext cx="2217420" cy="57213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995936" y="6285865"/>
            <a:ext cx="1161826" cy="365125"/>
          </a:xfrm>
        </p:spPr>
        <p:txBody>
          <a:bodyPr/>
          <a:lstStyle/>
          <a:p>
            <a:fld id="{70797BD4-EB48-4638-BD00-AEC4218561BB}" type="slidenum">
              <a:rPr lang="ru-RU" sz="1800" smtClean="0"/>
              <a:t>7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1008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5272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пенсионной системы с ИПК – мощный инвестиционный ресурс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godnikov\AppData\Local\Microsoft\Windows\Temporary Internet Files\Content.Outlook\52ONWOAJ\Logo_new_gor_vert-1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59318"/>
            <a:ext cx="2217420" cy="57213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444339"/>
              </p:ext>
            </p:extLst>
          </p:nvPr>
        </p:nvGraphicFramePr>
        <p:xfrm>
          <a:off x="323528" y="1196752"/>
          <a:ext cx="8424936" cy="4618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3779912" y="5959318"/>
            <a:ext cx="72008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779912" y="6328650"/>
            <a:ext cx="72008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09526" y="614398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за счет работника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2751" y="57746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учетом стимулирующих мер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611560" y="5301208"/>
            <a:ext cx="288032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611560" y="5301208"/>
            <a:ext cx="360040" cy="14401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4101838" y="6492875"/>
            <a:ext cx="1161826" cy="365125"/>
          </a:xfrm>
        </p:spPr>
        <p:txBody>
          <a:bodyPr/>
          <a:lstStyle/>
          <a:p>
            <a:fld id="{70797BD4-EB48-4638-BD00-AEC4218561BB}" type="slidenum">
              <a:rPr lang="ru-RU" sz="1800" smtClean="0"/>
              <a:t>8</a:t>
            </a:fld>
            <a:endParaRPr lang="ru-RU" sz="1800" dirty="0"/>
          </a:p>
        </p:txBody>
      </p:sp>
      <p:sp>
        <p:nvSpPr>
          <p:cNvPr id="19" name="Овал 18"/>
          <p:cNvSpPr/>
          <p:nvPr/>
        </p:nvSpPr>
        <p:spPr>
          <a:xfrm>
            <a:off x="2222024" y="515719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67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6792"/>
            <a:ext cx="8424936" cy="41764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 условиях роста дефицита пенсионной системы России ИПК является вынужденным, но необходимым пенсионным маневром.</a:t>
            </a: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Долгосрочное участие в системе ИПК примет не более четверти работников.</a:t>
            </a: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Для стимулирования работников к активному участию в системе ИПК целесообразно предусмотреть следующие меры: </a:t>
            </a:r>
          </a:p>
          <a:p>
            <a:pPr>
              <a:buFontTx/>
              <a:buChar char="-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государства (до 50% от взноса);</a:t>
            </a: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работодателя в формировании ИПК (1-3% от страховых взносов).</a:t>
            </a: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Источниками государственного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быть: </a:t>
            </a: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 от размещения средств ФНБ (2016 г. – 61,5 млрд. руб. – при этом сам ФНБ не расходуется);</a:t>
            </a: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возмещения.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52728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godnikov\AppData\Local\Microsoft\Windows\Temporary Internet Files\Content.Outlook\52ONWOAJ\Logo_new_gor_vert-1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59318"/>
            <a:ext cx="2217420" cy="5721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BD4-EB48-4638-BD00-AEC4218561BB}" type="slidenum">
              <a:rPr lang="ru-RU" sz="1800" smtClean="0"/>
              <a:t>9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9578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1016</TotalTime>
  <Words>568</Words>
  <Application>Microsoft Office PowerPoint</Application>
  <PresentationFormat>Экран (4:3)</PresentationFormat>
  <Paragraphs>193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VIII форум «Инвестиции в России»  </vt:lpstr>
      <vt:lpstr>Существующая пенсионная система с накопительным элементом</vt:lpstr>
      <vt:lpstr>Характеристика существующей накопительной пенсионной системы</vt:lpstr>
      <vt:lpstr>Новая система ИПК (предложена 24.09.2015 г. на I Московском финансовом форуме, развивается Минфином РФ и ЦБ РФ)</vt:lpstr>
      <vt:lpstr>Элементы системы ИПК </vt:lpstr>
      <vt:lpstr>Модель участия работников в ИПК (только за счет взносов работника) - автоподписка -</vt:lpstr>
      <vt:lpstr>Модель участия работников в ИПК (с учетом стимулирующих мер) </vt:lpstr>
      <vt:lpstr>Средства пенсионной системы с ИПК – мощный инвестиционный ресурс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Софинансирование ИПК</dc:title>
  <dc:creator>Угодников Константин</dc:creator>
  <cp:lastModifiedBy>Алпеева Александра Юрьевна</cp:lastModifiedBy>
  <cp:revision>42</cp:revision>
  <cp:lastPrinted>2017-04-19T08:23:16Z</cp:lastPrinted>
  <dcterms:created xsi:type="dcterms:W3CDTF">2017-04-13T11:01:00Z</dcterms:created>
  <dcterms:modified xsi:type="dcterms:W3CDTF">2017-04-21T11:55:44Z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