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ags/tag1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57" r:id="rId2"/>
  </p:sldMasterIdLst>
  <p:notesMasterIdLst>
    <p:notesMasterId r:id="rId6"/>
  </p:notesMasterIdLst>
  <p:handoutMasterIdLst>
    <p:handoutMasterId r:id="rId7"/>
  </p:handoutMasterIdLst>
  <p:sldIdLst>
    <p:sldId id="1536" r:id="rId3"/>
    <p:sldId id="1509" r:id="rId4"/>
    <p:sldId id="1535" r:id="rId5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86BD928-9411-46F8-8A85-21066BC12D77}">
          <p14:sldIdLst>
            <p14:sldId id="1536"/>
            <p14:sldId id="1509"/>
            <p14:sldId id="153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319">
          <p15:clr>
            <a:srgbClr val="A4A3A4"/>
          </p15:clr>
        </p15:guide>
        <p15:guide id="4" orient="horz" pos="14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A249"/>
    <a:srgbClr val="FF9900"/>
    <a:srgbClr val="70CD31"/>
    <a:srgbClr val="FFC000"/>
    <a:srgbClr val="2ECC71"/>
    <a:srgbClr val="4C525A"/>
    <a:srgbClr val="00133A"/>
    <a:srgbClr val="FFCC66"/>
    <a:srgbClr val="319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9704" autoAdjust="0"/>
  </p:normalViewPr>
  <p:slideViewPr>
    <p:cSldViewPr snapToGrid="0" showGuides="1">
      <p:cViewPr>
        <p:scale>
          <a:sx n="100" d="100"/>
          <a:sy n="100" d="100"/>
        </p:scale>
        <p:origin x="-1158" y="-456"/>
      </p:cViewPr>
      <p:guideLst>
        <p:guide orient="horz" pos="936"/>
        <p:guide orient="horz" pos="4319"/>
        <p:guide pos="46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73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-server\&#1073;&#1083;&#1086;&#1082;%20&#1088;&#1072;&#1079;&#1074;&#1080;&#1090;&#1080;&#1103;\&#1054;&#1090;&#1095;&#1077;&#1090;&#1085;&#1086;&#1089;&#1090;&#1100;\&#1055;&#1088;&#1077;&#1079;&#1077;&#1085;&#1090;&#1072;&#1094;&#1080;&#1103;%20&#1076;&#1083;&#1103;%20&#1082;&#1091;&#1088;&#1072;&#1090;&#1086;&#1088;&#1072;%2025.07.2017&#1075;.%20(&#1088;&#1099;&#1085;&#1086;&#1082;)\&#1050;&#1086;&#1087;&#1080;&#1103;%20&#1076;&#1080;&#1085;&#1072;&#1084;&#1080;&#1082;&#1072;%20&#1062;&#1041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049173070233692E-3"/>
          <c:y val="4.960207044584955E-2"/>
          <c:w val="0.98377725073522437"/>
          <c:h val="0.683470673012969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Свод!$K$16</c:f>
              <c:strCache>
                <c:ptCount val="1"/>
                <c:pt idx="0">
                  <c:v>Участников, тыс. чел.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DFC-462B-97B8-15BD4B3C709C}"/>
              </c:ext>
            </c:extLst>
          </c:dPt>
          <c:dLbls>
            <c:dLbl>
              <c:idx val="0"/>
              <c:layout>
                <c:manualLayout>
                  <c:x val="0"/>
                  <c:y val="0.3663479884940198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FC-462B-97B8-15BD4B3C709C}"/>
                </c:ext>
              </c:extLst>
            </c:dLbl>
            <c:dLbl>
              <c:idx val="1"/>
              <c:layout>
                <c:manualLayout>
                  <c:x val="0"/>
                  <c:y val="0.3800944524869324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FC-462B-97B8-15BD4B3C709C}"/>
                </c:ext>
              </c:extLst>
            </c:dLbl>
            <c:dLbl>
              <c:idx val="2"/>
              <c:layout>
                <c:manualLayout>
                  <c:x val="-4.380235765145468E-17"/>
                  <c:y val="0.3795684936437851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FC-462B-97B8-15BD4B3C709C}"/>
                </c:ext>
              </c:extLst>
            </c:dLbl>
            <c:dLbl>
              <c:idx val="3"/>
              <c:layout>
                <c:manualLayout>
                  <c:x val="-4.7784942174576078E-3"/>
                  <c:y val="0.3449051921354708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FC-462B-97B8-15BD4B3C70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Свод!$A$17:$A$24</c:f>
              <c:strCache>
                <c:ptCount val="8"/>
                <c:pt idx="0">
                  <c:v>2011г.</c:v>
                </c:pt>
                <c:pt idx="1">
                  <c:v>2012г.</c:v>
                </c:pt>
                <c:pt idx="2">
                  <c:v>2013г.</c:v>
                </c:pt>
                <c:pt idx="3">
                  <c:v>2014г.</c:v>
                </c:pt>
                <c:pt idx="4">
                  <c:v>2015г.</c:v>
                </c:pt>
                <c:pt idx="5">
                  <c:v>2016г.</c:v>
                </c:pt>
                <c:pt idx="6">
                  <c:v>2017г.</c:v>
                </c:pt>
                <c:pt idx="7">
                  <c:v>2018г.</c:v>
                </c:pt>
              </c:strCache>
            </c:strRef>
          </c:cat>
          <c:val>
            <c:numRef>
              <c:f>Свод!$K$17:$K$24</c:f>
              <c:numCache>
                <c:formatCode>#,##0</c:formatCode>
                <c:ptCount val="8"/>
                <c:pt idx="0">
                  <c:v>6595.9939999999997</c:v>
                </c:pt>
                <c:pt idx="1">
                  <c:v>6781.47</c:v>
                </c:pt>
                <c:pt idx="2">
                  <c:v>6769.1480000000001</c:v>
                </c:pt>
                <c:pt idx="3">
                  <c:v>6366.6729999999998</c:v>
                </c:pt>
                <c:pt idx="4">
                  <c:v>5806.6970000000001</c:v>
                </c:pt>
                <c:pt idx="5">
                  <c:v>5280</c:v>
                </c:pt>
                <c:pt idx="6">
                  <c:v>6007</c:v>
                </c:pt>
                <c:pt idx="7">
                  <c:v>6131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DFC-462B-97B8-15BD4B3C7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axId val="49137152"/>
        <c:axId val="38824192"/>
      </c:barChart>
      <c:lineChart>
        <c:grouping val="standard"/>
        <c:varyColors val="0"/>
        <c:ser>
          <c:idx val="1"/>
          <c:order val="1"/>
          <c:tx>
            <c:strRef>
              <c:f>Свод!$L$16</c:f>
              <c:strCache>
                <c:ptCount val="1"/>
                <c:pt idx="0">
                  <c:v>ПР, млрд. руб.</c:v>
                </c:pt>
              </c:strCache>
            </c:strRef>
          </c:tx>
          <c:spPr>
            <a:ln w="22225" cmpd="sng">
              <a:solidFill>
                <a:srgbClr val="0070C0"/>
              </a:solidFill>
            </a:ln>
          </c:spPr>
          <c:marker>
            <c:symbol val="circle"/>
            <c:size val="8"/>
            <c:spPr>
              <a:noFill/>
              <a:ln w="12700">
                <a:solidFill>
                  <a:srgbClr val="0070C0"/>
                </a:solidFill>
                <a:prstDash val="sysDot"/>
              </a:ln>
            </c:spPr>
          </c:marker>
          <c:dPt>
            <c:idx val="7"/>
            <c:bubble3D val="0"/>
            <c:spPr>
              <a:ln w="22225" cmpd="sng">
                <a:solidFill>
                  <a:srgbClr val="0070C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DFC-462B-97B8-15BD4B3C709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>
                          <a:lumMod val="50000"/>
                        </a:schemeClr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>
                          <a:lumMod val="50000"/>
                        </a:schemeClr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>
                          <a:lumMod val="50000"/>
                        </a:schemeClr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>
                          <a:lumMod val="50000"/>
                        </a:schemeClr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Свод!$A$17:$A$24</c:f>
              <c:strCache>
                <c:ptCount val="8"/>
                <c:pt idx="0">
                  <c:v>2011г.</c:v>
                </c:pt>
                <c:pt idx="1">
                  <c:v>2012г.</c:v>
                </c:pt>
                <c:pt idx="2">
                  <c:v>2013г.</c:v>
                </c:pt>
                <c:pt idx="3">
                  <c:v>2014г.</c:v>
                </c:pt>
                <c:pt idx="4">
                  <c:v>2015г.</c:v>
                </c:pt>
                <c:pt idx="5">
                  <c:v>2016г.</c:v>
                </c:pt>
                <c:pt idx="6">
                  <c:v>2017г.</c:v>
                </c:pt>
                <c:pt idx="7">
                  <c:v>2018г.</c:v>
                </c:pt>
              </c:strCache>
            </c:strRef>
          </c:cat>
          <c:val>
            <c:numRef>
              <c:f>Свод!$L$17:$L$24</c:f>
              <c:numCache>
                <c:formatCode>#,##0.0</c:formatCode>
                <c:ptCount val="8"/>
                <c:pt idx="0">
                  <c:v>700.31384183199987</c:v>
                </c:pt>
                <c:pt idx="1">
                  <c:v>758.07290484999987</c:v>
                </c:pt>
                <c:pt idx="2">
                  <c:v>831.64061478000008</c:v>
                </c:pt>
                <c:pt idx="3">
                  <c:v>900.09456758999988</c:v>
                </c:pt>
                <c:pt idx="4">
                  <c:v>991.60776106000003</c:v>
                </c:pt>
                <c:pt idx="5">
                  <c:v>1096</c:v>
                </c:pt>
                <c:pt idx="6">
                  <c:v>1184</c:v>
                </c:pt>
                <c:pt idx="7">
                  <c:v>1268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DDFC-462B-97B8-15BD4B3C7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38176"/>
        <c:axId val="38824768"/>
      </c:lineChart>
      <c:catAx>
        <c:axId val="4913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bg1"/>
                </a:solidFill>
                <a:latin typeface="SeroPro-Extralight" pitchFamily="34" charset="0"/>
              </a:defRPr>
            </a:pPr>
            <a:endParaRPr lang="ru-RU"/>
          </a:p>
        </c:txPr>
        <c:crossAx val="38824192"/>
        <c:crosses val="autoZero"/>
        <c:auto val="1"/>
        <c:lblAlgn val="ctr"/>
        <c:lblOffset val="100"/>
        <c:noMultiLvlLbl val="0"/>
      </c:catAx>
      <c:valAx>
        <c:axId val="38824192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ru-RU"/>
          </a:p>
        </c:txPr>
        <c:crossAx val="49137152"/>
        <c:crosses val="autoZero"/>
        <c:crossBetween val="between"/>
      </c:valAx>
      <c:catAx>
        <c:axId val="49138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824768"/>
        <c:crosses val="autoZero"/>
        <c:auto val="1"/>
        <c:lblAlgn val="ctr"/>
        <c:lblOffset val="100"/>
        <c:noMultiLvlLbl val="0"/>
      </c:catAx>
      <c:valAx>
        <c:axId val="38824768"/>
        <c:scaling>
          <c:orientation val="minMax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ru-RU"/>
          </a:p>
        </c:txPr>
        <c:crossAx val="49138176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2.892288803891014E-4"/>
          <c:y val="0.84394754303786612"/>
          <c:w val="0.9980657882425148"/>
          <c:h val="7.746619113999674E-2"/>
        </c:manualLayout>
      </c:layout>
      <c:overlay val="0"/>
      <c:txPr>
        <a:bodyPr/>
        <a:lstStyle/>
        <a:p>
          <a:pPr>
            <a:defRPr sz="110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098" cy="498931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1" y="0"/>
            <a:ext cx="2949098" cy="498931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r">
              <a:defRPr sz="1200"/>
            </a:lvl1pPr>
          </a:lstStyle>
          <a:p>
            <a:fld id="{EB8A55A0-EEA2-42E4-967B-A43BFFAFD11A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5170"/>
            <a:ext cx="2949098" cy="498930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1" y="9445170"/>
            <a:ext cx="2949098" cy="498930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r">
              <a:defRPr sz="1200"/>
            </a:lvl1pPr>
          </a:lstStyle>
          <a:p>
            <a:fld id="{DE30CA86-65BA-4027-BA70-FA61C2F33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8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098" cy="498931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8" cy="498931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r">
              <a:defRPr sz="1200"/>
            </a:lvl1pPr>
          </a:lstStyle>
          <a:p>
            <a:fld id="{1B6E3A19-CE92-47AB-A1A8-FBCA759DD71F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3013"/>
            <a:ext cx="59674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2" tIns="45847" rIns="91692" bIns="458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90"/>
          </a:xfrm>
          <a:prstGeom prst="rect">
            <a:avLst/>
          </a:prstGeom>
        </p:spPr>
        <p:txBody>
          <a:bodyPr vert="horz" lIns="91692" tIns="45847" rIns="91692" bIns="458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45170"/>
            <a:ext cx="2949098" cy="498930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70"/>
            <a:ext cx="2949098" cy="498930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r">
              <a:defRPr sz="1200"/>
            </a:lvl1pPr>
          </a:lstStyle>
          <a:p>
            <a:fld id="{CEEB816B-E79C-456D-86C0-0A5913EB9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5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6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A19E-8A91-4291-8460-9605A9DA2FF9}" type="datetime1">
              <a:rPr lang="ru-RU" smtClean="0"/>
              <a:t>24.05.2019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28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72A3-289E-467A-AEDD-3C3D82C2ACDF}" type="datetime1">
              <a:rPr lang="ru-RU" smtClean="0"/>
              <a:t>24.05.2019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0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9A9-8F65-4205-AEA7-836AFE608263}" type="datetime1">
              <a:rPr lang="ru-RU" smtClean="0"/>
              <a:t>24.05.2019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3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165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05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269167" y="2215633"/>
            <a:ext cx="2207583" cy="2207583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73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14368" y="-1276351"/>
            <a:ext cx="9063832" cy="9193212"/>
          </a:xfrm>
          <a:custGeom>
            <a:avLst/>
            <a:gdLst>
              <a:gd name="connsiteX0" fmla="*/ 4531916 w 9063832"/>
              <a:gd name="connsiteY0" fmla="*/ 0 h 9193212"/>
              <a:gd name="connsiteX1" fmla="*/ 9063832 w 9063832"/>
              <a:gd name="connsiteY1" fmla="*/ 4596606 h 9193212"/>
              <a:gd name="connsiteX2" fmla="*/ 4531916 w 9063832"/>
              <a:gd name="connsiteY2" fmla="*/ 9193212 h 9193212"/>
              <a:gd name="connsiteX3" fmla="*/ 0 w 9063832"/>
              <a:gd name="connsiteY3" fmla="*/ 4596606 h 9193212"/>
              <a:gd name="connsiteX4" fmla="*/ 4531916 w 9063832"/>
              <a:gd name="connsiteY4" fmla="*/ 0 h 919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63832" h="9193212">
                <a:moveTo>
                  <a:pt x="4531916" y="0"/>
                </a:moveTo>
                <a:cubicBezTo>
                  <a:pt x="7034824" y="0"/>
                  <a:pt x="9063832" y="2057971"/>
                  <a:pt x="9063832" y="4596606"/>
                </a:cubicBezTo>
                <a:cubicBezTo>
                  <a:pt x="9063832" y="7135241"/>
                  <a:pt x="7034824" y="9193212"/>
                  <a:pt x="4531916" y="9193212"/>
                </a:cubicBezTo>
                <a:cubicBezTo>
                  <a:pt x="2029008" y="9193212"/>
                  <a:pt x="0" y="7135241"/>
                  <a:pt x="0" y="4596606"/>
                </a:cubicBezTo>
                <a:cubicBezTo>
                  <a:pt x="0" y="2057971"/>
                  <a:pt x="2029008" y="0"/>
                  <a:pt x="4531916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1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-3440114" y="-1276351"/>
            <a:ext cx="9063832" cy="9193212"/>
          </a:xfrm>
          <a:custGeom>
            <a:avLst/>
            <a:gdLst>
              <a:gd name="connsiteX0" fmla="*/ 4531916 w 9063832"/>
              <a:gd name="connsiteY0" fmla="*/ 0 h 9193212"/>
              <a:gd name="connsiteX1" fmla="*/ 9063832 w 9063832"/>
              <a:gd name="connsiteY1" fmla="*/ 4596606 h 9193212"/>
              <a:gd name="connsiteX2" fmla="*/ 4531916 w 9063832"/>
              <a:gd name="connsiteY2" fmla="*/ 9193212 h 9193212"/>
              <a:gd name="connsiteX3" fmla="*/ 0 w 9063832"/>
              <a:gd name="connsiteY3" fmla="*/ 4596606 h 9193212"/>
              <a:gd name="connsiteX4" fmla="*/ 4531916 w 9063832"/>
              <a:gd name="connsiteY4" fmla="*/ 0 h 9193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63832" h="9193212">
                <a:moveTo>
                  <a:pt x="4531916" y="0"/>
                </a:moveTo>
                <a:cubicBezTo>
                  <a:pt x="7034824" y="0"/>
                  <a:pt x="9063832" y="2057971"/>
                  <a:pt x="9063832" y="4596606"/>
                </a:cubicBezTo>
                <a:cubicBezTo>
                  <a:pt x="9063832" y="7135241"/>
                  <a:pt x="7034824" y="9193212"/>
                  <a:pt x="4531916" y="9193212"/>
                </a:cubicBezTo>
                <a:cubicBezTo>
                  <a:pt x="2029008" y="9193212"/>
                  <a:pt x="0" y="7135241"/>
                  <a:pt x="0" y="4596606"/>
                </a:cubicBezTo>
                <a:cubicBezTo>
                  <a:pt x="0" y="2057971"/>
                  <a:pt x="2029008" y="0"/>
                  <a:pt x="4531916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4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836957"/>
          </a:xfrm>
          <a:custGeom>
            <a:avLst/>
            <a:gdLst>
              <a:gd name="connsiteX0" fmla="*/ 0 w 12192000"/>
              <a:gd name="connsiteY0" fmla="*/ 0 h 4836957"/>
              <a:gd name="connsiteX1" fmla="*/ 12192000 w 12192000"/>
              <a:gd name="connsiteY1" fmla="*/ 0 h 4836957"/>
              <a:gd name="connsiteX2" fmla="*/ 12192000 w 12192000"/>
              <a:gd name="connsiteY2" fmla="*/ 4836957 h 4836957"/>
              <a:gd name="connsiteX3" fmla="*/ 0 w 12192000"/>
              <a:gd name="connsiteY3" fmla="*/ 4836957 h 483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836957">
                <a:moveTo>
                  <a:pt x="0" y="0"/>
                </a:moveTo>
                <a:lnTo>
                  <a:pt x="12192000" y="0"/>
                </a:lnTo>
                <a:lnTo>
                  <a:pt x="12192000" y="4836957"/>
                </a:lnTo>
                <a:lnTo>
                  <a:pt x="0" y="4836957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3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-7938" y="-48139"/>
            <a:ext cx="12271376" cy="4230037"/>
          </a:xfrm>
          <a:custGeom>
            <a:avLst/>
            <a:gdLst>
              <a:gd name="connsiteX0" fmla="*/ 0 w 12271376"/>
              <a:gd name="connsiteY0" fmla="*/ 0 h 4230037"/>
              <a:gd name="connsiteX1" fmla="*/ 12271376 w 12271376"/>
              <a:gd name="connsiteY1" fmla="*/ 0 h 4230037"/>
              <a:gd name="connsiteX2" fmla="*/ 12271376 w 12271376"/>
              <a:gd name="connsiteY2" fmla="*/ 767370 h 4230037"/>
              <a:gd name="connsiteX3" fmla="*/ 6135688 w 12271376"/>
              <a:gd name="connsiteY3" fmla="*/ 2148635 h 4230037"/>
              <a:gd name="connsiteX4" fmla="*/ 0 w 12271376"/>
              <a:gd name="connsiteY4" fmla="*/ 3529900 h 4230037"/>
              <a:gd name="connsiteX5" fmla="*/ 0 w 12271376"/>
              <a:gd name="connsiteY5" fmla="*/ 0 h 423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71376" h="4230037">
                <a:moveTo>
                  <a:pt x="0" y="0"/>
                </a:moveTo>
                <a:cubicBezTo>
                  <a:pt x="4138023" y="0"/>
                  <a:pt x="8133354" y="0"/>
                  <a:pt x="12271376" y="0"/>
                </a:cubicBezTo>
                <a:cubicBezTo>
                  <a:pt x="12271376" y="306948"/>
                  <a:pt x="12271376" y="460422"/>
                  <a:pt x="12271376" y="767370"/>
                </a:cubicBezTo>
                <a:cubicBezTo>
                  <a:pt x="10131020" y="-153474"/>
                  <a:pt x="8133354" y="460422"/>
                  <a:pt x="6135688" y="2148635"/>
                </a:cubicBezTo>
                <a:cubicBezTo>
                  <a:pt x="4138023" y="3836848"/>
                  <a:pt x="2140356" y="5064639"/>
                  <a:pt x="0" y="3529900"/>
                </a:cubicBezTo>
                <a:cubicBezTo>
                  <a:pt x="0" y="2302109"/>
                  <a:pt x="0" y="1074317"/>
                  <a:pt x="0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4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3174" y="3265703"/>
            <a:ext cx="12236450" cy="3647860"/>
          </a:xfrm>
          <a:custGeom>
            <a:avLst/>
            <a:gdLst>
              <a:gd name="connsiteX0" fmla="*/ 8569421 w 12236450"/>
              <a:gd name="connsiteY0" fmla="*/ 416 h 3647860"/>
              <a:gd name="connsiteX1" fmla="*/ 12236450 w 12236450"/>
              <a:gd name="connsiteY1" fmla="*/ 2163746 h 3647860"/>
              <a:gd name="connsiteX2" fmla="*/ 12236450 w 12236450"/>
              <a:gd name="connsiteY2" fmla="*/ 3647860 h 3647860"/>
              <a:gd name="connsiteX3" fmla="*/ 0 w 12236450"/>
              <a:gd name="connsiteY3" fmla="*/ 3647860 h 3647860"/>
              <a:gd name="connsiteX4" fmla="*/ 0 w 12236450"/>
              <a:gd name="connsiteY4" fmla="*/ 3400508 h 3647860"/>
              <a:gd name="connsiteX5" fmla="*/ 6118225 w 12236450"/>
              <a:gd name="connsiteY5" fmla="*/ 432279 h 3647860"/>
              <a:gd name="connsiteX6" fmla="*/ 8569421 w 12236450"/>
              <a:gd name="connsiteY6" fmla="*/ 416 h 3647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36450" h="3647860">
                <a:moveTo>
                  <a:pt x="8569421" y="416"/>
                </a:moveTo>
                <a:cubicBezTo>
                  <a:pt x="10132616" y="-17496"/>
                  <a:pt x="11582832" y="540496"/>
                  <a:pt x="12236450" y="2163746"/>
                </a:cubicBezTo>
                <a:cubicBezTo>
                  <a:pt x="12236450" y="2658451"/>
                  <a:pt x="12236450" y="3153155"/>
                  <a:pt x="12236450" y="3647860"/>
                </a:cubicBezTo>
                <a:cubicBezTo>
                  <a:pt x="8110205" y="3647860"/>
                  <a:pt x="4126245" y="3647860"/>
                  <a:pt x="0" y="3647860"/>
                </a:cubicBezTo>
                <a:cubicBezTo>
                  <a:pt x="0" y="3647860"/>
                  <a:pt x="0" y="3400508"/>
                  <a:pt x="0" y="3400508"/>
                </a:cubicBezTo>
                <a:cubicBezTo>
                  <a:pt x="1849696" y="2658451"/>
                  <a:pt x="3699392" y="926984"/>
                  <a:pt x="6118225" y="432279"/>
                </a:cubicBezTo>
                <a:cubicBezTo>
                  <a:pt x="6900789" y="177197"/>
                  <a:pt x="7750604" y="9799"/>
                  <a:pt x="8569421" y="416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8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D4A-8652-467A-857E-5466BCF99169}" type="datetime1">
              <a:rPr lang="ru-RU" smtClean="0"/>
              <a:t>24.05.2019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48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567588" y="1904421"/>
            <a:ext cx="2207583" cy="2207583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503459" y="1904421"/>
            <a:ext cx="2207583" cy="2207583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368200" y="1891599"/>
            <a:ext cx="2207583" cy="2207583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4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31717" y="1904421"/>
            <a:ext cx="2207583" cy="2207583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9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det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011812" y="1558734"/>
            <a:ext cx="3755348" cy="3755348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0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detai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493113" y="1558734"/>
            <a:ext cx="3755348" cy="3755348"/>
          </a:xfrm>
          <a:custGeom>
            <a:avLst/>
            <a:gdLst>
              <a:gd name="connsiteX0" fmla="*/ 2267478 w 4534956"/>
              <a:gd name="connsiteY0" fmla="*/ 0 h 4537322"/>
              <a:gd name="connsiteX1" fmla="*/ 4534956 w 4534956"/>
              <a:gd name="connsiteY1" fmla="*/ 2268661 h 4537322"/>
              <a:gd name="connsiteX2" fmla="*/ 2267478 w 4534956"/>
              <a:gd name="connsiteY2" fmla="*/ 4537322 h 4537322"/>
              <a:gd name="connsiteX3" fmla="*/ 0 w 4534956"/>
              <a:gd name="connsiteY3" fmla="*/ 2268661 h 4537322"/>
              <a:gd name="connsiteX4" fmla="*/ 2267478 w 4534956"/>
              <a:gd name="connsiteY4" fmla="*/ 0 h 45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956" h="4537322">
                <a:moveTo>
                  <a:pt x="2267478" y="0"/>
                </a:moveTo>
                <a:cubicBezTo>
                  <a:pt x="3519772" y="0"/>
                  <a:pt x="4534956" y="1015714"/>
                  <a:pt x="4534956" y="2268661"/>
                </a:cubicBezTo>
                <a:cubicBezTo>
                  <a:pt x="4534956" y="3521608"/>
                  <a:pt x="3519772" y="4537322"/>
                  <a:pt x="2267478" y="4537322"/>
                </a:cubicBezTo>
                <a:cubicBezTo>
                  <a:pt x="1015184" y="4537322"/>
                  <a:pt x="0" y="3521608"/>
                  <a:pt x="0" y="2268661"/>
                </a:cubicBezTo>
                <a:cubicBezTo>
                  <a:pt x="0" y="1015714"/>
                  <a:pt x="1015184" y="0"/>
                  <a:pt x="226747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465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35" hasCustomPrompt="1"/>
          </p:nvPr>
        </p:nvSpPr>
        <p:spPr>
          <a:xfrm>
            <a:off x="762145" y="1969443"/>
            <a:ext cx="4288745" cy="4126558"/>
          </a:xfrm>
          <a:custGeom>
            <a:avLst/>
            <a:gdLst>
              <a:gd name="connsiteX0" fmla="*/ 0 w 4288745"/>
              <a:gd name="connsiteY0" fmla="*/ 0 h 4126558"/>
              <a:gd name="connsiteX1" fmla="*/ 4288745 w 4288745"/>
              <a:gd name="connsiteY1" fmla="*/ 0 h 4126558"/>
              <a:gd name="connsiteX2" fmla="*/ 4288745 w 4288745"/>
              <a:gd name="connsiteY2" fmla="*/ 4126558 h 4126558"/>
              <a:gd name="connsiteX3" fmla="*/ 0 w 4288745"/>
              <a:gd name="connsiteY3" fmla="*/ 4126558 h 4126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8745" h="4126558">
                <a:moveTo>
                  <a:pt x="0" y="0"/>
                </a:moveTo>
                <a:lnTo>
                  <a:pt x="4288745" y="0"/>
                </a:lnTo>
                <a:lnTo>
                  <a:pt x="4288745" y="4126558"/>
                </a:lnTo>
                <a:lnTo>
                  <a:pt x="0" y="4126558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36" hasCustomPrompt="1"/>
          </p:nvPr>
        </p:nvSpPr>
        <p:spPr>
          <a:xfrm>
            <a:off x="5185116" y="1969442"/>
            <a:ext cx="1996146" cy="2000842"/>
          </a:xfrm>
          <a:custGeom>
            <a:avLst/>
            <a:gdLst>
              <a:gd name="connsiteX0" fmla="*/ 0 w 1996146"/>
              <a:gd name="connsiteY0" fmla="*/ 0 h 2000842"/>
              <a:gd name="connsiteX1" fmla="*/ 1996146 w 1996146"/>
              <a:gd name="connsiteY1" fmla="*/ 0 h 2000842"/>
              <a:gd name="connsiteX2" fmla="*/ 1996146 w 1996146"/>
              <a:gd name="connsiteY2" fmla="*/ 2000842 h 2000842"/>
              <a:gd name="connsiteX3" fmla="*/ 0 w 1996146"/>
              <a:gd name="connsiteY3" fmla="*/ 2000842 h 200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146" h="2000842">
                <a:moveTo>
                  <a:pt x="0" y="0"/>
                </a:moveTo>
                <a:lnTo>
                  <a:pt x="1996146" y="0"/>
                </a:lnTo>
                <a:lnTo>
                  <a:pt x="1996146" y="2000842"/>
                </a:lnTo>
                <a:lnTo>
                  <a:pt x="0" y="2000842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37" hasCustomPrompt="1"/>
          </p:nvPr>
        </p:nvSpPr>
        <p:spPr>
          <a:xfrm>
            <a:off x="5178407" y="4095158"/>
            <a:ext cx="1996146" cy="2000842"/>
          </a:xfrm>
          <a:custGeom>
            <a:avLst/>
            <a:gdLst>
              <a:gd name="connsiteX0" fmla="*/ 0 w 1996146"/>
              <a:gd name="connsiteY0" fmla="*/ 0 h 2000842"/>
              <a:gd name="connsiteX1" fmla="*/ 1996146 w 1996146"/>
              <a:gd name="connsiteY1" fmla="*/ 0 h 2000842"/>
              <a:gd name="connsiteX2" fmla="*/ 1996146 w 1996146"/>
              <a:gd name="connsiteY2" fmla="*/ 2000842 h 2000842"/>
              <a:gd name="connsiteX3" fmla="*/ 0 w 1996146"/>
              <a:gd name="connsiteY3" fmla="*/ 2000842 h 200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146" h="2000842">
                <a:moveTo>
                  <a:pt x="0" y="0"/>
                </a:moveTo>
                <a:lnTo>
                  <a:pt x="1996146" y="0"/>
                </a:lnTo>
                <a:lnTo>
                  <a:pt x="1996146" y="2000842"/>
                </a:lnTo>
                <a:lnTo>
                  <a:pt x="0" y="2000842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38" hasCustomPrompt="1"/>
          </p:nvPr>
        </p:nvSpPr>
        <p:spPr>
          <a:xfrm>
            <a:off x="7315177" y="1969442"/>
            <a:ext cx="1996146" cy="2000842"/>
          </a:xfrm>
          <a:custGeom>
            <a:avLst/>
            <a:gdLst>
              <a:gd name="connsiteX0" fmla="*/ 0 w 1996146"/>
              <a:gd name="connsiteY0" fmla="*/ 0 h 2000842"/>
              <a:gd name="connsiteX1" fmla="*/ 1996146 w 1996146"/>
              <a:gd name="connsiteY1" fmla="*/ 0 h 2000842"/>
              <a:gd name="connsiteX2" fmla="*/ 1996146 w 1996146"/>
              <a:gd name="connsiteY2" fmla="*/ 2000842 h 2000842"/>
              <a:gd name="connsiteX3" fmla="*/ 0 w 1996146"/>
              <a:gd name="connsiteY3" fmla="*/ 2000842 h 200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146" h="2000842">
                <a:moveTo>
                  <a:pt x="0" y="0"/>
                </a:moveTo>
                <a:lnTo>
                  <a:pt x="1996146" y="0"/>
                </a:lnTo>
                <a:lnTo>
                  <a:pt x="1996146" y="2000842"/>
                </a:lnTo>
                <a:lnTo>
                  <a:pt x="0" y="2000842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39" hasCustomPrompt="1"/>
          </p:nvPr>
        </p:nvSpPr>
        <p:spPr>
          <a:xfrm>
            <a:off x="7308468" y="4095158"/>
            <a:ext cx="1996146" cy="2000842"/>
          </a:xfrm>
          <a:custGeom>
            <a:avLst/>
            <a:gdLst>
              <a:gd name="connsiteX0" fmla="*/ 0 w 1996146"/>
              <a:gd name="connsiteY0" fmla="*/ 0 h 2000842"/>
              <a:gd name="connsiteX1" fmla="*/ 1996146 w 1996146"/>
              <a:gd name="connsiteY1" fmla="*/ 0 h 2000842"/>
              <a:gd name="connsiteX2" fmla="*/ 1996146 w 1996146"/>
              <a:gd name="connsiteY2" fmla="*/ 2000842 h 2000842"/>
              <a:gd name="connsiteX3" fmla="*/ 0 w 1996146"/>
              <a:gd name="connsiteY3" fmla="*/ 2000842 h 200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146" h="2000842">
                <a:moveTo>
                  <a:pt x="0" y="0"/>
                </a:moveTo>
                <a:lnTo>
                  <a:pt x="1996146" y="0"/>
                </a:lnTo>
                <a:lnTo>
                  <a:pt x="1996146" y="2000842"/>
                </a:lnTo>
                <a:lnTo>
                  <a:pt x="0" y="2000842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40" hasCustomPrompt="1"/>
          </p:nvPr>
        </p:nvSpPr>
        <p:spPr>
          <a:xfrm>
            <a:off x="9435974" y="4095158"/>
            <a:ext cx="1996146" cy="2000842"/>
          </a:xfrm>
          <a:custGeom>
            <a:avLst/>
            <a:gdLst>
              <a:gd name="connsiteX0" fmla="*/ 0 w 1996146"/>
              <a:gd name="connsiteY0" fmla="*/ 0 h 2000842"/>
              <a:gd name="connsiteX1" fmla="*/ 1996146 w 1996146"/>
              <a:gd name="connsiteY1" fmla="*/ 0 h 2000842"/>
              <a:gd name="connsiteX2" fmla="*/ 1996146 w 1996146"/>
              <a:gd name="connsiteY2" fmla="*/ 2000842 h 2000842"/>
              <a:gd name="connsiteX3" fmla="*/ 0 w 1996146"/>
              <a:gd name="connsiteY3" fmla="*/ 2000842 h 200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146" h="2000842">
                <a:moveTo>
                  <a:pt x="0" y="0"/>
                </a:moveTo>
                <a:lnTo>
                  <a:pt x="1996146" y="0"/>
                </a:lnTo>
                <a:lnTo>
                  <a:pt x="1996146" y="2000842"/>
                </a:lnTo>
                <a:lnTo>
                  <a:pt x="0" y="2000842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41" hasCustomPrompt="1"/>
          </p:nvPr>
        </p:nvSpPr>
        <p:spPr>
          <a:xfrm>
            <a:off x="9442683" y="1969442"/>
            <a:ext cx="1996146" cy="2000842"/>
          </a:xfrm>
          <a:custGeom>
            <a:avLst/>
            <a:gdLst>
              <a:gd name="connsiteX0" fmla="*/ 0 w 1996146"/>
              <a:gd name="connsiteY0" fmla="*/ 0 h 2000842"/>
              <a:gd name="connsiteX1" fmla="*/ 1996146 w 1996146"/>
              <a:gd name="connsiteY1" fmla="*/ 0 h 2000842"/>
              <a:gd name="connsiteX2" fmla="*/ 1996146 w 1996146"/>
              <a:gd name="connsiteY2" fmla="*/ 2000842 h 2000842"/>
              <a:gd name="connsiteX3" fmla="*/ 0 w 1996146"/>
              <a:gd name="connsiteY3" fmla="*/ 2000842 h 200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146" h="2000842">
                <a:moveTo>
                  <a:pt x="0" y="0"/>
                </a:moveTo>
                <a:lnTo>
                  <a:pt x="1996146" y="0"/>
                </a:lnTo>
                <a:lnTo>
                  <a:pt x="1996146" y="2000842"/>
                </a:lnTo>
                <a:lnTo>
                  <a:pt x="0" y="2000842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8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59" hasCustomPrompt="1"/>
          </p:nvPr>
        </p:nvSpPr>
        <p:spPr>
          <a:xfrm>
            <a:off x="1048189" y="2210372"/>
            <a:ext cx="3920051" cy="3580827"/>
          </a:xfrm>
          <a:custGeom>
            <a:avLst/>
            <a:gdLst>
              <a:gd name="connsiteX0" fmla="*/ 44510 w 3920051"/>
              <a:gd name="connsiteY0" fmla="*/ 0 h 3580827"/>
              <a:gd name="connsiteX1" fmla="*/ 3875541 w 3920051"/>
              <a:gd name="connsiteY1" fmla="*/ 0 h 3580827"/>
              <a:gd name="connsiteX2" fmla="*/ 3920051 w 3920051"/>
              <a:gd name="connsiteY2" fmla="*/ 44510 h 3580827"/>
              <a:gd name="connsiteX3" fmla="*/ 3920051 w 3920051"/>
              <a:gd name="connsiteY3" fmla="*/ 3580827 h 3580827"/>
              <a:gd name="connsiteX4" fmla="*/ 0 w 3920051"/>
              <a:gd name="connsiteY4" fmla="*/ 3580827 h 3580827"/>
              <a:gd name="connsiteX5" fmla="*/ 0 w 3920051"/>
              <a:gd name="connsiteY5" fmla="*/ 44510 h 3580827"/>
              <a:gd name="connsiteX6" fmla="*/ 44510 w 3920051"/>
              <a:gd name="connsiteY6" fmla="*/ 0 h 3580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20051" h="3580827">
                <a:moveTo>
                  <a:pt x="44510" y="0"/>
                </a:moveTo>
                <a:lnTo>
                  <a:pt x="3875541" y="0"/>
                </a:lnTo>
                <a:cubicBezTo>
                  <a:pt x="3900123" y="0"/>
                  <a:pt x="3920051" y="19928"/>
                  <a:pt x="3920051" y="44510"/>
                </a:cubicBezTo>
                <a:lnTo>
                  <a:pt x="3920051" y="3580827"/>
                </a:lnTo>
                <a:lnTo>
                  <a:pt x="0" y="3580827"/>
                </a:lnTo>
                <a:lnTo>
                  <a:pt x="0" y="44510"/>
                </a:lnTo>
                <a:cubicBezTo>
                  <a:pt x="0" y="19928"/>
                  <a:pt x="19928" y="0"/>
                  <a:pt x="44510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60" hasCustomPrompt="1"/>
          </p:nvPr>
        </p:nvSpPr>
        <p:spPr>
          <a:xfrm>
            <a:off x="5056309" y="2210373"/>
            <a:ext cx="1931230" cy="1744408"/>
          </a:xfrm>
          <a:custGeom>
            <a:avLst/>
            <a:gdLst>
              <a:gd name="connsiteX0" fmla="*/ 21683 w 1931230"/>
              <a:gd name="connsiteY0" fmla="*/ 0 h 1744408"/>
              <a:gd name="connsiteX1" fmla="*/ 1909547 w 1931230"/>
              <a:gd name="connsiteY1" fmla="*/ 0 h 1744408"/>
              <a:gd name="connsiteX2" fmla="*/ 1931230 w 1931230"/>
              <a:gd name="connsiteY2" fmla="*/ 21683 h 1744408"/>
              <a:gd name="connsiteX3" fmla="*/ 1931230 w 1931230"/>
              <a:gd name="connsiteY3" fmla="*/ 1744408 h 1744408"/>
              <a:gd name="connsiteX4" fmla="*/ 0 w 1931230"/>
              <a:gd name="connsiteY4" fmla="*/ 1744408 h 1744408"/>
              <a:gd name="connsiteX5" fmla="*/ 0 w 1931230"/>
              <a:gd name="connsiteY5" fmla="*/ 21683 h 1744408"/>
              <a:gd name="connsiteX6" fmla="*/ 21683 w 1931230"/>
              <a:gd name="connsiteY6" fmla="*/ 0 h 174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1230" h="1744408">
                <a:moveTo>
                  <a:pt x="21683" y="0"/>
                </a:moveTo>
                <a:lnTo>
                  <a:pt x="1909547" y="0"/>
                </a:lnTo>
                <a:cubicBezTo>
                  <a:pt x="1921522" y="0"/>
                  <a:pt x="1931230" y="9708"/>
                  <a:pt x="1931230" y="21683"/>
                </a:cubicBezTo>
                <a:lnTo>
                  <a:pt x="1931230" y="1744408"/>
                </a:lnTo>
                <a:lnTo>
                  <a:pt x="0" y="1744408"/>
                </a:lnTo>
                <a:lnTo>
                  <a:pt x="0" y="21683"/>
                </a:lnTo>
                <a:cubicBezTo>
                  <a:pt x="0" y="9708"/>
                  <a:pt x="9708" y="0"/>
                  <a:pt x="21683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61" hasCustomPrompt="1"/>
          </p:nvPr>
        </p:nvSpPr>
        <p:spPr>
          <a:xfrm>
            <a:off x="5056309" y="4046793"/>
            <a:ext cx="1931230" cy="1744408"/>
          </a:xfrm>
          <a:custGeom>
            <a:avLst/>
            <a:gdLst>
              <a:gd name="connsiteX0" fmla="*/ 21683 w 1931230"/>
              <a:gd name="connsiteY0" fmla="*/ 0 h 1744408"/>
              <a:gd name="connsiteX1" fmla="*/ 1909547 w 1931230"/>
              <a:gd name="connsiteY1" fmla="*/ 0 h 1744408"/>
              <a:gd name="connsiteX2" fmla="*/ 1931230 w 1931230"/>
              <a:gd name="connsiteY2" fmla="*/ 21683 h 1744408"/>
              <a:gd name="connsiteX3" fmla="*/ 1931230 w 1931230"/>
              <a:gd name="connsiteY3" fmla="*/ 1744408 h 1744408"/>
              <a:gd name="connsiteX4" fmla="*/ 0 w 1931230"/>
              <a:gd name="connsiteY4" fmla="*/ 1744408 h 1744408"/>
              <a:gd name="connsiteX5" fmla="*/ 0 w 1931230"/>
              <a:gd name="connsiteY5" fmla="*/ 21683 h 1744408"/>
              <a:gd name="connsiteX6" fmla="*/ 21683 w 1931230"/>
              <a:gd name="connsiteY6" fmla="*/ 0 h 174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1230" h="1744408">
                <a:moveTo>
                  <a:pt x="21683" y="0"/>
                </a:moveTo>
                <a:lnTo>
                  <a:pt x="1909547" y="0"/>
                </a:lnTo>
                <a:cubicBezTo>
                  <a:pt x="1921522" y="0"/>
                  <a:pt x="1931230" y="9708"/>
                  <a:pt x="1931230" y="21683"/>
                </a:cubicBezTo>
                <a:lnTo>
                  <a:pt x="1931230" y="1744408"/>
                </a:lnTo>
                <a:lnTo>
                  <a:pt x="0" y="1744408"/>
                </a:lnTo>
                <a:lnTo>
                  <a:pt x="0" y="21683"/>
                </a:lnTo>
                <a:cubicBezTo>
                  <a:pt x="0" y="9708"/>
                  <a:pt x="9708" y="0"/>
                  <a:pt x="21683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62" hasCustomPrompt="1"/>
          </p:nvPr>
        </p:nvSpPr>
        <p:spPr>
          <a:xfrm>
            <a:off x="7065864" y="4046793"/>
            <a:ext cx="1931230" cy="1744408"/>
          </a:xfrm>
          <a:custGeom>
            <a:avLst/>
            <a:gdLst>
              <a:gd name="connsiteX0" fmla="*/ 21683 w 1931230"/>
              <a:gd name="connsiteY0" fmla="*/ 0 h 1744408"/>
              <a:gd name="connsiteX1" fmla="*/ 1909547 w 1931230"/>
              <a:gd name="connsiteY1" fmla="*/ 0 h 1744408"/>
              <a:gd name="connsiteX2" fmla="*/ 1931230 w 1931230"/>
              <a:gd name="connsiteY2" fmla="*/ 21683 h 1744408"/>
              <a:gd name="connsiteX3" fmla="*/ 1931230 w 1931230"/>
              <a:gd name="connsiteY3" fmla="*/ 1744408 h 1744408"/>
              <a:gd name="connsiteX4" fmla="*/ 0 w 1931230"/>
              <a:gd name="connsiteY4" fmla="*/ 1744408 h 1744408"/>
              <a:gd name="connsiteX5" fmla="*/ 0 w 1931230"/>
              <a:gd name="connsiteY5" fmla="*/ 21683 h 1744408"/>
              <a:gd name="connsiteX6" fmla="*/ 21683 w 1931230"/>
              <a:gd name="connsiteY6" fmla="*/ 0 h 1744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31230" h="1744408">
                <a:moveTo>
                  <a:pt x="21683" y="0"/>
                </a:moveTo>
                <a:lnTo>
                  <a:pt x="1909547" y="0"/>
                </a:lnTo>
                <a:cubicBezTo>
                  <a:pt x="1921522" y="0"/>
                  <a:pt x="1931230" y="9708"/>
                  <a:pt x="1931230" y="21683"/>
                </a:cubicBezTo>
                <a:lnTo>
                  <a:pt x="1931230" y="1744408"/>
                </a:lnTo>
                <a:lnTo>
                  <a:pt x="0" y="1744408"/>
                </a:lnTo>
                <a:lnTo>
                  <a:pt x="0" y="21683"/>
                </a:lnTo>
                <a:cubicBezTo>
                  <a:pt x="0" y="9708"/>
                  <a:pt x="9708" y="0"/>
                  <a:pt x="21683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63" hasCustomPrompt="1"/>
          </p:nvPr>
        </p:nvSpPr>
        <p:spPr>
          <a:xfrm>
            <a:off x="9075419" y="2210372"/>
            <a:ext cx="1943100" cy="3580827"/>
          </a:xfrm>
          <a:custGeom>
            <a:avLst/>
            <a:gdLst>
              <a:gd name="connsiteX0" fmla="*/ 24153 w 1943100"/>
              <a:gd name="connsiteY0" fmla="*/ 0 h 3580827"/>
              <a:gd name="connsiteX1" fmla="*/ 1918947 w 1943100"/>
              <a:gd name="connsiteY1" fmla="*/ 0 h 3580827"/>
              <a:gd name="connsiteX2" fmla="*/ 1943100 w 1943100"/>
              <a:gd name="connsiteY2" fmla="*/ 24153 h 3580827"/>
              <a:gd name="connsiteX3" fmla="*/ 1943100 w 1943100"/>
              <a:gd name="connsiteY3" fmla="*/ 3580827 h 3580827"/>
              <a:gd name="connsiteX4" fmla="*/ 0 w 1943100"/>
              <a:gd name="connsiteY4" fmla="*/ 3580827 h 3580827"/>
              <a:gd name="connsiteX5" fmla="*/ 0 w 1943100"/>
              <a:gd name="connsiteY5" fmla="*/ 24153 h 3580827"/>
              <a:gd name="connsiteX6" fmla="*/ 24153 w 1943100"/>
              <a:gd name="connsiteY6" fmla="*/ 0 h 3580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3100" h="3580827">
                <a:moveTo>
                  <a:pt x="24153" y="0"/>
                </a:moveTo>
                <a:lnTo>
                  <a:pt x="1918947" y="0"/>
                </a:lnTo>
                <a:cubicBezTo>
                  <a:pt x="1932286" y="0"/>
                  <a:pt x="1943100" y="10814"/>
                  <a:pt x="1943100" y="24153"/>
                </a:cubicBezTo>
                <a:lnTo>
                  <a:pt x="1943100" y="3580827"/>
                </a:lnTo>
                <a:lnTo>
                  <a:pt x="0" y="3580827"/>
                </a:lnTo>
                <a:lnTo>
                  <a:pt x="0" y="24153"/>
                </a:lnTo>
                <a:cubicBezTo>
                  <a:pt x="0" y="10814"/>
                  <a:pt x="10814" y="0"/>
                  <a:pt x="24153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 smtClean="0"/>
              <a:t>Drag &amp; Drop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9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4632774" y="2527044"/>
            <a:ext cx="2925023" cy="2925023"/>
          </a:xfrm>
          <a:prstGeom prst="donu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25400" dir="5400000" algn="t" rotWithShape="0">
              <a:prstClr val="black">
                <a:alpha val="15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smtClean="0"/>
              <a:t>Drag &amp; Drop Image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08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9882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Без выделения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22"/>
          <p:cNvSpPr>
            <a:spLocks/>
          </p:cNvSpPr>
          <p:nvPr userDrawn="1"/>
        </p:nvSpPr>
        <p:spPr bwMode="auto">
          <a:xfrm flipH="1" flipV="1">
            <a:off x="11756511" y="6188537"/>
            <a:ext cx="435500" cy="668147"/>
          </a:xfrm>
          <a:custGeom>
            <a:avLst/>
            <a:gdLst/>
            <a:ahLst/>
            <a:cxnLst/>
            <a:rect l="l" t="t" r="r" b="b"/>
            <a:pathLst>
              <a:path w="710381" h="1089872">
                <a:moveTo>
                  <a:pt x="0" y="1089872"/>
                </a:moveTo>
                <a:lnTo>
                  <a:pt x="0" y="0"/>
                </a:lnTo>
                <a:lnTo>
                  <a:pt x="710381" y="0"/>
                </a:lnTo>
                <a:close/>
              </a:path>
            </a:pathLst>
          </a:custGeom>
          <a:solidFill>
            <a:srgbClr val="F0F2F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34" tIns="45718" rIns="91434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09">
              <a:defRPr/>
            </a:pPr>
            <a:endParaRPr lang="en-US" kern="0" smtClean="0">
              <a:solidFill>
                <a:srgbClr val="323232"/>
              </a:solidFill>
              <a:latin typeface="Poppins Light"/>
            </a:endParaRPr>
          </a:p>
        </p:txBody>
      </p:sp>
      <p:graphicFrame>
        <p:nvGraphicFramePr>
          <p:cNvPr id="3" name="Объект 2" hidden="1"/>
          <p:cNvGraphicFramePr>
            <a:graphicFrameLocks/>
          </p:cNvGraphicFramePr>
          <p:nvPr userDrawn="1">
            <p:custDataLst>
              <p:tags r:id="rId2"/>
            </p:custDataLst>
            <p:extLst/>
          </p:nvPr>
        </p:nvGraphicFramePr>
        <p:xfrm>
          <a:off x="2119" y="2143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" y="2143"/>
                        <a:ext cx="2116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" name="Rectangle 102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03696" y="200131"/>
            <a:ext cx="10105821" cy="369328"/>
          </a:xfrm>
          <a:prstGeom prst="rect">
            <a:avLst/>
          </a:prstGeom>
        </p:spPr>
        <p:txBody>
          <a:bodyPr wrap="square" lIns="91434" tIns="45718" rIns="91434" bIns="45718" anchor="t" anchorCtr="0">
            <a:spAutoFit/>
          </a:bodyPr>
          <a:lstStyle>
            <a:lvl1pPr>
              <a:defRPr sz="2000" b="0" baseline="0">
                <a:solidFill>
                  <a:srgbClr val="5D6578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ru-RU" noProof="0" dirty="0" smtClean="0"/>
              <a:t>СЛАЙД БЕЗ ВЫДЕЛЕНИЯ ЗАГОЛОВКА</a:t>
            </a:r>
            <a:endParaRPr lang="ru-RU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703696" y="814627"/>
            <a:ext cx="10105821" cy="355478"/>
          </a:xfrm>
          <a:prstGeom prst="rect">
            <a:avLst/>
          </a:prstGeom>
        </p:spPr>
        <p:txBody>
          <a:bodyPr wrap="square" lIns="91434" tIns="45718" rIns="91434" bIns="45718">
            <a:spAutoFit/>
          </a:bodyPr>
          <a:lstStyle>
            <a:lvl1pPr>
              <a:defRPr sz="1900" b="0">
                <a:solidFill>
                  <a:srgbClr val="6CC1A6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ru-RU" noProof="0" dirty="0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7"/>
          </p:nvPr>
        </p:nvSpPr>
        <p:spPr>
          <a:xfrm>
            <a:off x="11935781" y="6491560"/>
            <a:ext cx="215969" cy="365125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1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PT Sans" panose="020B0503020203020204" pitchFamily="34" charset="-52"/>
              </a:defRPr>
            </a:lvl1pPr>
          </a:lstStyle>
          <a:p>
            <a:pPr defTabSz="914332"/>
            <a:fld id="{BB87BA9C-358B-4C6A-8575-16D7A42B8B59}" type="slidenum">
              <a:rPr lang="ru-RU" smtClean="0">
                <a:solidFill>
                  <a:prstClr val="white">
                    <a:lumMod val="50000"/>
                  </a:prstClr>
                </a:solidFill>
              </a:rPr>
              <a:pPr defTabSz="914332"/>
              <a:t>‹#›</a:t>
            </a:fld>
            <a:endParaRPr lang="ru-RU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8"/>
          </p:nvPr>
        </p:nvSpPr>
        <p:spPr>
          <a:xfrm>
            <a:off x="703264" y="1314452"/>
            <a:ext cx="10106025" cy="5216525"/>
          </a:xfrm>
          <a:prstGeom prst="rect">
            <a:avLst/>
          </a:prstGeom>
        </p:spPr>
        <p:txBody>
          <a:bodyPr lIns="91434" tIns="45718" rIns="91434" bIns="45718"/>
          <a:lstStyle>
            <a:lvl1pPr>
              <a:defRPr sz="1900">
                <a:solidFill>
                  <a:srgbClr val="5D6578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600">
                <a:solidFill>
                  <a:srgbClr val="5D6578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500">
                <a:solidFill>
                  <a:srgbClr val="5D6578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200">
                <a:solidFill>
                  <a:srgbClr val="5D6578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rgbClr val="5D6578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218" name="Picture 170" descr="\\File-server\Фирменный стиль\Фирменный стиль\Новый_НПФ и Банк\логотипы\Logo_gor.png"/>
          <p:cNvPicPr>
            <a:picLocks noChangeAspect="1" noChangeArrowheads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2247" y="262127"/>
            <a:ext cx="1623776" cy="30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558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/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685" y="1681"/>
          <a:ext cx="1679" cy="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5" y="1681"/>
                        <a:ext cx="1679" cy="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 userDrawn="1">
            <p:custDataLst>
              <p:tags r:id="rId3"/>
            </p:custDataLst>
          </p:nvPr>
        </p:nvSpPr>
        <p:spPr>
          <a:xfrm>
            <a:off x="3" y="0"/>
            <a:ext cx="167980" cy="1680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377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2300" dirty="0">
              <a:solidFill>
                <a:srgbClr val="FFFFFF"/>
              </a:solidFill>
              <a:latin typeface="Calibri Light"/>
              <a:ea typeface="Arial" charset="0"/>
              <a:cs typeface="Arial" charset="0"/>
              <a:sym typeface="Calibri Ligh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76275" y="6095255"/>
            <a:ext cx="10599548" cy="7619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35"/>
              </a:spcAft>
              <a:buFont typeface="Arial" charset="0"/>
              <a:buNone/>
              <a:defRPr sz="1100">
                <a:solidFill>
                  <a:schemeClr val="tx1">
                    <a:alpha val="7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906" y="11431"/>
            <a:ext cx="12195811" cy="6835140"/>
          </a:xfrm>
          <a:prstGeom prst="rect">
            <a:avLst/>
          </a:prstGeom>
        </p:spPr>
      </p:pic>
      <p:grpSp>
        <p:nvGrpSpPr>
          <p:cNvPr id="9" name="Group 5"/>
          <p:cNvGrpSpPr/>
          <p:nvPr userDrawn="1"/>
        </p:nvGrpSpPr>
        <p:grpSpPr>
          <a:xfrm>
            <a:off x="10094941" y="340717"/>
            <a:ext cx="1842291" cy="354199"/>
            <a:chOff x="3321525" y="-965252"/>
            <a:chExt cx="2584451" cy="496888"/>
          </a:xfrm>
          <a:solidFill>
            <a:srgbClr val="289B48"/>
          </a:solidFill>
        </p:grpSpPr>
        <p:sp>
          <p:nvSpPr>
            <p:cNvPr id="10" name="Freeform 38"/>
            <p:cNvSpPr>
              <a:spLocks noEditPoints="1"/>
            </p:cNvSpPr>
            <p:nvPr/>
          </p:nvSpPr>
          <p:spPr bwMode="auto">
            <a:xfrm>
              <a:off x="3958113" y="-900164"/>
              <a:ext cx="1947863" cy="276225"/>
            </a:xfrm>
            <a:custGeom>
              <a:avLst/>
              <a:gdLst>
                <a:gd name="T0" fmla="*/ 494 w 517"/>
                <a:gd name="T1" fmla="*/ 71 h 72"/>
                <a:gd name="T2" fmla="*/ 481 w 517"/>
                <a:gd name="T3" fmla="*/ 22 h 72"/>
                <a:gd name="T4" fmla="*/ 512 w 517"/>
                <a:gd name="T5" fmla="*/ 1 h 72"/>
                <a:gd name="T6" fmla="*/ 493 w 517"/>
                <a:gd name="T7" fmla="*/ 40 h 72"/>
                <a:gd name="T8" fmla="*/ 451 w 517"/>
                <a:gd name="T9" fmla="*/ 1 h 72"/>
                <a:gd name="T10" fmla="*/ 470 w 517"/>
                <a:gd name="T11" fmla="*/ 9 h 72"/>
                <a:gd name="T12" fmla="*/ 474 w 517"/>
                <a:gd name="T13" fmla="*/ 71 h 72"/>
                <a:gd name="T14" fmla="*/ 455 w 517"/>
                <a:gd name="T15" fmla="*/ 63 h 72"/>
                <a:gd name="T16" fmla="*/ 394 w 517"/>
                <a:gd name="T17" fmla="*/ 35 h 72"/>
                <a:gd name="T18" fmla="*/ 398 w 517"/>
                <a:gd name="T19" fmla="*/ 71 h 72"/>
                <a:gd name="T20" fmla="*/ 380 w 517"/>
                <a:gd name="T21" fmla="*/ 63 h 72"/>
                <a:gd name="T22" fmla="*/ 376 w 517"/>
                <a:gd name="T23" fmla="*/ 1 h 72"/>
                <a:gd name="T24" fmla="*/ 394 w 517"/>
                <a:gd name="T25" fmla="*/ 9 h 72"/>
                <a:gd name="T26" fmla="*/ 421 w 517"/>
                <a:gd name="T27" fmla="*/ 9 h 72"/>
                <a:gd name="T28" fmla="*/ 440 w 517"/>
                <a:gd name="T29" fmla="*/ 1 h 72"/>
                <a:gd name="T30" fmla="*/ 436 w 517"/>
                <a:gd name="T31" fmla="*/ 63 h 72"/>
                <a:gd name="T32" fmla="*/ 417 w 517"/>
                <a:gd name="T33" fmla="*/ 71 h 72"/>
                <a:gd name="T34" fmla="*/ 421 w 517"/>
                <a:gd name="T35" fmla="*/ 35 h 72"/>
                <a:gd name="T36" fmla="*/ 324 w 517"/>
                <a:gd name="T37" fmla="*/ 41 h 72"/>
                <a:gd name="T38" fmla="*/ 348 w 517"/>
                <a:gd name="T39" fmla="*/ 54 h 72"/>
                <a:gd name="T40" fmla="*/ 318 w 517"/>
                <a:gd name="T41" fmla="*/ 62 h 72"/>
                <a:gd name="T42" fmla="*/ 313 w 517"/>
                <a:gd name="T43" fmla="*/ 50 h 72"/>
                <a:gd name="T44" fmla="*/ 325 w 517"/>
                <a:gd name="T45" fmla="*/ 3 h 72"/>
                <a:gd name="T46" fmla="*/ 348 w 517"/>
                <a:gd name="T47" fmla="*/ 11 h 72"/>
                <a:gd name="T48" fmla="*/ 352 w 517"/>
                <a:gd name="T49" fmla="*/ 71 h 72"/>
                <a:gd name="T50" fmla="*/ 271 w 517"/>
                <a:gd name="T51" fmla="*/ 30 h 72"/>
                <a:gd name="T52" fmla="*/ 271 w 517"/>
                <a:gd name="T53" fmla="*/ 66 h 72"/>
                <a:gd name="T54" fmla="*/ 265 w 517"/>
                <a:gd name="T55" fmla="*/ 9 h 72"/>
                <a:gd name="T56" fmla="*/ 301 w 517"/>
                <a:gd name="T57" fmla="*/ 47 h 72"/>
                <a:gd name="T58" fmla="*/ 246 w 517"/>
                <a:gd name="T59" fmla="*/ 68 h 72"/>
                <a:gd name="T60" fmla="*/ 246 w 517"/>
                <a:gd name="T61" fmla="*/ 3 h 72"/>
                <a:gd name="T62" fmla="*/ 298 w 517"/>
                <a:gd name="T63" fmla="*/ 16 h 72"/>
                <a:gd name="T64" fmla="*/ 279 w 517"/>
                <a:gd name="T65" fmla="*/ 5 h 72"/>
                <a:gd name="T66" fmla="*/ 224 w 517"/>
                <a:gd name="T67" fmla="*/ 20 h 72"/>
                <a:gd name="T68" fmla="*/ 205 w 517"/>
                <a:gd name="T69" fmla="*/ 9 h 72"/>
                <a:gd name="T70" fmla="*/ 186 w 517"/>
                <a:gd name="T71" fmla="*/ 71 h 72"/>
                <a:gd name="T72" fmla="*/ 190 w 517"/>
                <a:gd name="T73" fmla="*/ 9 h 72"/>
                <a:gd name="T74" fmla="*/ 215 w 517"/>
                <a:gd name="T75" fmla="*/ 1 h 72"/>
                <a:gd name="T76" fmla="*/ 205 w 517"/>
                <a:gd name="T77" fmla="*/ 43 h 72"/>
                <a:gd name="T78" fmla="*/ 209 w 517"/>
                <a:gd name="T79" fmla="*/ 71 h 72"/>
                <a:gd name="T80" fmla="*/ 146 w 517"/>
                <a:gd name="T81" fmla="*/ 8 h 72"/>
                <a:gd name="T82" fmla="*/ 168 w 517"/>
                <a:gd name="T83" fmla="*/ 28 h 72"/>
                <a:gd name="T84" fmla="*/ 146 w 517"/>
                <a:gd name="T85" fmla="*/ 35 h 72"/>
                <a:gd name="T86" fmla="*/ 159 w 517"/>
                <a:gd name="T87" fmla="*/ 66 h 72"/>
                <a:gd name="T88" fmla="*/ 177 w 517"/>
                <a:gd name="T89" fmla="*/ 54 h 72"/>
                <a:gd name="T90" fmla="*/ 127 w 517"/>
                <a:gd name="T91" fmla="*/ 68 h 72"/>
                <a:gd name="T92" fmla="*/ 127 w 517"/>
                <a:gd name="T93" fmla="*/ 3 h 72"/>
                <a:gd name="T94" fmla="*/ 176 w 517"/>
                <a:gd name="T95" fmla="*/ 16 h 72"/>
                <a:gd name="T96" fmla="*/ 157 w 517"/>
                <a:gd name="T97" fmla="*/ 5 h 72"/>
                <a:gd name="T98" fmla="*/ 104 w 517"/>
                <a:gd name="T99" fmla="*/ 48 h 72"/>
                <a:gd name="T100" fmla="*/ 83 w 517"/>
                <a:gd name="T101" fmla="*/ 60 h 72"/>
                <a:gd name="T102" fmla="*/ 88 w 517"/>
                <a:gd name="T103" fmla="*/ 5 h 72"/>
                <a:gd name="T104" fmla="*/ 86 w 517"/>
                <a:gd name="T105" fmla="*/ 26 h 72"/>
                <a:gd name="T106" fmla="*/ 64 w 517"/>
                <a:gd name="T107" fmla="*/ 71 h 72"/>
                <a:gd name="T108" fmla="*/ 68 w 517"/>
                <a:gd name="T109" fmla="*/ 9 h 72"/>
                <a:gd name="T110" fmla="*/ 116 w 517"/>
                <a:gd name="T111" fmla="*/ 1 h 72"/>
                <a:gd name="T112" fmla="*/ 111 w 517"/>
                <a:gd name="T113" fmla="*/ 13 h 72"/>
                <a:gd name="T114" fmla="*/ 55 w 517"/>
                <a:gd name="T115" fmla="*/ 61 h 72"/>
                <a:gd name="T116" fmla="*/ 0 w 517"/>
                <a:gd name="T117" fmla="*/ 37 h 72"/>
                <a:gd name="T118" fmla="*/ 55 w 517"/>
                <a:gd name="T119" fmla="*/ 17 h 72"/>
                <a:gd name="T120" fmla="*/ 35 w 517"/>
                <a:gd name="T121" fmla="*/ 4 h 72"/>
                <a:gd name="T122" fmla="*/ 55 w 517"/>
                <a:gd name="T123" fmla="*/ 6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17" h="72">
                  <a:moveTo>
                    <a:pt x="493" y="40"/>
                  </a:moveTo>
                  <a:cubicBezTo>
                    <a:pt x="497" y="47"/>
                    <a:pt x="509" y="62"/>
                    <a:pt x="517" y="71"/>
                  </a:cubicBezTo>
                  <a:cubicBezTo>
                    <a:pt x="494" y="71"/>
                    <a:pt x="494" y="71"/>
                    <a:pt x="494" y="71"/>
                  </a:cubicBezTo>
                  <a:cubicBezTo>
                    <a:pt x="492" y="67"/>
                    <a:pt x="490" y="61"/>
                    <a:pt x="482" y="50"/>
                  </a:cubicBezTo>
                  <a:cubicBezTo>
                    <a:pt x="472" y="34"/>
                    <a:pt x="472" y="34"/>
                    <a:pt x="472" y="34"/>
                  </a:cubicBezTo>
                  <a:cubicBezTo>
                    <a:pt x="481" y="22"/>
                    <a:pt x="481" y="22"/>
                    <a:pt x="481" y="22"/>
                  </a:cubicBezTo>
                  <a:cubicBezTo>
                    <a:pt x="486" y="15"/>
                    <a:pt x="493" y="6"/>
                    <a:pt x="495" y="1"/>
                  </a:cubicBezTo>
                  <a:cubicBezTo>
                    <a:pt x="512" y="1"/>
                    <a:pt x="512" y="1"/>
                    <a:pt x="512" y="1"/>
                  </a:cubicBezTo>
                  <a:cubicBezTo>
                    <a:pt x="512" y="1"/>
                    <a:pt x="512" y="1"/>
                    <a:pt x="512" y="1"/>
                  </a:cubicBezTo>
                  <a:cubicBezTo>
                    <a:pt x="505" y="5"/>
                    <a:pt x="494" y="16"/>
                    <a:pt x="491" y="19"/>
                  </a:cubicBezTo>
                  <a:cubicBezTo>
                    <a:pt x="484" y="27"/>
                    <a:pt x="484" y="27"/>
                    <a:pt x="484" y="27"/>
                  </a:cubicBezTo>
                  <a:lnTo>
                    <a:pt x="493" y="40"/>
                  </a:lnTo>
                  <a:close/>
                  <a:moveTo>
                    <a:pt x="455" y="9"/>
                  </a:moveTo>
                  <a:cubicBezTo>
                    <a:pt x="455" y="5"/>
                    <a:pt x="455" y="4"/>
                    <a:pt x="451" y="3"/>
                  </a:cubicBezTo>
                  <a:cubicBezTo>
                    <a:pt x="451" y="1"/>
                    <a:pt x="451" y="1"/>
                    <a:pt x="451" y="1"/>
                  </a:cubicBezTo>
                  <a:cubicBezTo>
                    <a:pt x="474" y="1"/>
                    <a:pt x="474" y="1"/>
                    <a:pt x="474" y="1"/>
                  </a:cubicBezTo>
                  <a:cubicBezTo>
                    <a:pt x="474" y="3"/>
                    <a:pt x="474" y="3"/>
                    <a:pt x="474" y="3"/>
                  </a:cubicBezTo>
                  <a:cubicBezTo>
                    <a:pt x="471" y="4"/>
                    <a:pt x="470" y="5"/>
                    <a:pt x="470" y="9"/>
                  </a:cubicBezTo>
                  <a:cubicBezTo>
                    <a:pt x="470" y="63"/>
                    <a:pt x="470" y="63"/>
                    <a:pt x="470" y="63"/>
                  </a:cubicBezTo>
                  <a:cubicBezTo>
                    <a:pt x="470" y="67"/>
                    <a:pt x="471" y="68"/>
                    <a:pt x="474" y="68"/>
                  </a:cubicBezTo>
                  <a:cubicBezTo>
                    <a:pt x="474" y="71"/>
                    <a:pt x="474" y="71"/>
                    <a:pt x="474" y="71"/>
                  </a:cubicBezTo>
                  <a:cubicBezTo>
                    <a:pt x="451" y="71"/>
                    <a:pt x="451" y="71"/>
                    <a:pt x="451" y="71"/>
                  </a:cubicBezTo>
                  <a:cubicBezTo>
                    <a:pt x="451" y="68"/>
                    <a:pt x="451" y="68"/>
                    <a:pt x="451" y="68"/>
                  </a:cubicBezTo>
                  <a:cubicBezTo>
                    <a:pt x="455" y="68"/>
                    <a:pt x="455" y="67"/>
                    <a:pt x="455" y="63"/>
                  </a:cubicBezTo>
                  <a:lnTo>
                    <a:pt x="455" y="9"/>
                  </a:lnTo>
                  <a:close/>
                  <a:moveTo>
                    <a:pt x="421" y="35"/>
                  </a:moveTo>
                  <a:cubicBezTo>
                    <a:pt x="394" y="35"/>
                    <a:pt x="394" y="35"/>
                    <a:pt x="394" y="35"/>
                  </a:cubicBezTo>
                  <a:cubicBezTo>
                    <a:pt x="394" y="63"/>
                    <a:pt x="394" y="63"/>
                    <a:pt x="394" y="63"/>
                  </a:cubicBezTo>
                  <a:cubicBezTo>
                    <a:pt x="394" y="67"/>
                    <a:pt x="395" y="68"/>
                    <a:pt x="398" y="68"/>
                  </a:cubicBezTo>
                  <a:cubicBezTo>
                    <a:pt x="398" y="71"/>
                    <a:pt x="398" y="71"/>
                    <a:pt x="398" y="71"/>
                  </a:cubicBezTo>
                  <a:cubicBezTo>
                    <a:pt x="376" y="71"/>
                    <a:pt x="376" y="71"/>
                    <a:pt x="376" y="71"/>
                  </a:cubicBezTo>
                  <a:cubicBezTo>
                    <a:pt x="376" y="68"/>
                    <a:pt x="376" y="68"/>
                    <a:pt x="376" y="68"/>
                  </a:cubicBezTo>
                  <a:cubicBezTo>
                    <a:pt x="379" y="68"/>
                    <a:pt x="380" y="67"/>
                    <a:pt x="380" y="63"/>
                  </a:cubicBezTo>
                  <a:cubicBezTo>
                    <a:pt x="380" y="9"/>
                    <a:pt x="380" y="9"/>
                    <a:pt x="380" y="9"/>
                  </a:cubicBezTo>
                  <a:cubicBezTo>
                    <a:pt x="380" y="5"/>
                    <a:pt x="379" y="4"/>
                    <a:pt x="376" y="3"/>
                  </a:cubicBezTo>
                  <a:cubicBezTo>
                    <a:pt x="376" y="1"/>
                    <a:pt x="376" y="1"/>
                    <a:pt x="376" y="1"/>
                  </a:cubicBezTo>
                  <a:cubicBezTo>
                    <a:pt x="398" y="1"/>
                    <a:pt x="398" y="1"/>
                    <a:pt x="398" y="1"/>
                  </a:cubicBezTo>
                  <a:cubicBezTo>
                    <a:pt x="398" y="3"/>
                    <a:pt x="398" y="3"/>
                    <a:pt x="398" y="3"/>
                  </a:cubicBezTo>
                  <a:cubicBezTo>
                    <a:pt x="395" y="4"/>
                    <a:pt x="394" y="5"/>
                    <a:pt x="394" y="9"/>
                  </a:cubicBezTo>
                  <a:cubicBezTo>
                    <a:pt x="394" y="30"/>
                    <a:pt x="394" y="30"/>
                    <a:pt x="394" y="30"/>
                  </a:cubicBezTo>
                  <a:cubicBezTo>
                    <a:pt x="421" y="30"/>
                    <a:pt x="421" y="30"/>
                    <a:pt x="421" y="30"/>
                  </a:cubicBezTo>
                  <a:cubicBezTo>
                    <a:pt x="421" y="9"/>
                    <a:pt x="421" y="9"/>
                    <a:pt x="421" y="9"/>
                  </a:cubicBezTo>
                  <a:cubicBezTo>
                    <a:pt x="421" y="5"/>
                    <a:pt x="421" y="4"/>
                    <a:pt x="417" y="3"/>
                  </a:cubicBezTo>
                  <a:cubicBezTo>
                    <a:pt x="417" y="1"/>
                    <a:pt x="417" y="1"/>
                    <a:pt x="417" y="1"/>
                  </a:cubicBezTo>
                  <a:cubicBezTo>
                    <a:pt x="440" y="1"/>
                    <a:pt x="440" y="1"/>
                    <a:pt x="440" y="1"/>
                  </a:cubicBezTo>
                  <a:cubicBezTo>
                    <a:pt x="440" y="3"/>
                    <a:pt x="440" y="3"/>
                    <a:pt x="440" y="3"/>
                  </a:cubicBezTo>
                  <a:cubicBezTo>
                    <a:pt x="437" y="4"/>
                    <a:pt x="436" y="5"/>
                    <a:pt x="436" y="9"/>
                  </a:cubicBezTo>
                  <a:cubicBezTo>
                    <a:pt x="436" y="63"/>
                    <a:pt x="436" y="63"/>
                    <a:pt x="436" y="63"/>
                  </a:cubicBezTo>
                  <a:cubicBezTo>
                    <a:pt x="436" y="67"/>
                    <a:pt x="437" y="68"/>
                    <a:pt x="440" y="68"/>
                  </a:cubicBezTo>
                  <a:cubicBezTo>
                    <a:pt x="440" y="71"/>
                    <a:pt x="440" y="71"/>
                    <a:pt x="440" y="71"/>
                  </a:cubicBezTo>
                  <a:cubicBezTo>
                    <a:pt x="417" y="71"/>
                    <a:pt x="417" y="71"/>
                    <a:pt x="417" y="71"/>
                  </a:cubicBezTo>
                  <a:cubicBezTo>
                    <a:pt x="417" y="68"/>
                    <a:pt x="417" y="68"/>
                    <a:pt x="417" y="68"/>
                  </a:cubicBezTo>
                  <a:cubicBezTo>
                    <a:pt x="421" y="68"/>
                    <a:pt x="421" y="67"/>
                    <a:pt x="421" y="63"/>
                  </a:cubicBezTo>
                  <a:lnTo>
                    <a:pt x="421" y="35"/>
                  </a:lnTo>
                  <a:close/>
                  <a:moveTo>
                    <a:pt x="343" y="41"/>
                  </a:moveTo>
                  <a:cubicBezTo>
                    <a:pt x="334" y="13"/>
                    <a:pt x="334" y="13"/>
                    <a:pt x="334" y="13"/>
                  </a:cubicBezTo>
                  <a:cubicBezTo>
                    <a:pt x="324" y="41"/>
                    <a:pt x="324" y="41"/>
                    <a:pt x="324" y="41"/>
                  </a:cubicBezTo>
                  <a:lnTo>
                    <a:pt x="343" y="41"/>
                  </a:lnTo>
                  <a:close/>
                  <a:moveTo>
                    <a:pt x="352" y="71"/>
                  </a:moveTo>
                  <a:cubicBezTo>
                    <a:pt x="352" y="67"/>
                    <a:pt x="350" y="60"/>
                    <a:pt x="348" y="54"/>
                  </a:cubicBezTo>
                  <a:cubicBezTo>
                    <a:pt x="345" y="45"/>
                    <a:pt x="345" y="45"/>
                    <a:pt x="345" y="45"/>
                  </a:cubicBezTo>
                  <a:cubicBezTo>
                    <a:pt x="323" y="45"/>
                    <a:pt x="323" y="45"/>
                    <a:pt x="323" y="45"/>
                  </a:cubicBezTo>
                  <a:cubicBezTo>
                    <a:pt x="320" y="52"/>
                    <a:pt x="319" y="58"/>
                    <a:pt x="318" y="62"/>
                  </a:cubicBezTo>
                  <a:cubicBezTo>
                    <a:pt x="317" y="66"/>
                    <a:pt x="316" y="69"/>
                    <a:pt x="316" y="71"/>
                  </a:cubicBezTo>
                  <a:cubicBezTo>
                    <a:pt x="303" y="71"/>
                    <a:pt x="303" y="71"/>
                    <a:pt x="303" y="71"/>
                  </a:cubicBezTo>
                  <a:cubicBezTo>
                    <a:pt x="305" y="68"/>
                    <a:pt x="308" y="62"/>
                    <a:pt x="313" y="50"/>
                  </a:cubicBezTo>
                  <a:cubicBezTo>
                    <a:pt x="326" y="18"/>
                    <a:pt x="326" y="18"/>
                    <a:pt x="326" y="18"/>
                  </a:cubicBezTo>
                  <a:cubicBezTo>
                    <a:pt x="329" y="11"/>
                    <a:pt x="329" y="9"/>
                    <a:pt x="329" y="7"/>
                  </a:cubicBezTo>
                  <a:cubicBezTo>
                    <a:pt x="329" y="6"/>
                    <a:pt x="329" y="4"/>
                    <a:pt x="325" y="3"/>
                  </a:cubicBezTo>
                  <a:cubicBezTo>
                    <a:pt x="325" y="1"/>
                    <a:pt x="325" y="1"/>
                    <a:pt x="325" y="1"/>
                  </a:cubicBezTo>
                  <a:cubicBezTo>
                    <a:pt x="345" y="1"/>
                    <a:pt x="345" y="1"/>
                    <a:pt x="345" y="1"/>
                  </a:cubicBezTo>
                  <a:cubicBezTo>
                    <a:pt x="346" y="3"/>
                    <a:pt x="346" y="5"/>
                    <a:pt x="348" y="11"/>
                  </a:cubicBezTo>
                  <a:cubicBezTo>
                    <a:pt x="363" y="53"/>
                    <a:pt x="363" y="53"/>
                    <a:pt x="363" y="53"/>
                  </a:cubicBezTo>
                  <a:cubicBezTo>
                    <a:pt x="366" y="61"/>
                    <a:pt x="369" y="68"/>
                    <a:pt x="370" y="71"/>
                  </a:cubicBezTo>
                  <a:lnTo>
                    <a:pt x="352" y="71"/>
                  </a:lnTo>
                  <a:close/>
                  <a:moveTo>
                    <a:pt x="273" y="66"/>
                  </a:moveTo>
                  <a:cubicBezTo>
                    <a:pt x="282" y="66"/>
                    <a:pt x="286" y="60"/>
                    <a:pt x="286" y="48"/>
                  </a:cubicBezTo>
                  <a:cubicBezTo>
                    <a:pt x="286" y="37"/>
                    <a:pt x="283" y="30"/>
                    <a:pt x="271" y="30"/>
                  </a:cubicBezTo>
                  <a:cubicBezTo>
                    <a:pt x="265" y="30"/>
                    <a:pt x="265" y="30"/>
                    <a:pt x="265" y="30"/>
                  </a:cubicBezTo>
                  <a:cubicBezTo>
                    <a:pt x="265" y="60"/>
                    <a:pt x="265" y="60"/>
                    <a:pt x="265" y="60"/>
                  </a:cubicBezTo>
                  <a:cubicBezTo>
                    <a:pt x="265" y="65"/>
                    <a:pt x="266" y="66"/>
                    <a:pt x="271" y="66"/>
                  </a:cubicBezTo>
                  <a:lnTo>
                    <a:pt x="273" y="66"/>
                  </a:lnTo>
                  <a:close/>
                  <a:moveTo>
                    <a:pt x="270" y="5"/>
                  </a:moveTo>
                  <a:cubicBezTo>
                    <a:pt x="265" y="5"/>
                    <a:pt x="265" y="6"/>
                    <a:pt x="265" y="9"/>
                  </a:cubicBezTo>
                  <a:cubicBezTo>
                    <a:pt x="265" y="26"/>
                    <a:pt x="265" y="26"/>
                    <a:pt x="265" y="26"/>
                  </a:cubicBezTo>
                  <a:cubicBezTo>
                    <a:pt x="269" y="26"/>
                    <a:pt x="269" y="26"/>
                    <a:pt x="269" y="26"/>
                  </a:cubicBezTo>
                  <a:cubicBezTo>
                    <a:pt x="288" y="26"/>
                    <a:pt x="301" y="28"/>
                    <a:pt x="301" y="47"/>
                  </a:cubicBezTo>
                  <a:cubicBezTo>
                    <a:pt x="301" y="66"/>
                    <a:pt x="291" y="71"/>
                    <a:pt x="274" y="71"/>
                  </a:cubicBezTo>
                  <a:cubicBezTo>
                    <a:pt x="246" y="71"/>
                    <a:pt x="246" y="71"/>
                    <a:pt x="246" y="71"/>
                  </a:cubicBezTo>
                  <a:cubicBezTo>
                    <a:pt x="246" y="68"/>
                    <a:pt x="246" y="68"/>
                    <a:pt x="246" y="68"/>
                  </a:cubicBezTo>
                  <a:cubicBezTo>
                    <a:pt x="249" y="68"/>
                    <a:pt x="250" y="67"/>
                    <a:pt x="250" y="63"/>
                  </a:cubicBezTo>
                  <a:cubicBezTo>
                    <a:pt x="250" y="9"/>
                    <a:pt x="250" y="9"/>
                    <a:pt x="250" y="9"/>
                  </a:cubicBezTo>
                  <a:cubicBezTo>
                    <a:pt x="250" y="5"/>
                    <a:pt x="249" y="4"/>
                    <a:pt x="246" y="3"/>
                  </a:cubicBezTo>
                  <a:cubicBezTo>
                    <a:pt x="246" y="1"/>
                    <a:pt x="246" y="1"/>
                    <a:pt x="246" y="1"/>
                  </a:cubicBezTo>
                  <a:cubicBezTo>
                    <a:pt x="298" y="1"/>
                    <a:pt x="298" y="1"/>
                    <a:pt x="298" y="1"/>
                  </a:cubicBezTo>
                  <a:cubicBezTo>
                    <a:pt x="298" y="6"/>
                    <a:pt x="298" y="11"/>
                    <a:pt x="298" y="16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3" y="13"/>
                    <a:pt x="293" y="13"/>
                    <a:pt x="293" y="13"/>
                  </a:cubicBezTo>
                  <a:cubicBezTo>
                    <a:pt x="291" y="6"/>
                    <a:pt x="289" y="5"/>
                    <a:pt x="279" y="5"/>
                  </a:cubicBezTo>
                  <a:lnTo>
                    <a:pt x="270" y="5"/>
                  </a:lnTo>
                  <a:close/>
                  <a:moveTo>
                    <a:pt x="212" y="39"/>
                  </a:moveTo>
                  <a:cubicBezTo>
                    <a:pt x="222" y="39"/>
                    <a:pt x="224" y="31"/>
                    <a:pt x="224" y="20"/>
                  </a:cubicBezTo>
                  <a:cubicBezTo>
                    <a:pt x="224" y="11"/>
                    <a:pt x="221" y="5"/>
                    <a:pt x="211" y="5"/>
                  </a:cubicBezTo>
                  <a:cubicBezTo>
                    <a:pt x="210" y="5"/>
                    <a:pt x="210" y="5"/>
                    <a:pt x="210" y="5"/>
                  </a:cubicBezTo>
                  <a:cubicBezTo>
                    <a:pt x="207" y="5"/>
                    <a:pt x="205" y="6"/>
                    <a:pt x="205" y="9"/>
                  </a:cubicBezTo>
                  <a:cubicBezTo>
                    <a:pt x="205" y="39"/>
                    <a:pt x="205" y="39"/>
                    <a:pt x="205" y="39"/>
                  </a:cubicBezTo>
                  <a:lnTo>
                    <a:pt x="212" y="39"/>
                  </a:lnTo>
                  <a:close/>
                  <a:moveTo>
                    <a:pt x="186" y="71"/>
                  </a:moveTo>
                  <a:cubicBezTo>
                    <a:pt x="186" y="68"/>
                    <a:pt x="186" y="68"/>
                    <a:pt x="186" y="68"/>
                  </a:cubicBezTo>
                  <a:cubicBezTo>
                    <a:pt x="190" y="68"/>
                    <a:pt x="190" y="67"/>
                    <a:pt x="190" y="63"/>
                  </a:cubicBezTo>
                  <a:cubicBezTo>
                    <a:pt x="190" y="9"/>
                    <a:pt x="190" y="9"/>
                    <a:pt x="190" y="9"/>
                  </a:cubicBezTo>
                  <a:cubicBezTo>
                    <a:pt x="190" y="5"/>
                    <a:pt x="190" y="4"/>
                    <a:pt x="186" y="3"/>
                  </a:cubicBezTo>
                  <a:cubicBezTo>
                    <a:pt x="186" y="1"/>
                    <a:pt x="186" y="1"/>
                    <a:pt x="186" y="1"/>
                  </a:cubicBezTo>
                  <a:cubicBezTo>
                    <a:pt x="215" y="1"/>
                    <a:pt x="215" y="1"/>
                    <a:pt x="215" y="1"/>
                  </a:cubicBezTo>
                  <a:cubicBezTo>
                    <a:pt x="229" y="1"/>
                    <a:pt x="240" y="4"/>
                    <a:pt x="240" y="21"/>
                  </a:cubicBezTo>
                  <a:cubicBezTo>
                    <a:pt x="240" y="38"/>
                    <a:pt x="229" y="43"/>
                    <a:pt x="212" y="43"/>
                  </a:cubicBezTo>
                  <a:cubicBezTo>
                    <a:pt x="205" y="43"/>
                    <a:pt x="205" y="43"/>
                    <a:pt x="205" y="43"/>
                  </a:cubicBezTo>
                  <a:cubicBezTo>
                    <a:pt x="205" y="63"/>
                    <a:pt x="205" y="63"/>
                    <a:pt x="205" y="63"/>
                  </a:cubicBezTo>
                  <a:cubicBezTo>
                    <a:pt x="205" y="67"/>
                    <a:pt x="206" y="68"/>
                    <a:pt x="209" y="68"/>
                  </a:cubicBezTo>
                  <a:cubicBezTo>
                    <a:pt x="209" y="71"/>
                    <a:pt x="209" y="71"/>
                    <a:pt x="209" y="71"/>
                  </a:cubicBezTo>
                  <a:lnTo>
                    <a:pt x="186" y="71"/>
                  </a:lnTo>
                  <a:close/>
                  <a:moveTo>
                    <a:pt x="150" y="5"/>
                  </a:moveTo>
                  <a:cubicBezTo>
                    <a:pt x="147" y="5"/>
                    <a:pt x="146" y="6"/>
                    <a:pt x="146" y="8"/>
                  </a:cubicBezTo>
                  <a:cubicBezTo>
                    <a:pt x="146" y="30"/>
                    <a:pt x="146" y="30"/>
                    <a:pt x="146" y="30"/>
                  </a:cubicBezTo>
                  <a:cubicBezTo>
                    <a:pt x="155" y="30"/>
                    <a:pt x="155" y="30"/>
                    <a:pt x="155" y="30"/>
                  </a:cubicBezTo>
                  <a:cubicBezTo>
                    <a:pt x="159" y="30"/>
                    <a:pt x="165" y="30"/>
                    <a:pt x="168" y="28"/>
                  </a:cubicBezTo>
                  <a:cubicBezTo>
                    <a:pt x="168" y="37"/>
                    <a:pt x="168" y="37"/>
                    <a:pt x="168" y="37"/>
                  </a:cubicBezTo>
                  <a:cubicBezTo>
                    <a:pt x="165" y="35"/>
                    <a:pt x="159" y="35"/>
                    <a:pt x="155" y="35"/>
                  </a:cubicBezTo>
                  <a:cubicBezTo>
                    <a:pt x="146" y="35"/>
                    <a:pt x="146" y="35"/>
                    <a:pt x="146" y="35"/>
                  </a:cubicBezTo>
                  <a:cubicBezTo>
                    <a:pt x="146" y="61"/>
                    <a:pt x="146" y="61"/>
                    <a:pt x="146" y="61"/>
                  </a:cubicBezTo>
                  <a:cubicBezTo>
                    <a:pt x="146" y="65"/>
                    <a:pt x="148" y="66"/>
                    <a:pt x="157" y="66"/>
                  </a:cubicBezTo>
                  <a:cubicBezTo>
                    <a:pt x="159" y="66"/>
                    <a:pt x="159" y="66"/>
                    <a:pt x="159" y="66"/>
                  </a:cubicBezTo>
                  <a:cubicBezTo>
                    <a:pt x="168" y="66"/>
                    <a:pt x="170" y="66"/>
                    <a:pt x="172" y="57"/>
                  </a:cubicBezTo>
                  <a:cubicBezTo>
                    <a:pt x="173" y="54"/>
                    <a:pt x="173" y="54"/>
                    <a:pt x="173" y="54"/>
                  </a:cubicBezTo>
                  <a:cubicBezTo>
                    <a:pt x="177" y="54"/>
                    <a:pt x="177" y="54"/>
                    <a:pt x="177" y="54"/>
                  </a:cubicBezTo>
                  <a:cubicBezTo>
                    <a:pt x="177" y="60"/>
                    <a:pt x="177" y="65"/>
                    <a:pt x="177" y="71"/>
                  </a:cubicBezTo>
                  <a:cubicBezTo>
                    <a:pt x="127" y="71"/>
                    <a:pt x="127" y="71"/>
                    <a:pt x="127" y="71"/>
                  </a:cubicBezTo>
                  <a:cubicBezTo>
                    <a:pt x="127" y="68"/>
                    <a:pt x="127" y="68"/>
                    <a:pt x="127" y="68"/>
                  </a:cubicBezTo>
                  <a:cubicBezTo>
                    <a:pt x="131" y="68"/>
                    <a:pt x="131" y="67"/>
                    <a:pt x="131" y="63"/>
                  </a:cubicBezTo>
                  <a:cubicBezTo>
                    <a:pt x="131" y="9"/>
                    <a:pt x="131" y="9"/>
                    <a:pt x="131" y="9"/>
                  </a:cubicBezTo>
                  <a:cubicBezTo>
                    <a:pt x="131" y="5"/>
                    <a:pt x="131" y="4"/>
                    <a:pt x="127" y="3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76" y="1"/>
                    <a:pt x="176" y="1"/>
                    <a:pt x="176" y="1"/>
                  </a:cubicBezTo>
                  <a:cubicBezTo>
                    <a:pt x="176" y="6"/>
                    <a:pt x="176" y="11"/>
                    <a:pt x="176" y="16"/>
                  </a:cubicBezTo>
                  <a:cubicBezTo>
                    <a:pt x="172" y="16"/>
                    <a:pt x="172" y="16"/>
                    <a:pt x="172" y="16"/>
                  </a:cubicBezTo>
                  <a:cubicBezTo>
                    <a:pt x="171" y="13"/>
                    <a:pt x="171" y="13"/>
                    <a:pt x="171" y="13"/>
                  </a:cubicBezTo>
                  <a:cubicBezTo>
                    <a:pt x="169" y="6"/>
                    <a:pt x="166" y="5"/>
                    <a:pt x="157" y="5"/>
                  </a:cubicBezTo>
                  <a:lnTo>
                    <a:pt x="150" y="5"/>
                  </a:lnTo>
                  <a:close/>
                  <a:moveTo>
                    <a:pt x="91" y="66"/>
                  </a:moveTo>
                  <a:cubicBezTo>
                    <a:pt x="100" y="66"/>
                    <a:pt x="104" y="60"/>
                    <a:pt x="104" y="48"/>
                  </a:cubicBezTo>
                  <a:cubicBezTo>
                    <a:pt x="104" y="37"/>
                    <a:pt x="100" y="30"/>
                    <a:pt x="89" y="30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5"/>
                    <a:pt x="84" y="66"/>
                    <a:pt x="89" y="66"/>
                  </a:cubicBezTo>
                  <a:lnTo>
                    <a:pt x="91" y="66"/>
                  </a:lnTo>
                  <a:close/>
                  <a:moveTo>
                    <a:pt x="88" y="5"/>
                  </a:moveTo>
                  <a:cubicBezTo>
                    <a:pt x="83" y="5"/>
                    <a:pt x="83" y="6"/>
                    <a:pt x="83" y="9"/>
                  </a:cubicBezTo>
                  <a:cubicBezTo>
                    <a:pt x="83" y="26"/>
                    <a:pt x="83" y="26"/>
                    <a:pt x="83" y="26"/>
                  </a:cubicBezTo>
                  <a:cubicBezTo>
                    <a:pt x="86" y="26"/>
                    <a:pt x="86" y="26"/>
                    <a:pt x="86" y="26"/>
                  </a:cubicBezTo>
                  <a:cubicBezTo>
                    <a:pt x="106" y="26"/>
                    <a:pt x="119" y="28"/>
                    <a:pt x="119" y="47"/>
                  </a:cubicBezTo>
                  <a:cubicBezTo>
                    <a:pt x="119" y="66"/>
                    <a:pt x="109" y="71"/>
                    <a:pt x="92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67" y="68"/>
                    <a:pt x="68" y="67"/>
                    <a:pt x="68" y="63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5"/>
                    <a:pt x="67" y="4"/>
                    <a:pt x="64" y="3"/>
                  </a:cubicBezTo>
                  <a:cubicBezTo>
                    <a:pt x="64" y="1"/>
                    <a:pt x="64" y="1"/>
                    <a:pt x="64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6"/>
                    <a:pt x="115" y="11"/>
                    <a:pt x="116" y="16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1" y="13"/>
                    <a:pt x="111" y="13"/>
                    <a:pt x="111" y="13"/>
                  </a:cubicBezTo>
                  <a:cubicBezTo>
                    <a:pt x="109" y="6"/>
                    <a:pt x="106" y="5"/>
                    <a:pt x="97" y="5"/>
                  </a:cubicBezTo>
                  <a:lnTo>
                    <a:pt x="88" y="5"/>
                  </a:lnTo>
                  <a:close/>
                  <a:moveTo>
                    <a:pt x="55" y="61"/>
                  </a:moveTo>
                  <a:cubicBezTo>
                    <a:pt x="57" y="66"/>
                    <a:pt x="57" y="66"/>
                    <a:pt x="57" y="66"/>
                  </a:cubicBezTo>
                  <a:cubicBezTo>
                    <a:pt x="51" y="70"/>
                    <a:pt x="42" y="72"/>
                    <a:pt x="33" y="72"/>
                  </a:cubicBezTo>
                  <a:cubicBezTo>
                    <a:pt x="13" y="72"/>
                    <a:pt x="0" y="61"/>
                    <a:pt x="0" y="37"/>
                  </a:cubicBezTo>
                  <a:cubicBezTo>
                    <a:pt x="0" y="14"/>
                    <a:pt x="10" y="0"/>
                    <a:pt x="35" y="0"/>
                  </a:cubicBezTo>
                  <a:cubicBezTo>
                    <a:pt x="46" y="0"/>
                    <a:pt x="53" y="2"/>
                    <a:pt x="55" y="3"/>
                  </a:cubicBezTo>
                  <a:cubicBezTo>
                    <a:pt x="55" y="8"/>
                    <a:pt x="55" y="13"/>
                    <a:pt x="55" y="17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48" y="8"/>
                    <a:pt x="45" y="4"/>
                    <a:pt x="35" y="4"/>
                  </a:cubicBezTo>
                  <a:cubicBezTo>
                    <a:pt x="21" y="4"/>
                    <a:pt x="17" y="15"/>
                    <a:pt x="17" y="34"/>
                  </a:cubicBezTo>
                  <a:cubicBezTo>
                    <a:pt x="17" y="52"/>
                    <a:pt x="20" y="65"/>
                    <a:pt x="38" y="65"/>
                  </a:cubicBezTo>
                  <a:cubicBezTo>
                    <a:pt x="46" y="65"/>
                    <a:pt x="51" y="63"/>
                    <a:pt x="55" y="6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10"/>
              <a:endParaRPr lang="ru-RU" sz="24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Rectangle 39"/>
            <p:cNvSpPr>
              <a:spLocks noChangeArrowheads="1"/>
            </p:cNvSpPr>
            <p:nvPr/>
          </p:nvSpPr>
          <p:spPr bwMode="auto">
            <a:xfrm>
              <a:off x="3980338" y="-563614"/>
              <a:ext cx="1925638" cy="26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10"/>
              <a:endParaRPr lang="ru-RU" sz="24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Freeform 40"/>
            <p:cNvSpPr>
              <a:spLocks noEditPoints="1"/>
            </p:cNvSpPr>
            <p:nvPr/>
          </p:nvSpPr>
          <p:spPr bwMode="auto">
            <a:xfrm>
              <a:off x="3321525" y="-965252"/>
              <a:ext cx="508000" cy="496888"/>
            </a:xfrm>
            <a:custGeom>
              <a:avLst/>
              <a:gdLst>
                <a:gd name="T0" fmla="*/ 41 w 135"/>
                <a:gd name="T1" fmla="*/ 39 h 130"/>
                <a:gd name="T2" fmla="*/ 101 w 135"/>
                <a:gd name="T3" fmla="*/ 4 h 130"/>
                <a:gd name="T4" fmla="*/ 93 w 135"/>
                <a:gd name="T5" fmla="*/ 0 h 130"/>
                <a:gd name="T6" fmla="*/ 41 w 135"/>
                <a:gd name="T7" fmla="*/ 31 h 130"/>
                <a:gd name="T8" fmla="*/ 18 w 135"/>
                <a:gd name="T9" fmla="*/ 17 h 130"/>
                <a:gd name="T10" fmla="*/ 13 w 135"/>
                <a:gd name="T11" fmla="*/ 23 h 130"/>
                <a:gd name="T12" fmla="*/ 41 w 135"/>
                <a:gd name="T13" fmla="*/ 39 h 130"/>
                <a:gd name="T14" fmla="*/ 114 w 135"/>
                <a:gd name="T15" fmla="*/ 14 h 130"/>
                <a:gd name="T16" fmla="*/ 108 w 135"/>
                <a:gd name="T17" fmla="*/ 9 h 130"/>
                <a:gd name="T18" fmla="*/ 41 w 135"/>
                <a:gd name="T19" fmla="*/ 47 h 130"/>
                <a:gd name="T20" fmla="*/ 9 w 135"/>
                <a:gd name="T21" fmla="*/ 29 h 130"/>
                <a:gd name="T22" fmla="*/ 6 w 135"/>
                <a:gd name="T23" fmla="*/ 36 h 130"/>
                <a:gd name="T24" fmla="*/ 41 w 135"/>
                <a:gd name="T25" fmla="*/ 56 h 130"/>
                <a:gd name="T26" fmla="*/ 114 w 135"/>
                <a:gd name="T27" fmla="*/ 14 h 130"/>
                <a:gd name="T28" fmla="*/ 41 w 135"/>
                <a:gd name="T29" fmla="*/ 64 h 130"/>
                <a:gd name="T30" fmla="*/ 3 w 135"/>
                <a:gd name="T31" fmla="*/ 43 h 130"/>
                <a:gd name="T32" fmla="*/ 1 w 135"/>
                <a:gd name="T33" fmla="*/ 50 h 130"/>
                <a:gd name="T34" fmla="*/ 41 w 135"/>
                <a:gd name="T35" fmla="*/ 73 h 130"/>
                <a:gd name="T36" fmla="*/ 123 w 135"/>
                <a:gd name="T37" fmla="*/ 25 h 130"/>
                <a:gd name="T38" fmla="*/ 119 w 135"/>
                <a:gd name="T39" fmla="*/ 19 h 130"/>
                <a:gd name="T40" fmla="*/ 41 w 135"/>
                <a:gd name="T41" fmla="*/ 64 h 130"/>
                <a:gd name="T42" fmla="*/ 135 w 135"/>
                <a:gd name="T43" fmla="*/ 62 h 130"/>
                <a:gd name="T44" fmla="*/ 67 w 135"/>
                <a:gd name="T45" fmla="*/ 130 h 130"/>
                <a:gd name="T46" fmla="*/ 0 w 135"/>
                <a:gd name="T47" fmla="*/ 62 h 130"/>
                <a:gd name="T48" fmla="*/ 0 w 135"/>
                <a:gd name="T49" fmla="*/ 58 h 130"/>
                <a:gd name="T50" fmla="*/ 41 w 135"/>
                <a:gd name="T51" fmla="*/ 81 h 130"/>
                <a:gd name="T52" fmla="*/ 127 w 135"/>
                <a:gd name="T53" fmla="*/ 32 h 130"/>
                <a:gd name="T54" fmla="*/ 135 w 135"/>
                <a:gd name="T55" fmla="*/ 6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5" h="130">
                  <a:moveTo>
                    <a:pt x="41" y="39"/>
                  </a:moveTo>
                  <a:cubicBezTo>
                    <a:pt x="101" y="4"/>
                    <a:pt x="101" y="4"/>
                    <a:pt x="101" y="4"/>
                  </a:cubicBezTo>
                  <a:cubicBezTo>
                    <a:pt x="99" y="3"/>
                    <a:pt x="96" y="1"/>
                    <a:pt x="93" y="0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6" y="19"/>
                    <a:pt x="14" y="21"/>
                    <a:pt x="13" y="23"/>
                  </a:cubicBezTo>
                  <a:lnTo>
                    <a:pt x="41" y="39"/>
                  </a:lnTo>
                  <a:close/>
                  <a:moveTo>
                    <a:pt x="114" y="14"/>
                  </a:moveTo>
                  <a:cubicBezTo>
                    <a:pt x="112" y="12"/>
                    <a:pt x="110" y="10"/>
                    <a:pt x="108" y="9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8" y="31"/>
                    <a:pt x="7" y="33"/>
                    <a:pt x="6" y="36"/>
                  </a:cubicBezTo>
                  <a:cubicBezTo>
                    <a:pt x="41" y="56"/>
                    <a:pt x="41" y="56"/>
                    <a:pt x="41" y="56"/>
                  </a:cubicBezTo>
                  <a:lnTo>
                    <a:pt x="114" y="14"/>
                  </a:lnTo>
                  <a:close/>
                  <a:moveTo>
                    <a:pt x="41" y="64"/>
                  </a:moveTo>
                  <a:cubicBezTo>
                    <a:pt x="3" y="43"/>
                    <a:pt x="3" y="43"/>
                    <a:pt x="3" y="43"/>
                  </a:cubicBezTo>
                  <a:cubicBezTo>
                    <a:pt x="2" y="45"/>
                    <a:pt x="2" y="47"/>
                    <a:pt x="1" y="50"/>
                  </a:cubicBezTo>
                  <a:cubicBezTo>
                    <a:pt x="41" y="73"/>
                    <a:pt x="41" y="73"/>
                    <a:pt x="41" y="73"/>
                  </a:cubicBezTo>
                  <a:cubicBezTo>
                    <a:pt x="123" y="25"/>
                    <a:pt x="123" y="25"/>
                    <a:pt x="123" y="25"/>
                  </a:cubicBezTo>
                  <a:cubicBezTo>
                    <a:pt x="122" y="23"/>
                    <a:pt x="121" y="21"/>
                    <a:pt x="119" y="19"/>
                  </a:cubicBezTo>
                  <a:lnTo>
                    <a:pt x="41" y="64"/>
                  </a:lnTo>
                  <a:close/>
                  <a:moveTo>
                    <a:pt x="135" y="62"/>
                  </a:moveTo>
                  <a:cubicBezTo>
                    <a:pt x="135" y="99"/>
                    <a:pt x="104" y="130"/>
                    <a:pt x="67" y="130"/>
                  </a:cubicBezTo>
                  <a:cubicBezTo>
                    <a:pt x="30" y="130"/>
                    <a:pt x="0" y="99"/>
                    <a:pt x="0" y="62"/>
                  </a:cubicBezTo>
                  <a:cubicBezTo>
                    <a:pt x="0" y="61"/>
                    <a:pt x="0" y="59"/>
                    <a:pt x="0" y="58"/>
                  </a:cubicBezTo>
                  <a:cubicBezTo>
                    <a:pt x="41" y="81"/>
                    <a:pt x="41" y="81"/>
                    <a:pt x="41" y="81"/>
                  </a:cubicBezTo>
                  <a:cubicBezTo>
                    <a:pt x="127" y="32"/>
                    <a:pt x="127" y="32"/>
                    <a:pt x="127" y="32"/>
                  </a:cubicBezTo>
                  <a:cubicBezTo>
                    <a:pt x="132" y="41"/>
                    <a:pt x="135" y="51"/>
                    <a:pt x="135" y="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9110"/>
              <a:endParaRPr lang="ru-RU" sz="2400" dirty="0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675993"/>
      </p:ext>
    </p:extLst>
  </p:cSld>
  <p:clrMapOvr>
    <a:masterClrMapping/>
  </p:clrMapOvr>
  <p:transition>
    <p:fade/>
  </p:transition>
  <p:extLst mod="1">
    <p:ext uri="{DCECCB84-F9BA-43D5-87BE-67443E8EF086}">
      <p15:sldGuideLst xmlns=""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>
            <a:lumMod val="95000"/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>
            <a:extLst>
              <a:ext uri="{FF2B5EF4-FFF2-40B4-BE49-F238E27FC236}">
                <a16:creationId xmlns="" xmlns:a16="http://schemas.microsoft.com/office/drawing/2014/main" id="{D2BEB0E5-3EAA-4F72-9963-9FE84CB8D26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685" y="1681"/>
          <a:ext cx="1679" cy="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think-cell Slide" r:id="rId5" imgW="568" imgH="568" progId="TCLayout.ActiveDocument.1">
                  <p:embed/>
                </p:oleObj>
              </mc:Choice>
              <mc:Fallback>
                <p:oleObj name="think-cell Slide" r:id="rId5" imgW="568" imgH="56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5" y="1681"/>
                        <a:ext cx="1679" cy="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 hidden="1"/>
          <p:cNvSpPr/>
          <p:nvPr userDrawn="1">
            <p:custDataLst>
              <p:tags r:id="rId3"/>
            </p:custDataLst>
          </p:nvPr>
        </p:nvSpPr>
        <p:spPr>
          <a:xfrm>
            <a:off x="3" y="0"/>
            <a:ext cx="167980" cy="1680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defTabSz="914377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ru-RU" sz="2300" dirty="0">
              <a:solidFill>
                <a:srgbClr val="FFFFFF"/>
              </a:solidFill>
              <a:latin typeface="Calibri Light"/>
              <a:ea typeface="Arial" charset="0"/>
              <a:cs typeface="Arial" charset="0"/>
              <a:sym typeface="Calibri Light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0" y="1"/>
            <a:ext cx="12192000" cy="762747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377"/>
            <a:endParaRPr lang="en-US" sz="15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76276" y="4"/>
            <a:ext cx="10395189" cy="762745"/>
          </a:xfrm>
        </p:spPr>
        <p:txBody>
          <a:bodyPr vert="horz" lIns="0" tIns="0" rIns="0" bIns="0" rtlCol="0" anchor="ctr">
            <a:normAutofit/>
          </a:bodyPr>
          <a:lstStyle>
            <a:lvl1pPr>
              <a:lnSpc>
                <a:spcPct val="80000"/>
              </a:lnSpc>
              <a:defRPr lang="ru-RU" sz="2300" b="0" i="0" cap="none">
                <a:solidFill>
                  <a:schemeClr val="tx1">
                    <a:lumMod val="90000"/>
                    <a:lumOff val="10000"/>
                    <a:alpha val="9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lvl="0"/>
            <a:endParaRPr lang="ru-RU" dirty="0"/>
          </a:p>
        </p:txBody>
      </p:sp>
      <p:pic>
        <p:nvPicPr>
          <p:cNvPr id="23" name="Picture 8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4505" y="276961"/>
            <a:ext cx="1070751" cy="20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0079"/>
      </p:ext>
    </p:extLst>
  </p:cSld>
  <p:clrMapOvr>
    <a:masterClrMapping/>
  </p:clrMapOvr>
  <p:transition>
    <p:fade/>
  </p:transition>
  <p:extLst mod="1">
    <p:ext uri="{DCECCB84-F9BA-43D5-87BE-67443E8EF086}">
      <p15:sldGuideLst xmlns=""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EDE5-C4A8-48E4-9E5B-6556A8920965}" type="datetime1">
              <a:rPr lang="ru-RU" smtClean="0"/>
              <a:t>24.05.2019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3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412B-67E3-4601-A926-AAFDD2306A7D}" type="datetime1">
              <a:rPr lang="ru-RU" smtClean="0"/>
              <a:t>24.05.2019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1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4276-E216-48AE-ADD1-258370C1B70A}" type="datetime1">
              <a:rPr lang="ru-RU" smtClean="0"/>
              <a:t>24.05.2019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2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E520-145C-4622-8BCC-6D1BED9A05C1}" type="datetime1">
              <a:rPr lang="ru-RU" smtClean="0"/>
              <a:t>24.05.2019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9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D7AC3-861F-4D91-A5E9-F434F9DBFF9F}" type="datetime1">
              <a:rPr lang="ru-RU" smtClean="0"/>
              <a:t>24.05.2019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92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FCA8-610D-4A6C-8AF5-E8BA8C5FEEBD}" type="datetime1">
              <a:rPr lang="ru-RU" smtClean="0"/>
              <a:t>24.05.2019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544D-CD91-4301-84A9-D487853FA831}" type="datetime1">
              <a:rPr lang="ru-RU" smtClean="0"/>
              <a:t>24.05.2019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6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heme" Target="../theme/them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9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4812A-9565-44FC-8B24-2BDB1C223DF1}" type="datetime1">
              <a:rPr lang="ru-RU" smtClean="0"/>
              <a:t>24.05.2019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74E3-2222-408E-BAB6-4DE3AF7B8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9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9" r:id="rId14"/>
    <p:sldLayoutId id="2147483670" r:id="rId15"/>
    <p:sldLayoutId id="2147483671" r:id="rId16"/>
    <p:sldLayoutId id="2147483672" r:id="rId17"/>
    <p:sldLayoutId id="2147483667" r:id="rId18"/>
    <p:sldLayoutId id="2147483668" r:id="rId19"/>
    <p:sldLayoutId id="2147483685" r:id="rId20"/>
    <p:sldLayoutId id="2147483690" r:id="rId21"/>
    <p:sldLayoutId id="2147483691" r:id="rId22"/>
    <p:sldLayoutId id="2147483713" r:id="rId23"/>
    <p:sldLayoutId id="2147483724" r:id="rId24"/>
    <p:sldLayoutId id="2147483740" r:id="rId25"/>
    <p:sldLayoutId id="2147483851" r:id="rId26"/>
    <p:sldLayoutId id="2147483855" r:id="rId2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="" xmlns:a16="http://schemas.microsoft.com/office/drawing/2014/main" id="{EAF06850-3575-456C-AD21-5FBE08FB54CE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685" y="1681"/>
          <a:ext cx="1679" cy="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think-cell Slide" r:id="rId7" imgW="568" imgH="568" progId="TCLayout.ActiveDocument.1">
                  <p:embed/>
                </p:oleObj>
              </mc:Choice>
              <mc:Fallback>
                <p:oleObj name="think-cell Slide" r:id="rId7" imgW="568" imgH="56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5" y="1681"/>
                        <a:ext cx="1679" cy="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 userDrawn="1">
            <p:custDataLst>
              <p:tags r:id="rId6"/>
            </p:custDataLst>
          </p:nvPr>
        </p:nvSpPr>
        <p:spPr>
          <a:xfrm>
            <a:off x="1" y="1"/>
            <a:ext cx="211667" cy="2116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377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srgbClr val="FFFFFF"/>
              </a:solidFill>
              <a:latin typeface="Calibri Light"/>
              <a:ea typeface="Arial" charset="0"/>
              <a:cs typeface="Arial"/>
              <a:sym typeface="Calibri Light"/>
            </a:endParaRPr>
          </a:p>
        </p:txBody>
      </p:sp>
      <p:sp>
        <p:nvSpPr>
          <p:cNvPr id="42" name="Footer"/>
          <p:cNvSpPr>
            <a:spLocks noGrp="1"/>
          </p:cNvSpPr>
          <p:nvPr>
            <p:ph type="ftr" sz="quarter" idx="3"/>
          </p:nvPr>
        </p:nvSpPr>
        <p:spPr>
          <a:xfrm>
            <a:off x="1540749" y="6858003"/>
            <a:ext cx="2269043" cy="3813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defTabSz="914377"/>
            <a:endParaRPr lang="ru-RU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5" name="Date"/>
          <p:cNvSpPr>
            <a:spLocks noGrp="1"/>
          </p:cNvSpPr>
          <p:nvPr>
            <p:ph type="dt" sz="half" idx="2"/>
          </p:nvPr>
        </p:nvSpPr>
        <p:spPr>
          <a:xfrm>
            <a:off x="4572421" y="6857999"/>
            <a:ext cx="2286211" cy="38138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defTabSz="914377"/>
            <a:endParaRPr lang="ru-RU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41" name="Title"/>
          <p:cNvSpPr>
            <a:spLocks noGrp="1"/>
          </p:cNvSpPr>
          <p:nvPr>
            <p:ph type="title"/>
          </p:nvPr>
        </p:nvSpPr>
        <p:spPr>
          <a:xfrm>
            <a:off x="762629" y="1"/>
            <a:ext cx="8380531" cy="76274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marL="0" lv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>
          <a:xfrm>
            <a:off x="11904044" y="6671728"/>
            <a:ext cx="225393" cy="12342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5D6578"/>
                </a:solidFill>
              </a:rPr>
              <a:pPr algn="ctr" defTabSz="91437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5D65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2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</p:sldLayoutIdLst>
  <p:transition>
    <p:fade/>
  </p:transition>
  <p:hf hdr="0" ftr="0" dt="0"/>
  <p:txStyles>
    <p:titleStyle>
      <a:lvl1pPr algn="l" defTabSz="967485" rtl="0" eaLnBrk="1" latinLnBrk="0" hangingPunct="1">
        <a:spcBef>
          <a:spcPct val="0"/>
        </a:spcBef>
        <a:buNone/>
        <a:defRPr lang="ru-RU" sz="900" b="1" kern="1200" cap="all">
          <a:solidFill>
            <a:schemeClr val="tx1">
              <a:lumMod val="90000"/>
              <a:lumOff val="10000"/>
            </a:schemeClr>
          </a:solidFill>
          <a:latin typeface="+mj-lt"/>
          <a:ea typeface="Arial" charset="0"/>
          <a:cs typeface="Arial" charset="0"/>
        </a:defRPr>
      </a:lvl1pPr>
    </p:titleStyle>
    <p:bodyStyle>
      <a:lvl1pPr marL="362806" indent="-362806" algn="l" defTabSz="96748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86080" indent="-302339" algn="l" defTabSz="96748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09356" indent="-241871" algn="l" defTabSz="967485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098" indent="-241871" algn="l" defTabSz="967485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842" indent="-241871" algn="l" defTabSz="967485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0583" indent="-241871" algn="l" defTabSz="96748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4324" indent="-241871" algn="l" defTabSz="96748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8067" indent="-241871" algn="l" defTabSz="96748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11809" indent="-241871" algn="l" defTabSz="96748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743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7485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228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4970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8713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2454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6197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9938" algn="l" defTabSz="96748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2" pos="725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4082">
          <p15:clr>
            <a:srgbClr val="A4A3A4"/>
          </p15:clr>
        </p15:guide>
        <p15:guide id="38" pos="908">
          <p15:clr>
            <a:srgbClr val="A4A3A4"/>
          </p15:clr>
        </p15:guide>
        <p15:guide id="40" pos="1361">
          <p15:clr>
            <a:srgbClr val="A4A3A4"/>
          </p15:clr>
        </p15:guide>
        <p15:guide id="42" pos="1815">
          <p15:clr>
            <a:srgbClr val="A4A3A4"/>
          </p15:clr>
        </p15:guide>
        <p15:guide id="44" pos="2268">
          <p15:clr>
            <a:srgbClr val="A4A3A4"/>
          </p15:clr>
        </p15:guide>
        <p15:guide id="46" pos="2722">
          <p15:clr>
            <a:srgbClr val="A4A3A4"/>
          </p15:clr>
        </p15:guide>
        <p15:guide id="47" pos="3175">
          <p15:clr>
            <a:srgbClr val="A4A3A4"/>
          </p15:clr>
        </p15:guide>
        <p15:guide id="49" pos="3629">
          <p15:clr>
            <a:srgbClr val="A4A3A4"/>
          </p15:clr>
        </p15:guide>
        <p15:guide id="50" pos="4083">
          <p15:clr>
            <a:srgbClr val="A4A3A4"/>
          </p15:clr>
        </p15:guide>
        <p15:guide id="52" pos="4536">
          <p15:clr>
            <a:srgbClr val="A4A3A4"/>
          </p15:clr>
        </p15:guide>
        <p15:guide id="53" pos="4990">
          <p15:clr>
            <a:srgbClr val="A4A3A4"/>
          </p15:clr>
        </p15:guide>
        <p15:guide id="55" pos="5443">
          <p15:clr>
            <a:srgbClr val="A4A3A4"/>
          </p15:clr>
        </p15:guide>
        <p15:guide id="58" pos="5897">
          <p15:clr>
            <a:srgbClr val="A4A3A4"/>
          </p15:clr>
        </p15:guide>
        <p15:guide id="59" pos="6350">
          <p15:clr>
            <a:srgbClr val="A4A3A4"/>
          </p15:clr>
        </p15:guide>
        <p15:guide id="60" pos="6804">
          <p15:clr>
            <a:srgbClr val="A4A3A4"/>
          </p15:clr>
        </p15:guide>
        <p15:guide id="62" pos="454">
          <p15:clr>
            <a:srgbClr val="A4A3A4"/>
          </p15:clr>
        </p15:guide>
        <p15:guide id="63" orient="horz" pos="454">
          <p15:clr>
            <a:srgbClr val="FDE53C"/>
          </p15:clr>
        </p15:guide>
        <p15:guide id="64">
          <p15:clr>
            <a:srgbClr val="A4A3A4"/>
          </p15:clr>
        </p15:guide>
        <p15:guide id="65" orient="horz" pos="3628">
          <p15:clr>
            <a:srgbClr val="FDE53C"/>
          </p15:clr>
        </p15:guide>
        <p15:guide id="66" orient="horz" pos="2041">
          <p15:clr>
            <a:srgbClr val="FDE53C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8"/>
          <p:cNvSpPr txBox="1">
            <a:spLocks/>
          </p:cNvSpPr>
          <p:nvPr/>
        </p:nvSpPr>
        <p:spPr>
          <a:xfrm>
            <a:off x="9287647" y="63635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E374E3-2222-408E-BAB6-4DE3AF7B841B}" type="slidenum">
              <a:rPr lang="en-US" sz="1800" b="1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/>
              <a:t>1</a:t>
            </a:fld>
            <a:endParaRPr lang="en-US" sz="18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86450" y="4892507"/>
            <a:ext cx="53141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92D050"/>
                </a:solidFill>
                <a:ea typeface="Fedra Sans Pro Book" pitchFamily="34" charset="0"/>
              </a:rPr>
              <a:t>Зарецкий </a:t>
            </a:r>
          </a:p>
          <a:p>
            <a:pPr algn="r"/>
            <a:r>
              <a:rPr lang="ru-RU" sz="2800" b="1" dirty="0" smtClean="0">
                <a:solidFill>
                  <a:srgbClr val="92D050"/>
                </a:solidFill>
                <a:ea typeface="Fedra Sans Pro Book" pitchFamily="34" charset="0"/>
              </a:rPr>
              <a:t>Александр Михайлович</a:t>
            </a:r>
            <a:endParaRPr lang="ru-RU" sz="2800" b="1" dirty="0">
              <a:solidFill>
                <a:srgbClr val="92D050"/>
              </a:solidFill>
              <a:ea typeface="Fedra Sans Pro Boo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76925" y="5774656"/>
            <a:ext cx="5314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92D050"/>
                </a:solidFill>
                <a:ea typeface="Fedra Sans Pro Book" pitchFamily="34" charset="0"/>
              </a:rPr>
              <a:t>Генеральный директор АО «НПФ Сбербанка»</a:t>
            </a:r>
            <a:endParaRPr lang="ru-RU" sz="1600" dirty="0">
              <a:solidFill>
                <a:srgbClr val="92D050"/>
              </a:solidFill>
              <a:ea typeface="Fedra Sans Pro Boo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58221" y="2231985"/>
            <a:ext cx="73811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a typeface="Fedra Sans Pro Book" pitchFamily="34" charset="0"/>
              </a:rPr>
              <a:t>Эффективные </a:t>
            </a:r>
            <a:r>
              <a:rPr lang="ru-RU" sz="3600" b="1" dirty="0">
                <a:solidFill>
                  <a:schemeClr val="bg1"/>
                </a:solidFill>
                <a:ea typeface="Fedra Sans Pro Book" pitchFamily="34" charset="0"/>
              </a:rPr>
              <a:t>меры по развитию </a:t>
            </a:r>
            <a:r>
              <a:rPr lang="ru-RU" sz="3600" b="1" dirty="0" smtClean="0">
                <a:solidFill>
                  <a:schemeClr val="bg1"/>
                </a:solidFill>
                <a:ea typeface="Fedra Sans Pro Book" pitchFamily="34" charset="0"/>
              </a:rPr>
              <a:t>негосударственного </a:t>
            </a:r>
            <a:r>
              <a:rPr lang="ru-RU" sz="3600" b="1" dirty="0">
                <a:solidFill>
                  <a:schemeClr val="bg1"/>
                </a:solidFill>
                <a:ea typeface="Fedra Sans Pro Book" pitchFamily="34" charset="0"/>
              </a:rPr>
              <a:t>пенсионного </a:t>
            </a:r>
            <a:r>
              <a:rPr lang="ru-RU" sz="3600" b="1" dirty="0" smtClean="0">
                <a:solidFill>
                  <a:schemeClr val="bg1"/>
                </a:solidFill>
                <a:ea typeface="Fedra Sans Pro Book" pitchFamily="34" charset="0"/>
              </a:rPr>
              <a:t>обеспечения</a:t>
            </a:r>
            <a:endParaRPr lang="ru-RU" sz="3600" b="1" dirty="0">
              <a:solidFill>
                <a:schemeClr val="bg1"/>
              </a:solidFill>
              <a:ea typeface="Fedra Sans Pro Book" pitchFamily="34" charset="0"/>
            </a:endParaRPr>
          </a:p>
          <a:p>
            <a:pPr algn="ctr"/>
            <a:r>
              <a:rPr lang="ru-RU" sz="3600" b="1" dirty="0">
                <a:solidFill>
                  <a:schemeClr val="bg1"/>
                </a:solidFill>
                <a:ea typeface="Fedra Sans Pro Book" pitchFamily="34" charset="0"/>
              </a:rPr>
              <a:t> 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82061" y="6188244"/>
            <a:ext cx="5314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92D050"/>
                </a:solidFill>
                <a:ea typeface="Fedra Sans Pro Book" pitchFamily="34" charset="0"/>
              </a:rPr>
              <a:t>Май 2019</a:t>
            </a:r>
            <a:endParaRPr lang="ru-RU" sz="1600" dirty="0">
              <a:solidFill>
                <a:srgbClr val="92D050"/>
              </a:solidFill>
              <a:ea typeface="Fedra Sans Pro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7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205008"/>
              </p:ext>
            </p:extLst>
          </p:nvPr>
        </p:nvGraphicFramePr>
        <p:xfrm>
          <a:off x="623071" y="2949120"/>
          <a:ext cx="10798224" cy="3596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23071" y="1133386"/>
            <a:ext cx="10274301" cy="1508101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>
              <a:buClr>
                <a:srgbClr val="00642D"/>
              </a:buClr>
            </a:pPr>
            <a:r>
              <a:rPr lang="ru-RU" sz="20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ru-RU" sz="14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r>
              <a:rPr lang="ru-RU" sz="14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% рынка </a:t>
            </a: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корпоративные программы </a:t>
            </a:r>
            <a:r>
              <a:rPr lang="ru-RU" sz="14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кэптивных</a:t>
            </a: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НПФ (Газпром, РЖД, Лукойл, Роснефть и т.д.)</a:t>
            </a:r>
          </a:p>
          <a:p>
            <a:pPr marL="228594" indent="-228594">
              <a:buClr>
                <a:srgbClr val="00642D"/>
              </a:buClr>
              <a:buFont typeface="Wingdings" panose="05000000000000000000" pitchFamily="2" charset="2"/>
              <a:buChar char="§"/>
            </a:pP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28594" indent="-228594">
              <a:buClr>
                <a:srgbClr val="00642D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Рост рынка  по активам (</a:t>
            </a:r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~</a:t>
            </a: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10% в год) - только за счет взносов и дохода по отраслевым КПП;</a:t>
            </a:r>
          </a:p>
          <a:p>
            <a:pPr marL="228594" indent="-228594">
              <a:buClr>
                <a:srgbClr val="00642D"/>
              </a:buClr>
              <a:buFont typeface="Wingdings" panose="05000000000000000000" pitchFamily="2" charset="2"/>
              <a:buChar char="§"/>
            </a:pPr>
            <a:endParaRPr lang="ru-RU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28594" indent="-228594">
              <a:buClr>
                <a:srgbClr val="00642D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 рынке нет системных массовых продаж индивидуальных пенсионных планов (ИПП) и корпоративных пенсионных программ (КПП)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FFC79DDF-998D-DF4F-8071-004CE1BBC66B}"/>
              </a:ext>
            </a:extLst>
          </p:cNvPr>
          <p:cNvSpPr txBox="1">
            <a:spLocks/>
          </p:cNvSpPr>
          <p:nvPr/>
        </p:nvSpPr>
        <p:spPr>
          <a:xfrm>
            <a:off x="-349754" y="120499"/>
            <a:ext cx="12523569" cy="762302"/>
          </a:xfrm>
          <a:prstGeom prst="rect">
            <a:avLst/>
          </a:prstGeom>
        </p:spPr>
        <p:txBody>
          <a:bodyPr vert="horz" lIns="91438" tIns="45719" rIns="91438" bIns="45719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ctr" hangingPunct="0">
              <a:lnSpc>
                <a:spcPct val="100000"/>
              </a:lnSpc>
              <a:spcBef>
                <a:spcPts val="0"/>
              </a:spcBef>
            </a:pPr>
            <a:r>
              <a:rPr lang="ru-RU" sz="4000" b="1" spc="300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Calibri"/>
              </a:rPr>
              <a:t>РЫНОК НПО</a:t>
            </a:r>
            <a:endParaRPr lang="ru-RU" sz="4000" b="1" spc="3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Calibri"/>
            </a:endParaRPr>
          </a:p>
        </p:txBody>
      </p:sp>
      <p:sp>
        <p:nvSpPr>
          <p:cNvPr id="7" name="Номер слайда 8"/>
          <p:cNvSpPr txBox="1">
            <a:spLocks/>
          </p:cNvSpPr>
          <p:nvPr/>
        </p:nvSpPr>
        <p:spPr>
          <a:xfrm>
            <a:off x="9287647" y="63635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E374E3-2222-408E-BAB6-4DE3AF7B841B}" type="slidenum">
              <a:rPr lang="en-US" sz="1800" b="1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-US" sz="18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3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8"/>
          <p:cNvSpPr txBox="1">
            <a:spLocks/>
          </p:cNvSpPr>
          <p:nvPr/>
        </p:nvSpPr>
        <p:spPr>
          <a:xfrm>
            <a:off x="9287647" y="636350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E374E3-2222-408E-BAB6-4DE3AF7B841B}" type="slidenum">
              <a:rPr lang="en-US" sz="1800" b="1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/>
              <a:t>3</a:t>
            </a:fld>
            <a:endParaRPr lang="en-US" sz="1800" b="1" dirty="0">
              <a:solidFill>
                <a:schemeClr val="bg1">
                  <a:lumMod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029325" y="958483"/>
            <a:ext cx="0" cy="461364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361113" y="840641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92D050"/>
                </a:solidFill>
              </a:rPr>
              <a:t>ПРЕДЛОЖЕНИЯ</a:t>
            </a:r>
            <a:endParaRPr lang="ru-RU" sz="2800" b="1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824" y="820698"/>
            <a:ext cx="435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ФАКТОРЫ ВЛИЯНИЯ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8963" y="1790700"/>
            <a:ext cx="54403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Низкая </a:t>
            </a:r>
            <a:r>
              <a:rPr lang="ru-RU" dirty="0" err="1" smtClean="0">
                <a:solidFill>
                  <a:schemeClr val="bg1"/>
                </a:solidFill>
              </a:rPr>
              <a:t>маржинальность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Узкая продуктовая </a:t>
            </a:r>
            <a:r>
              <a:rPr lang="ru-RU" dirty="0" smtClean="0">
                <a:solidFill>
                  <a:schemeClr val="bg1"/>
                </a:solidFill>
              </a:rPr>
              <a:t>линейка (</a:t>
            </a:r>
            <a:r>
              <a:rPr lang="ru-RU" dirty="0" err="1" smtClean="0">
                <a:solidFill>
                  <a:schemeClr val="bg1"/>
                </a:solidFill>
              </a:rPr>
              <a:t>монопродукт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Сложность/долгосрочность продуктов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Отчисления в страховой резерв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Социально-ответственный </a:t>
            </a:r>
            <a:r>
              <a:rPr lang="ru-RU" dirty="0">
                <a:solidFill>
                  <a:schemeClr val="bg1"/>
                </a:solidFill>
              </a:rPr>
              <a:t>бизнес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Неопределенное будущее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61112" y="1790700"/>
            <a:ext cx="548798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% от СЧА (</a:t>
            </a:r>
            <a:r>
              <a:rPr lang="en-US" dirty="0" smtClean="0">
                <a:solidFill>
                  <a:schemeClr val="bg1"/>
                </a:solidFill>
              </a:rPr>
              <a:t>management fee)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Встраивание </a:t>
            </a:r>
            <a:r>
              <a:rPr lang="ru-RU" dirty="0" err="1" smtClean="0">
                <a:solidFill>
                  <a:schemeClr val="bg1"/>
                </a:solidFill>
              </a:rPr>
              <a:t>доп.сервисов</a:t>
            </a:r>
            <a:r>
              <a:rPr lang="ru-RU" dirty="0" smtClean="0">
                <a:solidFill>
                  <a:schemeClr val="bg1"/>
                </a:solidFill>
              </a:rPr>
              <a:t> в продукты НПО (в накопительный и выплатной периоды)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Увеличение/выделение налогового вычета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Более гибкая система выплат (снижение возраста, варианты аннуитетов)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Снижение отчислений в страховой резерв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Эффективная система гарантирования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Варианты конвертации </a:t>
            </a:r>
            <a:r>
              <a:rPr lang="ru-RU" dirty="0">
                <a:solidFill>
                  <a:schemeClr val="bg1"/>
                </a:solidFill>
              </a:rPr>
              <a:t>НПО в </a:t>
            </a:r>
            <a:r>
              <a:rPr lang="ru-RU" dirty="0" smtClean="0">
                <a:solidFill>
                  <a:schemeClr val="bg1"/>
                </a:solidFill>
              </a:rPr>
              <a:t>ИПК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42900" y="1390650"/>
            <a:ext cx="11372850" cy="952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26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0NMk1JQREyhpSqypRvY3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1v4_D3pTP.9wfRvFlLBM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2Lzb_AQKmebxF4._SdzQ"/>
</p:tagLst>
</file>

<file path=ppt/theme/theme1.xml><?xml version="1.0" encoding="utf-8"?>
<a:theme xmlns:a="http://schemas.openxmlformats.org/drawingml/2006/main" name="Office Theme">
  <a:themeElements>
    <a:clrScheme name="PC - New Color 01">
      <a:dk1>
        <a:srgbClr val="656D78"/>
      </a:dk1>
      <a:lt1>
        <a:srgbClr val="FFFFFF"/>
      </a:lt1>
      <a:dk2>
        <a:srgbClr val="44546A"/>
      </a:dk2>
      <a:lt2>
        <a:srgbClr val="E7E6E6"/>
      </a:lt2>
      <a:accent1>
        <a:srgbClr val="A4E448"/>
      </a:accent1>
      <a:accent2>
        <a:srgbClr val="8ED85D"/>
      </a:accent2>
      <a:accent3>
        <a:srgbClr val="79CC74"/>
      </a:accent3>
      <a:accent4>
        <a:srgbClr val="63C08B"/>
      </a:accent4>
      <a:accent5>
        <a:srgbClr val="4DB4A1"/>
      </a:accent5>
      <a:accent6>
        <a:srgbClr val="37A8B8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3_Default Theme">
  <a:themeElements>
    <a:clrScheme name="new colors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139884"/>
      </a:hlink>
      <a:folHlink>
        <a:srgbClr val="EB7F2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</a:spPr>
      <a:bodyPr lIns="0" tIns="0" rIns="0" bIns="0" rtlCol="0" anchor="ctr"/>
      <a:lstStyle>
        <a:defPPr algn="ctr">
          <a:defRPr sz="1400" dirty="0" err="1" smtClean="0"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>
              <a:lumMod val="90000"/>
              <a:lumOff val="10000"/>
              <a:alpha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Default Theme" id="{3C944B5A-52A0-A947-B588-C0E45AF7E809}" vid="{8C2FB1E5-E330-0147-9ECC-1A7747261B9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54945</TotalTime>
  <Words>166</Words>
  <Application>Microsoft Office PowerPoint</Application>
  <PresentationFormat>Произвольный</PresentationFormat>
  <Paragraphs>54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Office Theme</vt:lpstr>
      <vt:lpstr>43_Default Theme</vt:lpstr>
      <vt:lpstr>think-cell Slide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Угодников Константин</cp:lastModifiedBy>
  <cp:revision>1681</cp:revision>
  <cp:lastPrinted>2019-05-21T13:12:52Z</cp:lastPrinted>
  <dcterms:created xsi:type="dcterms:W3CDTF">2017-04-08T17:14:36Z</dcterms:created>
  <dcterms:modified xsi:type="dcterms:W3CDTF">2019-05-24T10:13:42Z</dcterms:modified>
</cp:coreProperties>
</file>