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1.xml" ContentType="application/vnd.openxmlformats-officedocument.themeOverrid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97" r:id="rId2"/>
    <p:sldId id="743" r:id="rId3"/>
    <p:sldId id="745" r:id="rId4"/>
    <p:sldId id="750" r:id="rId5"/>
    <p:sldId id="755" r:id="rId6"/>
    <p:sldId id="752" r:id="rId7"/>
    <p:sldId id="753" r:id="rId8"/>
    <p:sldId id="754" r:id="rId9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166" userDrawn="1">
          <p15:clr>
            <a:srgbClr val="A4A3A4"/>
          </p15:clr>
        </p15:guide>
        <p15:guide id="3" orient="horz" pos="164" userDrawn="1">
          <p15:clr>
            <a:srgbClr val="A4A3A4"/>
          </p15:clr>
        </p15:guide>
        <p15:guide id="4" pos="5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Хмелев Дмитрий Алексеевич" initials="ХДА" lastIdx="13" clrIdx="0">
    <p:extLst>
      <p:ext uri="{19B8F6BF-5375-455C-9EA6-DF929625EA0E}">
        <p15:presenceInfo xmlns:p15="http://schemas.microsoft.com/office/powerpoint/2012/main" userId="S-1-5-21-1786527233-2946258800-1986013640-11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7DC7"/>
    <a:srgbClr val="A1D3F9"/>
    <a:srgbClr val="EA8848"/>
    <a:srgbClr val="FFFFFF"/>
    <a:srgbClr val="F1B083"/>
    <a:srgbClr val="92DEC8"/>
    <a:srgbClr val="6FBCF5"/>
    <a:srgbClr val="A4E4D2"/>
    <a:srgbClr val="B8DCD2"/>
    <a:srgbClr val="6BBA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949" autoAdjust="0"/>
    <p:restoredTop sz="90549" autoAdjust="0"/>
  </p:normalViewPr>
  <p:slideViewPr>
    <p:cSldViewPr>
      <p:cViewPr varScale="1">
        <p:scale>
          <a:sx n="81" d="100"/>
          <a:sy n="81" d="100"/>
        </p:scale>
        <p:origin x="1188" y="96"/>
      </p:cViewPr>
      <p:guideLst>
        <p:guide orient="horz" pos="482"/>
        <p:guide pos="166"/>
        <p:guide orient="horz" pos="164"/>
        <p:guide pos="5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03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koksharov\Documents\&#1053;&#1040;&#1055;&#1060;\&#1044;&#1086;&#1082;&#1083;&#1072;&#1076;&#1099;\&#1053;&#1069;&#1057;\&#1044;&#1072;&#1085;&#1085;&#1099;&#1077;_&#1053;&#1069;&#1057;_2906+++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../embeddings/oleObject1.bin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oksharov\Documents\&#1053;&#1040;&#1055;&#1060;\&#1044;&#1086;&#1082;&#1083;&#1072;&#1076;&#1099;\&#1052;&#1080;&#1096;&#1091;&#1089;&#1090;&#1080;&#1085;%202030\&#1044;&#1072;&#1085;&#1085;&#1099;&#1077;_&#1053;&#1069;&#1057;_2906++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2.xml"/><Relationship Id="rId1" Type="http://schemas.microsoft.com/office/2011/relationships/chartStyle" Target="style12.xml"/><Relationship Id="rId5" Type="http://schemas.openxmlformats.org/officeDocument/2006/relationships/chartUserShapes" Target="../drawings/drawing2.xml"/><Relationship Id="rId4" Type="http://schemas.openxmlformats.org/officeDocument/2006/relationships/oleObject" Target="file:///C:\Users\koksharov\Documents\&#1053;&#1040;&#1055;&#1060;\&#1044;&#1086;&#1082;&#1083;&#1072;&#1076;&#1099;\&#1052;&#1080;&#1096;&#1091;&#1089;&#1090;&#1080;&#1085;%202030\&#1044;&#1072;&#1085;&#1085;&#1099;&#1077;_&#1053;&#1069;&#1057;_2906++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koksharov\Documents\&#1053;&#1040;&#1055;&#1060;\&#1044;&#1086;&#1082;&#1083;&#1072;&#1076;&#1099;\&#1053;&#1069;&#1057;\&#1043;&#1088;&#1072;&#1092;&#1080;&#1082;&#1080;%20&#1053;&#1055;&#1060;+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koksharov\Documents\&#1053;&#1040;&#1055;&#1060;\30&#1077;%20&#1086;&#1090;&#1088;&#1072;&#1089;&#1083;&#1080;\rewiew_npf_22Q2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koksharov\Documents\&#1053;&#1040;&#1055;&#1060;\30&#1077;%20&#1086;&#1090;&#1088;&#1072;&#1089;&#1083;&#1080;\rewiew_npf_22Q2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koksharov\Documents\&#1053;&#1040;&#1055;&#1060;\30&#1077;%20&#1086;&#1090;&#1088;&#1072;&#1089;&#1083;&#1080;\rewiew_npf_22Q2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Users\koksharov\Documents\&#1053;&#1040;&#1055;&#1060;\30&#1077;%20&#1086;&#1090;&#1088;&#1072;&#1089;&#1083;&#1080;\rewiew_npf_22Q2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1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7787487597107901E-2"/>
          <c:y val="5.1917394482634056E-2"/>
          <c:w val="0.93378705419656627"/>
          <c:h val="0.563664959252092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Лист4!$A$4</c:f>
              <c:strCache>
                <c:ptCount val="1"/>
                <c:pt idx="0">
                  <c:v>Совокупное количество НПФ</c:v>
                </c:pt>
              </c:strCache>
            </c:strRef>
          </c:tx>
          <c:spPr>
            <a:solidFill>
              <a:srgbClr val="587DC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Лист4!$C$3:$H$3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 2022</c:v>
                </c:pt>
                <c:pt idx="5">
                  <c:v>2 кв. 2022</c:v>
                </c:pt>
              </c:strCache>
            </c:strRef>
          </c:cat>
          <c:val>
            <c:numRef>
              <c:f>Лист4!$C$4:$H$4</c:f>
              <c:numCache>
                <c:formatCode>General</c:formatCode>
                <c:ptCount val="6"/>
                <c:pt idx="0">
                  <c:v>52</c:v>
                </c:pt>
                <c:pt idx="1">
                  <c:v>47</c:v>
                </c:pt>
                <c:pt idx="2">
                  <c:v>43</c:v>
                </c:pt>
                <c:pt idx="3">
                  <c:v>41</c:v>
                </c:pt>
                <c:pt idx="4">
                  <c:v>40</c:v>
                </c:pt>
                <c:pt idx="5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A7-4A8C-B66D-DD8DC41451D6}"/>
            </c:ext>
          </c:extLst>
        </c:ser>
        <c:ser>
          <c:idx val="1"/>
          <c:order val="1"/>
          <c:tx>
            <c:strRef>
              <c:f>Лист4!$A$5</c:f>
              <c:strCache>
                <c:ptCount val="1"/>
                <c:pt idx="0">
                  <c:v>Количество НПФ, осуществляющих деятельность по НПО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Лист4!$C$3:$H$3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 2022</c:v>
                </c:pt>
                <c:pt idx="5">
                  <c:v>2 кв. 2022</c:v>
                </c:pt>
              </c:strCache>
            </c:strRef>
          </c:cat>
          <c:val>
            <c:numRef>
              <c:f>Лист4!$C$5:$H$5</c:f>
              <c:numCache>
                <c:formatCode>General</c:formatCode>
                <c:ptCount val="6"/>
                <c:pt idx="0">
                  <c:v>35</c:v>
                </c:pt>
                <c:pt idx="1">
                  <c:v>33</c:v>
                </c:pt>
                <c:pt idx="2">
                  <c:v>29</c:v>
                </c:pt>
                <c:pt idx="3">
                  <c:v>39</c:v>
                </c:pt>
                <c:pt idx="4">
                  <c:v>38</c:v>
                </c:pt>
                <c:pt idx="5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A7-4A8C-B66D-DD8DC41451D6}"/>
            </c:ext>
          </c:extLst>
        </c:ser>
        <c:ser>
          <c:idx val="2"/>
          <c:order val="2"/>
          <c:tx>
            <c:strRef>
              <c:f>Лист4!$A$6</c:f>
              <c:strCache>
                <c:ptCount val="1"/>
                <c:pt idx="0">
                  <c:v>Количество НПФ, осуществляющих деятельность по ОПС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Лист4!$C$3:$H$3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 2022</c:v>
                </c:pt>
                <c:pt idx="5">
                  <c:v>2 кв. 2022</c:v>
                </c:pt>
              </c:strCache>
            </c:strRef>
          </c:cat>
          <c:val>
            <c:numRef>
              <c:f>Лист4!$C$6:$H$6</c:f>
              <c:numCache>
                <c:formatCode>General</c:formatCode>
                <c:ptCount val="6"/>
                <c:pt idx="0">
                  <c:v>50</c:v>
                </c:pt>
                <c:pt idx="1">
                  <c:v>45</c:v>
                </c:pt>
                <c:pt idx="2">
                  <c:v>41</c:v>
                </c:pt>
                <c:pt idx="3">
                  <c:v>28</c:v>
                </c:pt>
                <c:pt idx="4">
                  <c:v>28</c:v>
                </c:pt>
                <c:pt idx="5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A7-4A8C-B66D-DD8DC41451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9151312"/>
        <c:axId val="349148816"/>
      </c:barChart>
      <c:catAx>
        <c:axId val="34915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49148816"/>
        <c:crosses val="autoZero"/>
        <c:auto val="1"/>
        <c:lblAlgn val="ctr"/>
        <c:lblOffset val="100"/>
        <c:noMultiLvlLbl val="0"/>
      </c:catAx>
      <c:valAx>
        <c:axId val="34914881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49151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1117626611452846E-2"/>
          <c:y val="0.75068996757414752"/>
          <c:w val="0.91217293615649286"/>
          <c:h val="0.216855846622569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029398332420521E-2"/>
          <c:y val="3.8715015764801394E-2"/>
          <c:w val="0.6647716562800724"/>
          <c:h val="0.889114112694696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'[График_вознаграждение+ БЕВ++.xlsx]Лист1'!$A$94</c:f>
              <c:strCache>
                <c:ptCount val="1"/>
                <c:pt idx="0">
                  <c:v>ПН НПФ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'[График_вознаграждение+ БЕВ++.xlsx]Лист1'!$B$83:$C$83</c:f>
              <c:strCache>
                <c:ptCount val="2"/>
                <c:pt idx="0">
                  <c:v>2021</c:v>
                </c:pt>
                <c:pt idx="1">
                  <c:v>9 мес. 2022</c:v>
                </c:pt>
              </c:strCache>
            </c:strRef>
          </c:cat>
          <c:val>
            <c:numRef>
              <c:f>'[График_вознаграждение+ БЕВ++.xlsx]Лист1'!$B$94:$C$94</c:f>
              <c:numCache>
                <c:formatCode>0.0%</c:formatCode>
                <c:ptCount val="2"/>
                <c:pt idx="0">
                  <c:v>4.7E-2</c:v>
                </c:pt>
                <c:pt idx="1">
                  <c:v>3.4000000000000002E-2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E0-49D1-8A37-93FBF3482972}"/>
            </c:ext>
          </c:extLst>
        </c:ser>
        <c:ser>
          <c:idx val="1"/>
          <c:order val="1"/>
          <c:tx>
            <c:strRef>
              <c:f>'[График_вознаграждение+ БЕВ++.xlsx]Лист1'!$A$95</c:f>
              <c:strCache>
                <c:ptCount val="1"/>
                <c:pt idx="0">
                  <c:v>ПР НПФ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'[График_вознаграждение+ БЕВ++.xlsx]Лист1'!$B$83:$C$83</c:f>
              <c:strCache>
                <c:ptCount val="2"/>
                <c:pt idx="0">
                  <c:v>2021</c:v>
                </c:pt>
                <c:pt idx="1">
                  <c:v>9 мес. 2022</c:v>
                </c:pt>
              </c:strCache>
            </c:strRef>
          </c:cat>
          <c:val>
            <c:numRef>
              <c:f>'[График_вознаграждение+ БЕВ++.xlsx]Лист1'!$B$95:$C$95</c:f>
              <c:numCache>
                <c:formatCode>0.0%</c:formatCode>
                <c:ptCount val="2"/>
                <c:pt idx="0">
                  <c:v>0.04</c:v>
                </c:pt>
                <c:pt idx="1">
                  <c:v>2.7E-2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E0-49D1-8A37-93FBF3482972}"/>
            </c:ext>
          </c:extLst>
        </c:ser>
        <c:ser>
          <c:idx val="2"/>
          <c:order val="2"/>
          <c:tx>
            <c:strRef>
              <c:f>'[График_вознаграждение+ БЕВ++.xlsx]Лист1'!$A$96</c:f>
              <c:strCache>
                <c:ptCount val="1"/>
                <c:pt idx="0">
                  <c:v>Депозиты ФЛ (свыше 1 года)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'[График_вознаграждение+ БЕВ++.xlsx]Лист1'!$B$83:$C$83</c:f>
              <c:strCache>
                <c:ptCount val="2"/>
                <c:pt idx="0">
                  <c:v>2021</c:v>
                </c:pt>
                <c:pt idx="1">
                  <c:v>9 мес. 2022</c:v>
                </c:pt>
              </c:strCache>
            </c:strRef>
          </c:cat>
          <c:val>
            <c:numRef>
              <c:f>'[График_вознаграждение+ БЕВ++.xlsx]Лист1'!$B$96:$C$96</c:f>
              <c:numCache>
                <c:formatCode>0.0%</c:formatCode>
                <c:ptCount val="2"/>
                <c:pt idx="0">
                  <c:v>5.2708333333333329E-2</c:v>
                </c:pt>
                <c:pt idx="1">
                  <c:v>8.0777777777777754E-2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E0-49D1-8A37-93FBF3482972}"/>
            </c:ext>
          </c:extLst>
        </c:ser>
        <c:ser>
          <c:idx val="3"/>
          <c:order val="3"/>
          <c:tx>
            <c:strRef>
              <c:f>'[График_вознаграждение+ БЕВ++.xlsx]Лист1'!$A$97</c:f>
              <c:strCache>
                <c:ptCount val="1"/>
                <c:pt idx="0">
                  <c:v>Индекс ММВБ полной доходности акций (MCFTR)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'[График_вознаграждение+ БЕВ++.xlsx]Лист1'!$B$83:$C$83</c:f>
              <c:strCache>
                <c:ptCount val="2"/>
                <c:pt idx="0">
                  <c:v>2021</c:v>
                </c:pt>
                <c:pt idx="1">
                  <c:v>9 мес. 2022</c:v>
                </c:pt>
              </c:strCache>
            </c:strRef>
          </c:cat>
          <c:val>
            <c:numRef>
              <c:f>'[График_вознаграждение+ БЕВ++.xlsx]Лист1'!$B$97:$C$97</c:f>
              <c:numCache>
                <c:formatCode>0.00%</c:formatCode>
                <c:ptCount val="2"/>
                <c:pt idx="0">
                  <c:v>0.218</c:v>
                </c:pt>
                <c:pt idx="1">
                  <c:v>-0.47099999999999997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5E0-49D1-8A37-93FBF3482972}"/>
            </c:ext>
          </c:extLst>
        </c:ser>
        <c:ser>
          <c:idx val="4"/>
          <c:order val="4"/>
          <c:tx>
            <c:strRef>
              <c:f>'[График_вознаграждение+ БЕВ++.xlsx]Лист1'!$A$98</c:f>
              <c:strCache>
                <c:ptCount val="1"/>
                <c:pt idx="0">
                  <c:v>Индекс корп. облигаций (RUCBITR)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'[График_вознаграждение+ БЕВ++.xlsx]Лист1'!$B$83:$C$83</c:f>
              <c:strCache>
                <c:ptCount val="2"/>
                <c:pt idx="0">
                  <c:v>2021</c:v>
                </c:pt>
                <c:pt idx="1">
                  <c:v>9 мес. 2022</c:v>
                </c:pt>
              </c:strCache>
            </c:strRef>
          </c:cat>
          <c:val>
            <c:numRef>
              <c:f>'[График_вознаграждение+ БЕВ++.xlsx]Лист1'!$B$98:$C$98</c:f>
              <c:numCache>
                <c:formatCode>0.00%</c:formatCode>
                <c:ptCount val="2"/>
                <c:pt idx="0">
                  <c:v>-1E-3</c:v>
                </c:pt>
                <c:pt idx="1">
                  <c:v>2.7E-2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5E0-49D1-8A37-93FBF3482972}"/>
            </c:ext>
          </c:extLst>
        </c:ser>
        <c:ser>
          <c:idx val="5"/>
          <c:order val="5"/>
          <c:tx>
            <c:strRef>
              <c:f>'[График_вознаграждение+ БЕВ++.xlsx]Лист1'!$A$99</c:f>
              <c:strCache>
                <c:ptCount val="1"/>
                <c:pt idx="0">
                  <c:v>Индекс ПН сбаланс. (RUPMI)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'[График_вознаграждение+ БЕВ++.xlsx]Лист1'!$B$83:$C$83</c:f>
              <c:strCache>
                <c:ptCount val="2"/>
                <c:pt idx="0">
                  <c:v>2021</c:v>
                </c:pt>
                <c:pt idx="1">
                  <c:v>9 мес. 2022</c:v>
                </c:pt>
              </c:strCache>
            </c:strRef>
          </c:cat>
          <c:val>
            <c:numRef>
              <c:f>'[График_вознаграждение+ БЕВ++.xlsx]Лист1'!$B$99:$C$99</c:f>
              <c:numCache>
                <c:formatCode>0.00%</c:formatCode>
                <c:ptCount val="2"/>
                <c:pt idx="0">
                  <c:v>7.0000000000000001E-3</c:v>
                </c:pt>
                <c:pt idx="1">
                  <c:v>-3.5999999999999997E-2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5E0-49D1-8A37-93FBF3482972}"/>
            </c:ext>
          </c:extLst>
        </c:ser>
        <c:ser>
          <c:idx val="6"/>
          <c:order val="6"/>
          <c:tx>
            <c:strRef>
              <c:f>'[График_вознаграждение+ БЕВ++.xlsx]Лист1'!$A$100</c:f>
              <c:strCache>
                <c:ptCount val="1"/>
                <c:pt idx="0">
                  <c:v>Индекс ОФЗ (RGBITR)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8.6892296997870336E-3"/>
                  <c:y val="-3.06611090388708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050-47E1-A2B9-08FD6C9592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'[График_вознаграждение+ БЕВ++.xlsx]Лист1'!$B$83:$C$83</c:f>
              <c:strCache>
                <c:ptCount val="2"/>
                <c:pt idx="0">
                  <c:v>2021</c:v>
                </c:pt>
                <c:pt idx="1">
                  <c:v>9 мес. 2022</c:v>
                </c:pt>
              </c:strCache>
            </c:strRef>
          </c:cat>
          <c:val>
            <c:numRef>
              <c:f>'[График_вознаграждение+ БЕВ++.xlsx]Лист1'!$B$100:$C$100</c:f>
              <c:numCache>
                <c:formatCode>0.00%</c:formatCode>
                <c:ptCount val="2"/>
                <c:pt idx="0">
                  <c:v>-4.9000000000000002E-2</c:v>
                </c:pt>
                <c:pt idx="1">
                  <c:v>-1.7999999999999999E-2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5E0-49D1-8A37-93FBF3482972}"/>
            </c:ext>
          </c:extLst>
        </c:ser>
        <c:ser>
          <c:idx val="7"/>
          <c:order val="7"/>
          <c:tx>
            <c:strRef>
              <c:f>'[График_вознаграждение+ БЕВ++.xlsx]Лист1'!$A$101</c:f>
              <c:strCache>
                <c:ptCount val="1"/>
                <c:pt idx="0">
                  <c:v>Инфляция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'[График_вознаграждение+ БЕВ++.xlsx]Лист1'!$B$83:$C$83</c:f>
              <c:strCache>
                <c:ptCount val="2"/>
                <c:pt idx="0">
                  <c:v>2021</c:v>
                </c:pt>
                <c:pt idx="1">
                  <c:v>9 мес. 2022</c:v>
                </c:pt>
              </c:strCache>
            </c:strRef>
          </c:cat>
          <c:val>
            <c:numRef>
              <c:f>'[График_вознаграждение+ БЕВ++.xlsx]Лист1'!$B$101:$C$101</c:f>
              <c:numCache>
                <c:formatCode>0.0%</c:formatCode>
                <c:ptCount val="2"/>
                <c:pt idx="0">
                  <c:v>8.3900000000000002E-2</c:v>
                </c:pt>
                <c:pt idx="1">
                  <c:v>0.104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5E0-49D1-8A37-93FBF34829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5"/>
        <c:overlap val="-27"/>
        <c:axId val="270316736"/>
        <c:axId val="270318400"/>
      </c:barChart>
      <c:catAx>
        <c:axId val="270316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70318400"/>
        <c:crosses val="autoZero"/>
        <c:auto val="1"/>
        <c:lblAlgn val="ctr"/>
        <c:lblOffset val="100"/>
        <c:noMultiLvlLbl val="0"/>
      </c:catAx>
      <c:valAx>
        <c:axId val="270318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70316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571297353308507"/>
          <c:y val="7.5519104283145996E-2"/>
          <c:w val="0.25728321654757746"/>
          <c:h val="0.86631696924038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638828390136952E-2"/>
          <c:y val="2.8597426231639151E-2"/>
          <c:w val="0.68822052616096463"/>
          <c:h val="0.906556016257749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'[Данные_НЭС_2906++.xlsx]Портфель ПН ПР'!$B$8</c:f>
              <c:strCache>
                <c:ptCount val="1"/>
                <c:pt idx="0">
                  <c:v>Корпоративные облигаци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ПР'!$C$8:$I$8</c:f>
              <c:numCache>
                <c:formatCode>0%</c:formatCode>
                <c:ptCount val="7"/>
                <c:pt idx="0">
                  <c:v>0.48</c:v>
                </c:pt>
                <c:pt idx="1">
                  <c:v>0.47</c:v>
                </c:pt>
                <c:pt idx="2">
                  <c:v>0.51</c:v>
                </c:pt>
                <c:pt idx="3">
                  <c:v>0.53</c:v>
                </c:pt>
                <c:pt idx="4">
                  <c:v>0.49</c:v>
                </c:pt>
                <c:pt idx="5">
                  <c:v>0.47685814751276384</c:v>
                </c:pt>
                <c:pt idx="6">
                  <c:v>0.46490062021823925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F5-41CD-9725-BC3E28B811E5}"/>
            </c:ext>
          </c:extLst>
        </c:ser>
        <c:ser>
          <c:idx val="1"/>
          <c:order val="1"/>
          <c:tx>
            <c:strRef>
              <c:f>'[Данные_НЭС_2906++.xlsx]Портфель ПН ПР'!$B$9</c:f>
              <c:strCache>
                <c:ptCount val="1"/>
                <c:pt idx="0">
                  <c:v>Государственные ценные бумаги РФ (ОФЗ)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ПР'!$C$9:$I$9</c:f>
              <c:numCache>
                <c:formatCode>0%</c:formatCode>
                <c:ptCount val="7"/>
                <c:pt idx="0">
                  <c:v>0.22</c:v>
                </c:pt>
                <c:pt idx="1">
                  <c:v>0.36</c:v>
                </c:pt>
                <c:pt idx="2">
                  <c:v>0.3</c:v>
                </c:pt>
                <c:pt idx="3">
                  <c:v>0.31</c:v>
                </c:pt>
                <c:pt idx="4">
                  <c:v>0.33</c:v>
                </c:pt>
                <c:pt idx="5" formatCode="0.0%">
                  <c:v>0.34530386310313649</c:v>
                </c:pt>
                <c:pt idx="6" formatCode="0.0%">
                  <c:v>0.34916115041767293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F5-41CD-9725-BC3E28B811E5}"/>
            </c:ext>
          </c:extLst>
        </c:ser>
        <c:ser>
          <c:idx val="2"/>
          <c:order val="2"/>
          <c:tx>
            <c:strRef>
              <c:f>'[Данные_НЭС_2906++.xlsx]Портфель ПН ПР'!$B$10</c:f>
              <c:strCache>
                <c:ptCount val="1"/>
                <c:pt idx="0">
                  <c:v>Государственные ценные бумаги субъектов РФ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ПР'!$C$10:$I$10</c:f>
              <c:numCache>
                <c:formatCode>0%</c:formatCode>
                <c:ptCount val="7"/>
                <c:pt idx="0">
                  <c:v>0.02</c:v>
                </c:pt>
                <c:pt idx="1">
                  <c:v>0.02</c:v>
                </c:pt>
                <c:pt idx="2">
                  <c:v>0.02</c:v>
                </c:pt>
                <c:pt idx="3">
                  <c:v>0.02</c:v>
                </c:pt>
                <c:pt idx="4">
                  <c:v>0.03</c:v>
                </c:pt>
                <c:pt idx="5">
                  <c:v>2.8249050743410359E-2</c:v>
                </c:pt>
                <c:pt idx="6">
                  <c:v>2.6212580347019485E-2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8F5-41CD-9725-BC3E28B811E5}"/>
            </c:ext>
          </c:extLst>
        </c:ser>
        <c:ser>
          <c:idx val="3"/>
          <c:order val="3"/>
          <c:tx>
            <c:strRef>
              <c:f>'[Данные_НЭС_2906++.xlsx]Портфель ПН ПР'!$B$11</c:f>
              <c:strCache>
                <c:ptCount val="1"/>
                <c:pt idx="0">
                  <c:v>Акции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ПР'!$C$11:$I$11</c:f>
              <c:numCache>
                <c:formatCode>0%</c:formatCode>
                <c:ptCount val="7"/>
                <c:pt idx="0">
                  <c:v>0.13</c:v>
                </c:pt>
                <c:pt idx="1">
                  <c:v>7.0000000000000007E-2</c:v>
                </c:pt>
                <c:pt idx="2">
                  <c:v>0.06</c:v>
                </c:pt>
                <c:pt idx="3">
                  <c:v>0.06</c:v>
                </c:pt>
                <c:pt idx="4">
                  <c:v>7.0000000000000007E-2</c:v>
                </c:pt>
                <c:pt idx="5">
                  <c:v>5.9027048135462709E-2</c:v>
                </c:pt>
                <c:pt idx="6">
                  <c:v>6.49208440639025E-2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8F5-41CD-9725-BC3E28B811E5}"/>
            </c:ext>
          </c:extLst>
        </c:ser>
        <c:ser>
          <c:idx val="4"/>
          <c:order val="4"/>
          <c:tx>
            <c:strRef>
              <c:f>'[Данные_НЭС_2906++.xlsx]Портфель ПН ПР'!$B$12</c:f>
              <c:strCache>
                <c:ptCount val="1"/>
                <c:pt idx="0">
                  <c:v>Денежные средства на текущих счетах и депозиты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ПР'!$C$12:$I$12</c:f>
              <c:numCache>
                <c:formatCode>0%</c:formatCode>
                <c:ptCount val="7"/>
                <c:pt idx="0">
                  <c:v>0.11</c:v>
                </c:pt>
                <c:pt idx="1">
                  <c:v>0.06</c:v>
                </c:pt>
                <c:pt idx="2">
                  <c:v>0.05</c:v>
                </c:pt>
                <c:pt idx="3">
                  <c:v>0.03</c:v>
                </c:pt>
                <c:pt idx="4">
                  <c:v>0.03</c:v>
                </c:pt>
                <c:pt idx="5">
                  <c:v>3.2696700547367515E-2</c:v>
                </c:pt>
                <c:pt idx="6">
                  <c:v>2.826431787486703E-2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8F5-41CD-9725-BC3E28B811E5}"/>
            </c:ext>
          </c:extLst>
        </c:ser>
        <c:ser>
          <c:idx val="5"/>
          <c:order val="5"/>
          <c:tx>
            <c:strRef>
              <c:f>'[Данные_НЭС_2906++.xlsx]Портфель ПН ПР'!$B$13</c:f>
              <c:strCache>
                <c:ptCount val="1"/>
                <c:pt idx="0">
                  <c:v>Прочие активы и обязательства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ПР'!$C$13:$I$13</c:f>
              <c:numCache>
                <c:formatCode>0%</c:formatCode>
                <c:ptCount val="7"/>
                <c:pt idx="0">
                  <c:v>4.1000000000000002E-2</c:v>
                </c:pt>
                <c:pt idx="1">
                  <c:v>0.02</c:v>
                </c:pt>
                <c:pt idx="2" formatCode="0.00%">
                  <c:v>5.8000000000000003E-2</c:v>
                </c:pt>
                <c:pt idx="3" formatCode="0.00%">
                  <c:v>4.3999999999999997E-2</c:v>
                </c:pt>
                <c:pt idx="4">
                  <c:v>0.06</c:v>
                </c:pt>
                <c:pt idx="5">
                  <c:v>5.7865189957859053E-2</c:v>
                </c:pt>
                <c:pt idx="6">
                  <c:v>6.6540487078298766E-2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8F5-41CD-9725-BC3E28B811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41503664"/>
        <c:axId val="341501168"/>
      </c:barChart>
      <c:catAx>
        <c:axId val="34150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41501168"/>
        <c:crosses val="autoZero"/>
        <c:auto val="1"/>
        <c:lblAlgn val="ctr"/>
        <c:lblOffset val="100"/>
        <c:noMultiLvlLbl val="0"/>
      </c:catAx>
      <c:valAx>
        <c:axId val="341501168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41503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217024453607183"/>
          <c:y val="4.3609130296383553E-2"/>
          <c:w val="0.25117431047144306"/>
          <c:h val="0.943978726953944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6"/>
          <c:order val="0"/>
          <c:tx>
            <c:strRef>
              <c:f>'[Данные_НЭС_2906++.xlsx]Портфель ПН ПР'!$B$37</c:f>
              <c:strCache>
                <c:ptCount val="1"/>
                <c:pt idx="0">
                  <c:v>Корпоративные облигации</c:v>
                </c:pt>
              </c:strCache>
            </c:strRef>
          </c:tx>
          <c:spPr>
            <a:solidFill>
              <a:srgbClr val="1961AC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ПР'!$C$37:$I$37</c:f>
              <c:numCache>
                <c:formatCode>0%</c:formatCode>
                <c:ptCount val="7"/>
                <c:pt idx="0">
                  <c:v>0.35</c:v>
                </c:pt>
                <c:pt idx="1">
                  <c:v>0.39</c:v>
                </c:pt>
                <c:pt idx="2">
                  <c:v>0.44</c:v>
                </c:pt>
                <c:pt idx="3">
                  <c:v>0.47</c:v>
                </c:pt>
                <c:pt idx="4">
                  <c:v>0.49</c:v>
                </c:pt>
                <c:pt idx="5">
                  <c:v>0.45166900225742213</c:v>
                </c:pt>
                <c:pt idx="6">
                  <c:v>0.44233144644441735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36-415F-950F-044C83763EBF}"/>
            </c:ext>
          </c:extLst>
        </c:ser>
        <c:ser>
          <c:idx val="5"/>
          <c:order val="1"/>
          <c:tx>
            <c:strRef>
              <c:f>'[Данные_НЭС_2906++.xlsx]Портфель ПН ПР'!$B$36</c:f>
              <c:strCache>
                <c:ptCount val="1"/>
                <c:pt idx="0">
                  <c:v>Государственные ценные бумаги РФ (ОФЗ)</c:v>
                </c:pt>
              </c:strCache>
            </c:strRef>
          </c:tx>
          <c:spPr>
            <a:solidFill>
              <a:srgbClr val="212745">
                <a:lumMod val="20000"/>
                <a:lumOff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ПР'!$C$36:$I$36</c:f>
              <c:numCache>
                <c:formatCode>0%</c:formatCode>
                <c:ptCount val="7"/>
                <c:pt idx="0">
                  <c:v>0.09</c:v>
                </c:pt>
                <c:pt idx="1">
                  <c:v>0.14000000000000001</c:v>
                </c:pt>
                <c:pt idx="2">
                  <c:v>0.13</c:v>
                </c:pt>
                <c:pt idx="3">
                  <c:v>0.14000000000000001</c:v>
                </c:pt>
                <c:pt idx="4">
                  <c:v>0.16</c:v>
                </c:pt>
                <c:pt idx="5">
                  <c:v>0.18604600101399155</c:v>
                </c:pt>
                <c:pt idx="6">
                  <c:v>0.19125610959140921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36-415F-950F-044C83763EBF}"/>
            </c:ext>
          </c:extLst>
        </c:ser>
        <c:ser>
          <c:idx val="4"/>
          <c:order val="2"/>
          <c:tx>
            <c:strRef>
              <c:f>'[Данные_НЭС_2906++.xlsx]Портфель ПН ПР'!$B$35</c:f>
              <c:strCache>
                <c:ptCount val="1"/>
                <c:pt idx="0">
                  <c:v>Государственные ценные бамаги субъектов РФ</c:v>
                </c:pt>
              </c:strCache>
            </c:strRef>
          </c:tx>
          <c:spPr>
            <a:solidFill>
              <a:srgbClr val="A7EA52">
                <a:lumMod val="20000"/>
                <a:lumOff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ПР'!$C$35:$I$35</c:f>
              <c:numCache>
                <c:formatCode>0%</c:formatCode>
                <c:ptCount val="7"/>
                <c:pt idx="0">
                  <c:v>0.03</c:v>
                </c:pt>
                <c:pt idx="1">
                  <c:v>0.03</c:v>
                </c:pt>
                <c:pt idx="2">
                  <c:v>0.04</c:v>
                </c:pt>
                <c:pt idx="3">
                  <c:v>0.04</c:v>
                </c:pt>
                <c:pt idx="4">
                  <c:v>0.04</c:v>
                </c:pt>
                <c:pt idx="5">
                  <c:v>4.0485217995624989E-2</c:v>
                </c:pt>
                <c:pt idx="6">
                  <c:v>3.8795730463585858E-2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236-415F-950F-044C83763EBF}"/>
            </c:ext>
          </c:extLst>
        </c:ser>
        <c:ser>
          <c:idx val="3"/>
          <c:order val="3"/>
          <c:tx>
            <c:strRef>
              <c:f>'[Данные_НЭС_2906++.xlsx]Портфель ПН ПР'!$B$34</c:f>
              <c:strCache>
                <c:ptCount val="1"/>
                <c:pt idx="0">
                  <c:v>Акции</c:v>
                </c:pt>
              </c:strCache>
            </c:strRef>
          </c:tx>
          <c:spPr>
            <a:solidFill>
              <a:srgbClr val="F14124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ПР'!$C$34:$I$34</c:f>
              <c:numCache>
                <c:formatCode>0%</c:formatCode>
                <c:ptCount val="7"/>
                <c:pt idx="0">
                  <c:v>0.2</c:v>
                </c:pt>
                <c:pt idx="1">
                  <c:v>0.12</c:v>
                </c:pt>
                <c:pt idx="2">
                  <c:v>0.11</c:v>
                </c:pt>
                <c:pt idx="3">
                  <c:v>0.11</c:v>
                </c:pt>
                <c:pt idx="4">
                  <c:v>0.1</c:v>
                </c:pt>
                <c:pt idx="5">
                  <c:v>9.8605308565952177E-2</c:v>
                </c:pt>
                <c:pt idx="6">
                  <c:v>0.10178971487640097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236-415F-950F-044C83763EBF}"/>
            </c:ext>
          </c:extLst>
        </c:ser>
        <c:ser>
          <c:idx val="2"/>
          <c:order val="4"/>
          <c:tx>
            <c:strRef>
              <c:f>'[Данные_НЭС_2906++.xlsx]Портфель ПН ПР'!$B$33</c:f>
              <c:strCache>
                <c:ptCount val="1"/>
                <c:pt idx="0">
                  <c:v>Инвестиционные паи ПИФ</c:v>
                </c:pt>
              </c:strCache>
            </c:strRef>
          </c:tx>
          <c:spPr>
            <a:solidFill>
              <a:srgbClr val="1961AC">
                <a:lumMod val="20000"/>
                <a:lumOff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ПР'!$C$33:$I$33</c:f>
              <c:numCache>
                <c:formatCode>0%</c:formatCode>
                <c:ptCount val="7"/>
                <c:pt idx="0">
                  <c:v>0.17</c:v>
                </c:pt>
                <c:pt idx="1">
                  <c:v>0.18</c:v>
                </c:pt>
                <c:pt idx="2">
                  <c:v>0.17</c:v>
                </c:pt>
                <c:pt idx="3">
                  <c:v>0.15</c:v>
                </c:pt>
                <c:pt idx="4">
                  <c:v>0.13</c:v>
                </c:pt>
                <c:pt idx="5">
                  <c:v>0.12823840017094734</c:v>
                </c:pt>
                <c:pt idx="6">
                  <c:v>0.12687475135264342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36-415F-950F-044C83763EBF}"/>
            </c:ext>
          </c:extLst>
        </c:ser>
        <c:ser>
          <c:idx val="1"/>
          <c:order val="5"/>
          <c:tx>
            <c:strRef>
              <c:f>'[Данные_НЭС_2906++.xlsx]Портфель ПН ПР'!$B$32</c:f>
              <c:strCache>
                <c:ptCount val="1"/>
                <c:pt idx="0">
                  <c:v>Денежные средства на текущих счетах и депозиты</c:v>
                </c:pt>
              </c:strCache>
            </c:strRef>
          </c:tx>
          <c:spPr>
            <a:solidFill>
              <a:srgbClr val="00C0F3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ПР'!$C$32:$I$32</c:f>
              <c:numCache>
                <c:formatCode>0%</c:formatCode>
                <c:ptCount val="7"/>
                <c:pt idx="0">
                  <c:v>0.12</c:v>
                </c:pt>
                <c:pt idx="1">
                  <c:v>0.1</c:v>
                </c:pt>
                <c:pt idx="2">
                  <c:v>7.0000000000000007E-2</c:v>
                </c:pt>
                <c:pt idx="3">
                  <c:v>0.05</c:v>
                </c:pt>
                <c:pt idx="4">
                  <c:v>0.04</c:v>
                </c:pt>
                <c:pt idx="5">
                  <c:v>4.3771397274410526E-2</c:v>
                </c:pt>
                <c:pt idx="6">
                  <c:v>4.0788584270967876E-2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236-415F-950F-044C83763EBF}"/>
            </c:ext>
          </c:extLst>
        </c:ser>
        <c:ser>
          <c:idx val="0"/>
          <c:order val="6"/>
          <c:tx>
            <c:strRef>
              <c:f>'[Данные_НЭС_2906++.xlsx]Портфель ПН ПР'!$B$31</c:f>
              <c:strCache>
                <c:ptCount val="1"/>
                <c:pt idx="0">
                  <c:v>Прочие активы и обязательства</c:v>
                </c:pt>
              </c:strCache>
            </c:strRef>
          </c:tx>
          <c:spPr>
            <a:solidFill>
              <a:srgbClr val="A7EA52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'[Данные_НЭС_2906++.xlsx]Портфель ПН ПР'!$C$7:$I$7</c:f>
              <c:strCach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1 кв. 2022</c:v>
                </c:pt>
                <c:pt idx="6">
                  <c:v>2 кв. 2022</c:v>
                </c:pt>
              </c:strCache>
            </c:strRef>
          </c:cat>
          <c:val>
            <c:numRef>
              <c:f>'[Данные_НЭС_2906++.xlsx]Портфель ПН ПР'!$C$31:$I$31</c:f>
              <c:numCache>
                <c:formatCode>0%</c:formatCode>
                <c:ptCount val="7"/>
                <c:pt idx="0">
                  <c:v>0.03</c:v>
                </c:pt>
                <c:pt idx="1">
                  <c:v>0.04</c:v>
                </c:pt>
                <c:pt idx="2">
                  <c:v>0.05</c:v>
                </c:pt>
                <c:pt idx="3">
                  <c:v>0.04</c:v>
                </c:pt>
                <c:pt idx="4">
                  <c:v>0.04</c:v>
                </c:pt>
                <c:pt idx="5">
                  <c:v>5.1184672721651281E-2</c:v>
                </c:pt>
                <c:pt idx="6">
                  <c:v>5.8163663000575294E-2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236-415F-950F-044C83763E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41503664"/>
        <c:axId val="341501168"/>
      </c:barChart>
      <c:catAx>
        <c:axId val="34150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41501168"/>
        <c:crosses val="autoZero"/>
        <c:auto val="1"/>
        <c:lblAlgn val="ctr"/>
        <c:lblOffset val="100"/>
        <c:noMultiLvlLbl val="0"/>
      </c:catAx>
      <c:valAx>
        <c:axId val="341501168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41503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904542706931639"/>
          <c:y val="4.2037883207906003E-2"/>
          <c:w val="0.28026111570143902"/>
          <c:h val="0.908657223361623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6735797670790145E-2"/>
          <c:y val="5.0903482540044537E-2"/>
          <c:w val="0.85915297977265126"/>
          <c:h val="0.63466904723503759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'1'!$H$34</c:f>
              <c:strCache>
                <c:ptCount val="1"/>
                <c:pt idx="0">
                  <c:v>ПН в НПФ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'1'!$J$32:$O$32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кв.2022</c:v>
                </c:pt>
                <c:pt idx="5">
                  <c:v>2 кв.2022</c:v>
                </c:pt>
              </c:strCache>
            </c:strRef>
          </c:cat>
          <c:val>
            <c:numRef>
              <c:f>'1'!$J$34:$O$34</c:f>
              <c:numCache>
                <c:formatCode>0.0</c:formatCode>
                <c:ptCount val="6"/>
                <c:pt idx="0">
                  <c:v>2.6</c:v>
                </c:pt>
                <c:pt idx="1">
                  <c:v>2.85</c:v>
                </c:pt>
                <c:pt idx="2">
                  <c:v>2.97343509761735</c:v>
                </c:pt>
                <c:pt idx="3">
                  <c:v>3.0384349168728302</c:v>
                </c:pt>
                <c:pt idx="4">
                  <c:v>2.9878171182130302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87-4FEF-B171-881B1930DC1A}"/>
            </c:ext>
          </c:extLst>
        </c:ser>
        <c:ser>
          <c:idx val="0"/>
          <c:order val="1"/>
          <c:tx>
            <c:strRef>
              <c:f>'1'!$H$33</c:f>
              <c:strCache>
                <c:ptCount val="1"/>
                <c:pt idx="0">
                  <c:v>ПН в ПФР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'1'!$J$32:$O$32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кв.2022</c:v>
                </c:pt>
                <c:pt idx="5">
                  <c:v>2 кв.2022</c:v>
                </c:pt>
              </c:strCache>
            </c:strRef>
          </c:cat>
          <c:val>
            <c:numRef>
              <c:f>'1'!$J$33:$O$33</c:f>
              <c:numCache>
                <c:formatCode>0.0</c:formatCode>
                <c:ptCount val="6"/>
                <c:pt idx="0">
                  <c:v>1.8</c:v>
                </c:pt>
                <c:pt idx="1">
                  <c:v>1.89</c:v>
                </c:pt>
                <c:pt idx="2">
                  <c:v>1.99683774432891</c:v>
                </c:pt>
                <c:pt idx="3">
                  <c:v>2.05769968492584</c:v>
                </c:pt>
                <c:pt idx="4">
                  <c:v>2.0614216653721198</c:v>
                </c:pt>
                <c:pt idx="5">
                  <c:v>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87-4FEF-B171-881B1930DC1A}"/>
            </c:ext>
          </c:extLst>
        </c:ser>
        <c:ser>
          <c:idx val="2"/>
          <c:order val="2"/>
          <c:tx>
            <c:strRef>
              <c:f>'1'!$H$35</c:f>
              <c:strCache>
                <c:ptCount val="1"/>
                <c:pt idx="0">
                  <c:v>ПР в НПФ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'1'!$J$32:$O$32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кв.2022</c:v>
                </c:pt>
                <c:pt idx="5">
                  <c:v>2 кв.2022</c:v>
                </c:pt>
              </c:strCache>
            </c:strRef>
          </c:cat>
          <c:val>
            <c:numRef>
              <c:f>'1'!$J$35:$O$35</c:f>
              <c:numCache>
                <c:formatCode>0.0</c:formatCode>
                <c:ptCount val="6"/>
                <c:pt idx="0">
                  <c:v>1.26</c:v>
                </c:pt>
                <c:pt idx="1">
                  <c:v>1.41</c:v>
                </c:pt>
                <c:pt idx="2">
                  <c:v>1.4930120453864899</c:v>
                </c:pt>
                <c:pt idx="3">
                  <c:v>1.5626596332321601</c:v>
                </c:pt>
                <c:pt idx="4">
                  <c:v>1.53785893020653</c:v>
                </c:pt>
                <c:pt idx="5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87-4FEF-B171-881B1930DC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6"/>
        <c:overlap val="100"/>
        <c:axId val="390917136"/>
        <c:axId val="390917552"/>
      </c:barChart>
      <c:lineChart>
        <c:grouping val="standard"/>
        <c:varyColors val="0"/>
        <c:ser>
          <c:idx val="3"/>
          <c:order val="3"/>
          <c:tx>
            <c:strRef>
              <c:f>'1'!$H$36</c:f>
              <c:strCache>
                <c:ptCount val="1"/>
                <c:pt idx="0">
                  <c:v>Отношение средств к ВВП (пр. шкала), %</c:v>
                </c:pt>
              </c:strCache>
            </c:strRef>
          </c:tx>
          <c:spPr>
            <a:ln w="22225" cap="rnd">
              <a:solidFill>
                <a:schemeClr val="accent4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'1'!$J$36:$O$36</c:f>
              <c:numCache>
                <c:formatCode>0.0</c:formatCode>
                <c:ptCount val="6"/>
                <c:pt idx="0">
                  <c:v>5.4</c:v>
                </c:pt>
                <c:pt idx="1">
                  <c:v>5.6</c:v>
                </c:pt>
                <c:pt idx="2">
                  <c:v>6.0422940889750008</c:v>
                </c:pt>
                <c:pt idx="3">
                  <c:v>5.0910042142422789</c:v>
                </c:pt>
                <c:pt idx="4">
                  <c:v>4.7542134968571741</c:v>
                </c:pt>
                <c:pt idx="5">
                  <c:v>4.7542134968571741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D87-4FEF-B171-881B1930DC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1877824"/>
        <c:axId val="404658576"/>
      </c:lineChart>
      <c:catAx>
        <c:axId val="390917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90917552"/>
        <c:crosses val="autoZero"/>
        <c:auto val="1"/>
        <c:lblAlgn val="ctr"/>
        <c:lblOffset val="100"/>
        <c:noMultiLvlLbl val="0"/>
      </c:catAx>
      <c:valAx>
        <c:axId val="390917552"/>
        <c:scaling>
          <c:orientation val="minMax"/>
          <c:max val="1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90917136"/>
        <c:crosses val="autoZero"/>
        <c:crossBetween val="between"/>
      </c:valAx>
      <c:valAx>
        <c:axId val="404658576"/>
        <c:scaling>
          <c:orientation val="minMax"/>
          <c:max val="7"/>
          <c:min val="1"/>
        </c:scaling>
        <c:delete val="0"/>
        <c:axPos val="r"/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91877824"/>
        <c:crosses val="max"/>
        <c:crossBetween val="between"/>
      </c:valAx>
      <c:catAx>
        <c:axId val="391877824"/>
        <c:scaling>
          <c:orientation val="minMax"/>
        </c:scaling>
        <c:delete val="1"/>
        <c:axPos val="b"/>
        <c:majorTickMark val="out"/>
        <c:minorTickMark val="none"/>
        <c:tickLblPos val="nextTo"/>
        <c:crossAx val="4046585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046556335673688E-2"/>
          <c:y val="0.80402532470000632"/>
          <c:w val="0.98696419118466505"/>
          <c:h val="0.163847960028914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'3'!$A$23:$H$23</c:f>
              <c:strCache>
                <c:ptCount val="8"/>
                <c:pt idx="0">
                  <c:v>Застрахованные лица в НПФ, млн чел.</c:v>
                </c:pt>
              </c:strCache>
            </c:strRef>
          </c:tx>
          <c:spPr>
            <a:solidFill>
              <a:srgbClr val="F14124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'3'!$I$22:$N$22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 2022</c:v>
                </c:pt>
                <c:pt idx="5">
                  <c:v>2 кв. 2022</c:v>
                </c:pt>
              </c:strCache>
            </c:strRef>
          </c:cat>
          <c:val>
            <c:numRef>
              <c:f>'3'!$I$23:$N$23</c:f>
              <c:numCache>
                <c:formatCode>General</c:formatCode>
                <c:ptCount val="6"/>
                <c:pt idx="0" formatCode="0">
                  <c:v>37</c:v>
                </c:pt>
                <c:pt idx="1">
                  <c:v>37.299999999999997</c:v>
                </c:pt>
                <c:pt idx="2" formatCode="0.0">
                  <c:v>37.144030000000001</c:v>
                </c:pt>
                <c:pt idx="3" formatCode="0.0">
                  <c:v>36.799999999999997</c:v>
                </c:pt>
                <c:pt idx="4" formatCode="0.0">
                  <c:v>36.733142999999998</c:v>
                </c:pt>
                <c:pt idx="5" formatCode="0.0">
                  <c:v>36.680863000000002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1D-44FC-9A1A-3C75F5F35DBD}"/>
            </c:ext>
          </c:extLst>
        </c:ser>
        <c:ser>
          <c:idx val="1"/>
          <c:order val="1"/>
          <c:tx>
            <c:strRef>
              <c:f>'3'!$A$24:$H$24</c:f>
              <c:strCache>
                <c:ptCount val="8"/>
                <c:pt idx="0">
                  <c:v>Участники добровольной пенсионной системы, млн чел.</c:v>
                </c:pt>
              </c:strCache>
            </c:strRef>
          </c:tx>
          <c:spPr>
            <a:solidFill>
              <a:srgbClr val="212745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'3'!$I$22:$N$22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 2022</c:v>
                </c:pt>
                <c:pt idx="5">
                  <c:v>2 кв. 2022</c:v>
                </c:pt>
              </c:strCache>
            </c:strRef>
          </c:cat>
          <c:val>
            <c:numRef>
              <c:f>'3'!$I$24:$N$24</c:f>
              <c:numCache>
                <c:formatCode>General</c:formatCode>
                <c:ptCount val="6"/>
                <c:pt idx="0">
                  <c:v>6.1</c:v>
                </c:pt>
                <c:pt idx="1">
                  <c:v>6.2</c:v>
                </c:pt>
                <c:pt idx="2" formatCode="0.0">
                  <c:v>6.1763709999999996</c:v>
                </c:pt>
                <c:pt idx="3" formatCode="0.0">
                  <c:v>6.2</c:v>
                </c:pt>
                <c:pt idx="4" formatCode="0.0">
                  <c:v>6.2085140000000001</c:v>
                </c:pt>
                <c:pt idx="5" formatCode="0.0">
                  <c:v>6.2166949999999996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1D-44FC-9A1A-3C75F5F35D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1"/>
        <c:overlap val="-27"/>
        <c:axId val="482885728"/>
        <c:axId val="267002528"/>
      </c:barChart>
      <c:catAx>
        <c:axId val="4828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67002528"/>
        <c:crosses val="autoZero"/>
        <c:auto val="1"/>
        <c:lblAlgn val="ctr"/>
        <c:lblOffset val="100"/>
        <c:noMultiLvlLbl val="0"/>
      </c:catAx>
      <c:valAx>
        <c:axId val="267002528"/>
        <c:scaling>
          <c:orientation val="minMax"/>
          <c:max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482885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284164241247138E-2"/>
          <c:y val="6.5488590828034557E-2"/>
          <c:w val="0.89327826702980362"/>
          <c:h val="0.60052006472916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'7'!$A$57:$E$57</c:f>
              <c:strCache>
                <c:ptCount val="5"/>
                <c:pt idx="0">
                  <c:v>Средний счет по ОПС, тыс. руб.</c:v>
                </c:pt>
              </c:strCache>
            </c:strRef>
          </c:tx>
          <c:spPr>
            <a:solidFill>
              <a:srgbClr val="212745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'7'!$F$56:$K$56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 2022</c:v>
                </c:pt>
                <c:pt idx="5">
                  <c:v>2 кв. 2022</c:v>
                </c:pt>
              </c:strCache>
            </c:strRef>
          </c:cat>
          <c:val>
            <c:numRef>
              <c:f>'7'!$F$57:$K$57</c:f>
              <c:numCache>
                <c:formatCode>0.00</c:formatCode>
                <c:ptCount val="6"/>
                <c:pt idx="0" formatCode="General">
                  <c:v>68</c:v>
                </c:pt>
                <c:pt idx="1">
                  <c:v>73.380949254884996</c:v>
                </c:pt>
                <c:pt idx="2" formatCode="0.0">
                  <c:v>77.152563832452003</c:v>
                </c:pt>
                <c:pt idx="3" formatCode="0.0">
                  <c:v>79.496620436409003</c:v>
                </c:pt>
                <c:pt idx="4" formatCode="0.0">
                  <c:v>79.422289416088006</c:v>
                </c:pt>
                <c:pt idx="5" formatCode="0.0">
                  <c:v>79.311315732542994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8F-4339-A1B5-C172FBE003A3}"/>
            </c:ext>
          </c:extLst>
        </c:ser>
        <c:ser>
          <c:idx val="1"/>
          <c:order val="1"/>
          <c:tx>
            <c:strRef>
              <c:f>'7'!$A$58:$E$58</c:f>
              <c:strCache>
                <c:ptCount val="5"/>
                <c:pt idx="0">
                  <c:v>Средний счет по НПО, тыс. руб.</c:v>
                </c:pt>
              </c:strCache>
            </c:strRef>
          </c:tx>
          <c:spPr>
            <a:solidFill>
              <a:srgbClr val="F14124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'7'!$F$56:$K$56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 2022</c:v>
                </c:pt>
                <c:pt idx="5">
                  <c:v>2 кв. 2022</c:v>
                </c:pt>
              </c:strCache>
            </c:strRef>
          </c:cat>
          <c:val>
            <c:numRef>
              <c:f>'7'!$F$58:$K$58</c:f>
              <c:numCache>
                <c:formatCode>General</c:formatCode>
                <c:ptCount val="6"/>
                <c:pt idx="0">
                  <c:v>186.1</c:v>
                </c:pt>
                <c:pt idx="1">
                  <c:v>198.4</c:v>
                </c:pt>
                <c:pt idx="2" formatCode="0.0">
                  <c:v>210.95562244875299</c:v>
                </c:pt>
                <c:pt idx="3" formatCode="0.0">
                  <c:v>220.73248626718501</c:v>
                </c:pt>
                <c:pt idx="4" formatCode="0.0">
                  <c:v>223.054923574182</c:v>
                </c:pt>
                <c:pt idx="5" formatCode="0.0">
                  <c:v>223.15485185788299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8F-4339-A1B5-C172FBE003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0646416"/>
        <c:axId val="477265360"/>
      </c:barChart>
      <c:catAx>
        <c:axId val="510646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477265360"/>
        <c:crosses val="autoZero"/>
        <c:auto val="1"/>
        <c:lblAlgn val="ctr"/>
        <c:lblOffset val="100"/>
        <c:noMultiLvlLbl val="0"/>
      </c:catAx>
      <c:valAx>
        <c:axId val="477265360"/>
        <c:scaling>
          <c:orientation val="minMax"/>
          <c:max val="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10646416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4799261997033638E-2"/>
          <c:y val="0.84232853810281583"/>
          <c:w val="0.89999990449950573"/>
          <c:h val="9.58686789815144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'4'!$A$35</c:f>
              <c:strCache>
                <c:ptCount val="1"/>
                <c:pt idx="0">
                  <c:v>Количество клиентов по ОПС, получающих пенсию, тыс. чел.*</c:v>
                </c:pt>
              </c:strCache>
            </c:strRef>
          </c:tx>
          <c:spPr>
            <a:solidFill>
              <a:srgbClr val="FF8021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'4'!$B$34:$G$34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 2022</c:v>
                </c:pt>
                <c:pt idx="5">
                  <c:v>2 кв. 2022</c:v>
                </c:pt>
              </c:strCache>
            </c:strRef>
          </c:cat>
          <c:val>
            <c:numRef>
              <c:f>'4'!$B$35:$G$35</c:f>
              <c:numCache>
                <c:formatCode>0.0</c:formatCode>
                <c:ptCount val="6"/>
                <c:pt idx="0">
                  <c:v>424.95100000000002</c:v>
                </c:pt>
                <c:pt idx="1">
                  <c:v>423.428</c:v>
                </c:pt>
                <c:pt idx="2">
                  <c:v>484.346</c:v>
                </c:pt>
                <c:pt idx="3">
                  <c:v>489.79899999999998</c:v>
                </c:pt>
                <c:pt idx="4">
                  <c:v>161.88200000000001</c:v>
                </c:pt>
                <c:pt idx="5">
                  <c:v>243.13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F4-4365-AE24-29A8C68C49FC}"/>
            </c:ext>
          </c:extLst>
        </c:ser>
        <c:ser>
          <c:idx val="1"/>
          <c:order val="1"/>
          <c:tx>
            <c:strRef>
              <c:f>'4'!$A$36</c:f>
              <c:strCache>
                <c:ptCount val="1"/>
                <c:pt idx="0">
                  <c:v>Участники по НПО, получающие пенсию, тыс. чел.</c:v>
                </c:pt>
              </c:strCache>
            </c:strRef>
          </c:tx>
          <c:spPr>
            <a:solidFill>
              <a:srgbClr val="212745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'4'!$B$34:$G$34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 2022</c:v>
                </c:pt>
                <c:pt idx="5">
                  <c:v>2 кв. 2022</c:v>
                </c:pt>
              </c:strCache>
            </c:strRef>
          </c:cat>
          <c:val>
            <c:numRef>
              <c:f>'4'!$B$36:$G$36</c:f>
              <c:numCache>
                <c:formatCode>0</c:formatCode>
                <c:ptCount val="6"/>
                <c:pt idx="0">
                  <c:v>1526.1</c:v>
                </c:pt>
                <c:pt idx="1">
                  <c:v>1578.5</c:v>
                </c:pt>
                <c:pt idx="2">
                  <c:v>1571.0409999999999</c:v>
                </c:pt>
                <c:pt idx="3">
                  <c:v>1521.8789999999999</c:v>
                </c:pt>
                <c:pt idx="4">
                  <c:v>1512.114</c:v>
                </c:pt>
                <c:pt idx="5">
                  <c:v>1506.9290000000001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F4-4365-AE24-29A8C68C49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1"/>
        <c:overlap val="-27"/>
        <c:axId val="510817776"/>
        <c:axId val="510814864"/>
      </c:barChart>
      <c:catAx>
        <c:axId val="510817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10814864"/>
        <c:crosses val="autoZero"/>
        <c:auto val="1"/>
        <c:lblAlgn val="ctr"/>
        <c:lblOffset val="100"/>
        <c:noMultiLvlLbl val="0"/>
      </c:catAx>
      <c:valAx>
        <c:axId val="510814864"/>
        <c:scaling>
          <c:orientation val="minMax"/>
          <c:max val="2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10817776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'6'!$A$29:$K$29</c:f>
              <c:strCache>
                <c:ptCount val="11"/>
                <c:pt idx="0">
                  <c:v>По ОПС, млрд руб.</c:v>
                </c:pt>
              </c:strCache>
            </c:strRef>
          </c:tx>
          <c:spPr>
            <a:solidFill>
              <a:srgbClr val="FF8021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'6'!$L$28:$Q$28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 2022</c:v>
                </c:pt>
                <c:pt idx="5">
                  <c:v>2 кв. 2022</c:v>
                </c:pt>
              </c:strCache>
            </c:strRef>
          </c:cat>
          <c:val>
            <c:numRef>
              <c:f>'6'!$L$29:$Q$29</c:f>
              <c:numCache>
                <c:formatCode>General</c:formatCode>
                <c:ptCount val="6"/>
                <c:pt idx="0">
                  <c:v>11.5</c:v>
                </c:pt>
                <c:pt idx="1">
                  <c:v>14.4</c:v>
                </c:pt>
                <c:pt idx="2" formatCode="0.0">
                  <c:v>16.175961076780002</c:v>
                </c:pt>
                <c:pt idx="3" formatCode="0.0">
                  <c:v>17.297811354009998</c:v>
                </c:pt>
                <c:pt idx="4" formatCode="0.0">
                  <c:v>5.2085668687999993</c:v>
                </c:pt>
                <c:pt idx="5" formatCode="0.0">
                  <c:v>7.9235400099200008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71-4B51-83D0-03A3CE91F0DC}"/>
            </c:ext>
          </c:extLst>
        </c:ser>
        <c:ser>
          <c:idx val="1"/>
          <c:order val="1"/>
          <c:tx>
            <c:strRef>
              <c:f>'6'!$A$30:$K$30</c:f>
              <c:strCache>
                <c:ptCount val="11"/>
                <c:pt idx="0">
                  <c:v>По НПО, млрд руб.</c:v>
                </c:pt>
              </c:strCache>
            </c:strRef>
          </c:tx>
          <c:spPr>
            <a:solidFill>
              <a:srgbClr val="212745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'6'!$L$28:$Q$28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1 кв. 2022</c:v>
                </c:pt>
                <c:pt idx="5">
                  <c:v>2 кв. 2022</c:v>
                </c:pt>
              </c:strCache>
            </c:strRef>
          </c:cat>
          <c:val>
            <c:numRef>
              <c:f>'6'!$L$30:$Q$30</c:f>
              <c:numCache>
                <c:formatCode>General</c:formatCode>
                <c:ptCount val="6"/>
                <c:pt idx="0">
                  <c:v>60.3</c:v>
                </c:pt>
                <c:pt idx="1">
                  <c:v>70.2</c:v>
                </c:pt>
                <c:pt idx="2" formatCode="0.0">
                  <c:v>73.929185146349994</c:v>
                </c:pt>
                <c:pt idx="3" formatCode="0.0">
                  <c:v>76.234623792389897</c:v>
                </c:pt>
                <c:pt idx="4" formatCode="0.0">
                  <c:v>19.48521190968</c:v>
                </c:pt>
                <c:pt idx="5" formatCode="0.0">
                  <c:v>19.355373019799998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71-4B51-83D0-03A3CE91F0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1"/>
        <c:overlap val="-27"/>
        <c:axId val="517064576"/>
        <c:axId val="517064992"/>
      </c:barChart>
      <c:catAx>
        <c:axId val="517064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17064992"/>
        <c:crosses val="autoZero"/>
        <c:auto val="1"/>
        <c:lblAlgn val="ctr"/>
        <c:lblOffset val="100"/>
        <c:noMultiLvlLbl val="0"/>
      </c:catAx>
      <c:valAx>
        <c:axId val="517064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1706457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8922153388103694"/>
          <c:y val="9.1081575782978819E-2"/>
          <c:w val="0.40007606413066404"/>
          <c:h val="0.65970791740343404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212745">
                  <a:lumMod val="40000"/>
                  <a:lumOff val="6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461-4232-AD67-E2C2AC5D3479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461-4232-AD67-E2C2AC5D3479}"/>
              </c:ext>
            </c:extLst>
          </c:dPt>
          <c:dLbls>
            <c:dLbl>
              <c:idx val="0"/>
              <c:layout>
                <c:manualLayout>
                  <c:x val="2.007725776727614E-2"/>
                  <c:y val="-0.251146488339088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461-4232-AD67-E2C2AC5D3479}"/>
                </c:ext>
              </c:extLst>
            </c:dLbl>
            <c:dLbl>
              <c:idx val="1"/>
              <c:layout>
                <c:manualLayout>
                  <c:x val="1.0991121904850703E-2"/>
                  <c:y val="-1.7744969994079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461-4232-AD67-E2C2AC5D34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Лист7!$A$2:$A$3</c:f>
              <c:strCache>
                <c:ptCount val="2"/>
                <c:pt idx="0">
                  <c:v>Количество участников КПП, млн. чел. </c:v>
                </c:pt>
                <c:pt idx="1">
                  <c:v>Количество участников ИПП, млн. чел</c:v>
                </c:pt>
              </c:strCache>
            </c:strRef>
          </c:cat>
          <c:val>
            <c:numRef>
              <c:f>Лист7!$B$2:$B$3</c:f>
              <c:numCache>
                <c:formatCode>General</c:formatCode>
                <c:ptCount val="2"/>
                <c:pt idx="0">
                  <c:v>3.85</c:v>
                </c:pt>
                <c:pt idx="1">
                  <c:v>2.09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461-4232-AD67-E2C2AC5D34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212745">
                  <a:lumMod val="40000"/>
                  <a:lumOff val="6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523-4CE0-A82A-C49CB942EB6D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523-4CE0-A82A-C49CB942EB6D}"/>
              </c:ext>
            </c:extLst>
          </c:dPt>
          <c:dLbls>
            <c:dLbl>
              <c:idx val="0"/>
              <c:layout>
                <c:manualLayout>
                  <c:x val="9.9082100718718577E-2"/>
                  <c:y val="-0.119213845909012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523-4CE0-A82A-C49CB942EB6D}"/>
                </c:ext>
              </c:extLst>
            </c:dLbl>
            <c:dLbl>
              <c:idx val="1"/>
              <c:layout>
                <c:manualLayout>
                  <c:x val="-1.8164201437437142E-3"/>
                  <c:y val="1.1133298898165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523-4CE0-A82A-C49CB942EB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'1'!$V$14:$V$15</c:f>
              <c:strCache>
                <c:ptCount val="2"/>
                <c:pt idx="0">
                  <c:v>Корпоративное НПО</c:v>
                </c:pt>
                <c:pt idx="1">
                  <c:v>Индивидуальное НПО</c:v>
                </c:pt>
              </c:strCache>
            </c:strRef>
          </c:cat>
          <c:val>
            <c:numRef>
              <c:f>'1'!$X$14:$X$15</c:f>
              <c:numCache>
                <c:formatCode>0</c:formatCode>
                <c:ptCount val="2"/>
                <c:pt idx="0">
                  <c:v>1422.0202662412657</c:v>
                </c:pt>
                <c:pt idx="1">
                  <c:v>140.6393669908943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523-4CE0-A82A-C49CB942EB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Лист3!$F$6</c:f>
              <c:strCache>
                <c:ptCount val="1"/>
                <c:pt idx="0">
                  <c:v>Корпоративное НПО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Лист3!$G$5:$I$5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Лист3!$G$6:$I$6</c:f>
              <c:numCache>
                <c:formatCode>General</c:formatCode>
                <c:ptCount val="3"/>
                <c:pt idx="0">
                  <c:v>38.700000000000003</c:v>
                </c:pt>
                <c:pt idx="1">
                  <c:v>33.9</c:v>
                </c:pt>
                <c:pt idx="2">
                  <c:v>39.299999999999997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ED-449F-9EAB-AF0B3D305BE8}"/>
            </c:ext>
          </c:extLst>
        </c:ser>
        <c:ser>
          <c:idx val="1"/>
          <c:order val="1"/>
          <c:tx>
            <c:strRef>
              <c:f>Лист3!$F$7</c:f>
              <c:strCache>
                <c:ptCount val="1"/>
                <c:pt idx="0">
                  <c:v>Индивидуальное НПО</c:v>
                </c:pt>
              </c:strCache>
            </c:strRef>
          </c:tx>
          <c:spPr>
            <a:solidFill>
              <a:srgbClr val="212745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Лист3!$G$5:$I$5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Лист3!$G$7:$I$7</c:f>
              <c:numCache>
                <c:formatCode>General</c:formatCode>
                <c:ptCount val="3"/>
                <c:pt idx="0">
                  <c:v>5.6</c:v>
                </c:pt>
                <c:pt idx="1">
                  <c:v>11.5</c:v>
                </c:pt>
                <c:pt idx="2">
                  <c:v>16.600000000000001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ED-449F-9EAB-AF0B3D305B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3551168"/>
        <c:axId val="453552416"/>
      </c:barChart>
      <c:catAx>
        <c:axId val="453551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453552416"/>
        <c:crosses val="autoZero"/>
        <c:auto val="1"/>
        <c:lblAlgn val="ctr"/>
        <c:lblOffset val="100"/>
        <c:noMultiLvlLbl val="0"/>
      </c:catAx>
      <c:valAx>
        <c:axId val="45355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453551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0.71339</cdr:x>
      <cdr:y>0.5</cdr:y>
    </cdr:from>
    <cdr:to>
      <cdr:x>0.88949</cdr:x>
      <cdr:y>0.56052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167786" y="2442527"/>
          <a:ext cx="2016224" cy="2956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latin typeface="Arial" panose="020B0604020202020204" pitchFamily="34" charset="0"/>
              <a:cs typeface="Arial" panose="020B0604020202020204" pitchFamily="34" charset="0"/>
            </a:rPr>
            <a:t>ОБЛИГАЦИИ (84%):</a:t>
          </a:r>
          <a:endParaRPr lang="ru-RU" sz="12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0.60713</cdr:x>
      <cdr:y>0.31588</cdr:y>
    </cdr:from>
    <cdr:to>
      <cdr:x>0.67382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0485" y="1656184"/>
          <a:ext cx="792088" cy="35868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2225">
          <a:solidFill>
            <a:srgbClr val="C00000"/>
          </a:solidFill>
          <a:prstDash val="dash"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0.67988</cdr:x>
      <cdr:y>0.5219</cdr:y>
    </cdr:from>
    <cdr:to>
      <cdr:x>0.84965</cdr:x>
      <cdr:y>0.57828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8074581" y="2736304"/>
          <a:ext cx="2016224" cy="2956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latin typeface="Arial" panose="020B0604020202020204" pitchFamily="34" charset="0"/>
              <a:cs typeface="Arial" panose="020B0604020202020204" pitchFamily="34" charset="0"/>
            </a:rPr>
            <a:t>ОБЛИГАЦИИ (67%):</a:t>
          </a:r>
          <a:endParaRPr lang="ru-RU" sz="12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400" cy="4942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2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11E6B3-8C22-4093-BB5A-BD8977FD3421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379984"/>
            <a:ext cx="2946400" cy="4942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9984"/>
            <a:ext cx="2946400" cy="4942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86510-928E-4CFE-86F3-116709289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1838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2" y="4"/>
            <a:ext cx="2945659" cy="4954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5" y="4"/>
            <a:ext cx="2945659" cy="4954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9558A1-B1A2-46EE-9142-01D69916FFC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5075"/>
            <a:ext cx="5924550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5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2" y="9378835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5" y="9378835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AA856-4012-4338-B345-E16FA30F7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660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50863" y="260350"/>
            <a:ext cx="10887000" cy="346049"/>
          </a:xfrm>
        </p:spPr>
        <p:txBody>
          <a:bodyPr>
            <a:normAutofit/>
          </a:bodyPr>
          <a:lstStyle>
            <a:lvl1pPr algn="l">
              <a:defRPr sz="200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4" userDrawn="1">
          <p15:clr>
            <a:srgbClr val="FBAE40"/>
          </p15:clr>
        </p15:guide>
        <p15:guide id="2" pos="34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98741" cy="1080000"/>
          </a:xfrm>
        </p:spPr>
        <p:txBody>
          <a:bodyPr lIns="0" tIns="0" rIns="0" bIns="0" anchor="t">
            <a:noAutofit/>
          </a:bodyPr>
          <a:lstStyle>
            <a:lvl1pPr algn="l">
              <a:defRPr sz="2000">
                <a:solidFill>
                  <a:srgbClr val="3550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528417"/>
            <a:ext cx="10972800" cy="47340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ru-RU" sz="1400" b="0" i="0" baseline="0" smtClean="0"/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184565" y="6356354"/>
            <a:ext cx="398400" cy="365125"/>
          </a:xfrm>
        </p:spPr>
        <p:txBody>
          <a:bodyPr lIns="0" tIns="0" rIns="0" bIns="0" anchor="b"/>
          <a:lstStyle>
            <a:lvl1pPr>
              <a:defRPr>
                <a:solidFill>
                  <a:srgbClr val="3550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B62D969-403B-4FBB-863D-4B786281684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Содержимое 2"/>
          <p:cNvSpPr>
            <a:spLocks noGrp="1"/>
          </p:cNvSpPr>
          <p:nvPr>
            <p:ph idx="13" hasCustomPrompt="1"/>
          </p:nvPr>
        </p:nvSpPr>
        <p:spPr>
          <a:xfrm>
            <a:off x="609601" y="6361476"/>
            <a:ext cx="10190923" cy="360000"/>
          </a:xfrm>
        </p:spPr>
        <p:txBody>
          <a:bodyPr lIns="0" tIns="0" rIns="0" bIns="0" anchor="b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ru-RU" sz="1400" b="0" i="0" baseline="0" smtClean="0"/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/>
              <a:t>* примечание</a:t>
            </a:r>
            <a:br>
              <a:rPr lang="ru-RU" dirty="0"/>
            </a:br>
            <a:r>
              <a:rPr lang="ru-RU" dirty="0"/>
              <a:t>Источник: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603518/782847c4-e482-4758-aff9-8e60f68e5ff1/s1200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trans="10000" detail="1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09647" y="5417840"/>
            <a:ext cx="4482353" cy="1440160"/>
          </a:xfrm>
          <a:prstGeom prst="rect">
            <a:avLst/>
          </a:prstGeom>
          <a:noFill/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662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600" y="6356354"/>
            <a:ext cx="386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600" y="6356354"/>
            <a:ext cx="2844800" cy="365125"/>
          </a:xfrm>
        </p:spPr>
        <p:txBody>
          <a:bodyPr/>
          <a:lstStyle/>
          <a:p>
            <a:fld id="{3B62D969-403B-4FBB-863D-4B786281684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3673953" y="3836353"/>
            <a:ext cx="7872000" cy="2520000"/>
          </a:xfrm>
          <a:prstGeom prst="rect">
            <a:avLst/>
          </a:prstGeom>
          <a:solidFill>
            <a:srgbClr val="00C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00"/>
          </a:p>
        </p:txBody>
      </p:sp>
      <p:pic>
        <p:nvPicPr>
          <p:cNvPr id="7" name="Picture 6" descr="http://yamoscow.ru/wp-content/uploads/2015/12/6-11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360"/>
          <a:stretch/>
        </p:blipFill>
        <p:spPr bwMode="auto">
          <a:xfrm>
            <a:off x="8656" y="1617996"/>
            <a:ext cx="12183344" cy="397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2" y="5418000"/>
            <a:ext cx="12191999" cy="1440000"/>
          </a:xfrm>
          <a:prstGeom prst="rect">
            <a:avLst/>
          </a:prstGeom>
          <a:solidFill>
            <a:srgbClr val="196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00"/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4040615" y="5645703"/>
            <a:ext cx="7724893" cy="887212"/>
          </a:xfrm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07574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A1EBC-87A1-443D-93A5-D0E35C258F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255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515-982D-4441-A61A-48D836192C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55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9053-8F26-46DE-A89A-D16C82CF21C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D788D-262A-4D78-A296-B985AB926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084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50863" y="260350"/>
            <a:ext cx="10887000" cy="346049"/>
          </a:xfrm>
        </p:spPr>
        <p:txBody>
          <a:bodyPr>
            <a:normAutofit/>
          </a:bodyPr>
          <a:lstStyle>
            <a:lvl1pPr algn="l">
              <a:defRPr sz="200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271080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pos="34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2D969-403B-4FBB-863D-4B786281684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1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br.ru/analytics/RSCI/activity_npf/dokhodnost-npf-3-22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188640"/>
            <a:ext cx="2447515" cy="5055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2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32" y="2996953"/>
            <a:ext cx="12210132" cy="3839560"/>
          </a:xfrm>
          <a:prstGeom prst="rect">
            <a:avLst/>
          </a:prstGeom>
          <a:effectLst>
            <a:outerShdw blurRad="1270000" dist="50800" algn="ctr" rotWithShape="0">
              <a:srgbClr val="000000">
                <a:alpha val="0"/>
              </a:srgbClr>
            </a:outerShdw>
            <a:softEdge rad="7112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344" y="2276872"/>
            <a:ext cx="11521280" cy="1008111"/>
          </a:xfrm>
        </p:spPr>
        <p:txBody>
          <a:bodyPr anchor="t">
            <a:noAutofit/>
          </a:bodyPr>
          <a:lstStyle/>
          <a:p>
            <a:r>
              <a:rPr lang="ru-RU" sz="3200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президента </a:t>
            </a:r>
            <a:r>
              <a:rPr lang="ru-RU" sz="3200" b="1" cap="all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</a:t>
            </a:r>
            <a:r>
              <a:rPr lang="ru-RU" sz="3200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cap="all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НАПф</a:t>
            </a:r>
            <a:r>
              <a:rPr lang="ru-RU" sz="3200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полугодие</a:t>
            </a:r>
            <a:r>
              <a:rPr lang="en-US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2021 - 2022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.)  </a:t>
            </a:r>
            <a:r>
              <a:rPr lang="ru-RU" sz="3200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cap="small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07968" y="6165304"/>
            <a:ext cx="933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7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6335" y="259285"/>
            <a:ext cx="10801200" cy="34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0070C0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НАПФ СЕГОДНЯ. СОСТОЯНИЕ РЫНКА ПЕНСИОННЫХ НАКОПЛЕНИЙ (1/2)</a:t>
            </a:r>
            <a:endParaRPr lang="en-US" sz="23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4684" y="6495276"/>
            <a:ext cx="1187642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4685" y="6514748"/>
            <a:ext cx="6201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 Банк России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6335" y="1052736"/>
            <a:ext cx="862572" cy="872719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0125015-E203-5345-9B61-5E02410EA5FA}"/>
              </a:ext>
            </a:extLst>
          </p:cNvPr>
          <p:cNvSpPr/>
          <p:nvPr/>
        </p:nvSpPr>
        <p:spPr>
          <a:xfrm>
            <a:off x="1127449" y="1008795"/>
            <a:ext cx="10734764" cy="182772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 cap="flat" cmpd="sng" algn="ctr">
            <a:noFill/>
            <a:prstDash val="lg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99456" y="908720"/>
            <a:ext cx="10706313" cy="18384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1203" y="1003724"/>
            <a:ext cx="10359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14 декабря 2021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года завершена реорганизация СРО АНПФ, осуществленная в форме присоединения к СРО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НАПФ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81203" y="1745059"/>
            <a:ext cx="10359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В соответствии с пунктом 3 статьи 11 Федерального закона от 13.07.2015 № 223-ФЗ «О саморегулируемых организациях в сфере финансового рынка» все члены СРО АНПФ с 14.12.2021 года </a:t>
            </a:r>
            <a:r>
              <a:rPr lang="ru-RU" dirty="0" smtClean="0"/>
              <a:t>стали </a:t>
            </a:r>
            <a:r>
              <a:rPr lang="ru-RU" dirty="0"/>
              <a:t>членами СРО </a:t>
            </a:r>
            <a:r>
              <a:rPr lang="ru-RU" dirty="0" smtClean="0"/>
              <a:t>НАПФ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6335" y="3018375"/>
            <a:ext cx="468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Количество действующих НПФ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95168" y="3050483"/>
            <a:ext cx="468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Размер пенсионных сбережений, </a:t>
            </a:r>
            <a:r>
              <a:rPr lang="ru-RU" dirty="0" smtClean="0"/>
              <a:t>трлн </a:t>
            </a:r>
            <a:r>
              <a:rPr lang="ru-RU" dirty="0"/>
              <a:t>руб.</a:t>
            </a:r>
          </a:p>
        </p:txBody>
      </p:sp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5966611"/>
              </p:ext>
            </p:extLst>
          </p:nvPr>
        </p:nvGraphicFramePr>
        <p:xfrm>
          <a:off x="84684" y="3346885"/>
          <a:ext cx="5422955" cy="2858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0015195"/>
              </p:ext>
            </p:extLst>
          </p:nvPr>
        </p:nvGraphicFramePr>
        <p:xfrm>
          <a:off x="5904301" y="3373250"/>
          <a:ext cx="6056804" cy="2920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5" name="Группа 24"/>
          <p:cNvGrpSpPr/>
          <p:nvPr/>
        </p:nvGrpSpPr>
        <p:grpSpPr>
          <a:xfrm>
            <a:off x="9936844" y="819301"/>
            <a:ext cx="2023871" cy="2017215"/>
            <a:chOff x="9782622" y="3823315"/>
            <a:chExt cx="2023871" cy="2057539"/>
          </a:xfrm>
        </p:grpSpPr>
        <p:cxnSp>
          <p:nvCxnSpPr>
            <p:cNvPr id="26" name="Прямая соединительная линия 25">
              <a:extLst>
                <a:ext uri="{FF2B5EF4-FFF2-40B4-BE49-F238E27FC236}">
                  <a16:creationId xmlns:a16="http://schemas.microsoft.com/office/drawing/2014/main" id="{9A580213-CE5D-524A-B552-70A2E9853EA5}"/>
                </a:ext>
              </a:extLst>
            </p:cNvPr>
            <p:cNvCxnSpPr/>
            <p:nvPr/>
          </p:nvCxnSpPr>
          <p:spPr>
            <a:xfrm flipH="1" flipV="1">
              <a:off x="9782622" y="3823315"/>
              <a:ext cx="2012304" cy="4563"/>
            </a:xfrm>
            <a:prstGeom prst="line">
              <a:avLst/>
            </a:prstGeom>
            <a:ln w="254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id="{4DE63260-AF2F-504F-A223-8FAEE6962BB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794927" y="3823316"/>
              <a:ext cx="11566" cy="2057538"/>
            </a:xfrm>
            <a:prstGeom prst="line">
              <a:avLst/>
            </a:prstGeom>
            <a:ln w="254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9333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106791" y="6514747"/>
            <a:ext cx="1187642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4685" y="6514748"/>
            <a:ext cx="6201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 Банк России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91344" y="188640"/>
            <a:ext cx="10801200" cy="34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0070C0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НАПФ СЕГОДНЯ. СОСТОЯНИЕ РЫНКА ПЕНСИОННЫХ НАКОПЛЕНИЙ (2/2)</a:t>
            </a:r>
            <a:endParaRPr lang="en-US" sz="23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644" y="769676"/>
            <a:ext cx="4752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клиентов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НПФ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2150854"/>
              </p:ext>
            </p:extLst>
          </p:nvPr>
        </p:nvGraphicFramePr>
        <p:xfrm>
          <a:off x="191344" y="998342"/>
          <a:ext cx="5316765" cy="2362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7008" y="3406449"/>
            <a:ext cx="5233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клиентов НПФ, получающих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пенсию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45944" y="677342"/>
            <a:ext cx="4689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Размер среднего счета застрахованных лиц в НПФ и участников добровольной пенсионной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системы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8346060"/>
              </p:ext>
            </p:extLst>
          </p:nvPr>
        </p:nvGraphicFramePr>
        <p:xfrm>
          <a:off x="6145944" y="1117034"/>
          <a:ext cx="5350656" cy="2260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2144171"/>
              </p:ext>
            </p:extLst>
          </p:nvPr>
        </p:nvGraphicFramePr>
        <p:xfrm>
          <a:off x="133167" y="3650013"/>
          <a:ext cx="5316766" cy="229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1344" y="5868416"/>
            <a:ext cx="5258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*включая срочные пенсионные выплаты, накопительную пенсию, единовременную выплату, в </a:t>
            </a:r>
            <a:r>
              <a:rPr lang="ru-RU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ополнительные выплаты 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49918" y="3317194"/>
            <a:ext cx="38577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Квартальные объемы выплаты пенсий 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0245313"/>
              </p:ext>
            </p:extLst>
          </p:nvPr>
        </p:nvGraphicFramePr>
        <p:xfrm>
          <a:off x="6145944" y="3582820"/>
          <a:ext cx="5350656" cy="2491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4147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9336" y="154184"/>
            <a:ext cx="10887000" cy="481595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2300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показатели НПФ. Клиентская база.</a:t>
            </a:r>
            <a:endParaRPr lang="ru-RU" sz="1200" cap="all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4" name="Номер слайда 1"/>
          <p:cNvSpPr txBox="1">
            <a:spLocks/>
          </p:cNvSpPr>
          <p:nvPr/>
        </p:nvSpPr>
        <p:spPr>
          <a:xfrm>
            <a:off x="11136561" y="6309321"/>
            <a:ext cx="720080" cy="525454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B62D969-403B-4FBB-863D-4B7862816841}" type="slidenum">
              <a:rPr lang="ru-RU" sz="1200" smtClean="0"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4</a:t>
            </a:fld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44624"/>
            <a:ext cx="2447515" cy="50559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3025" y="732940"/>
            <a:ext cx="46897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Клиентская база участников в разрезе типов программ, млн чел. 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19336" y="6526116"/>
            <a:ext cx="1187642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2060" y="6526116"/>
            <a:ext cx="11990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*данные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НПО и ОПС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НАПФ (Мониторинг показателей рынка НПФ по НПО за 2021 г.), экспертные оценки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85352" y="2918952"/>
            <a:ext cx="6167232" cy="2898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Размер среднего счета (по состоянию на 2021 г.)*: </a:t>
            </a:r>
          </a:p>
          <a:p>
            <a:pPr marL="628650" lvl="1" indent="-171450" algn="just">
              <a:spcBef>
                <a:spcPts val="400"/>
              </a:spcBef>
              <a:spcAft>
                <a:spcPts val="400"/>
              </a:spcAft>
              <a:buFontTx/>
              <a:buChar char="-"/>
            </a:pP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ИПП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53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тыс.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руб. </a:t>
            </a:r>
          </a:p>
          <a:p>
            <a:pPr marL="628650" lvl="1" indent="-171450" algn="just">
              <a:spcBef>
                <a:spcPts val="400"/>
              </a:spcBef>
              <a:spcAft>
                <a:spcPts val="400"/>
              </a:spcAft>
              <a:buFontTx/>
              <a:buChar char="-"/>
            </a:pP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КПП - 306,2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тыс. руб.</a:t>
            </a:r>
          </a:p>
          <a:p>
            <a:pPr marL="171450" indent="-171450" algn="just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Размер </a:t>
            </a:r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среднего ежемесячного взноса*:</a:t>
            </a:r>
          </a:p>
          <a:p>
            <a:pPr marL="628650" lvl="1" indent="-171450" algn="just">
              <a:spcBef>
                <a:spcPts val="400"/>
              </a:spcBef>
              <a:spcAft>
                <a:spcPts val="400"/>
              </a:spcAft>
              <a:buFontTx/>
              <a:buChar char="-"/>
            </a:pP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ИПП – 3278 руб.</a:t>
            </a:r>
          </a:p>
          <a:p>
            <a:pPr marL="628650" lvl="1" indent="-171450" algn="just">
              <a:spcBef>
                <a:spcPts val="400"/>
              </a:spcBef>
              <a:spcAft>
                <a:spcPts val="400"/>
              </a:spcAft>
              <a:buFontTx/>
              <a:buChar char="-"/>
            </a:pP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КПП -  1383 руб.</a:t>
            </a:r>
          </a:p>
          <a:p>
            <a:pPr marL="171450" indent="-171450" algn="just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Средний </a:t>
            </a: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срок </a:t>
            </a:r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накопления:</a:t>
            </a:r>
          </a:p>
          <a:p>
            <a:pPr marL="628650" lvl="1" indent="-171450" algn="just">
              <a:spcBef>
                <a:spcPts val="400"/>
              </a:spcBef>
              <a:spcAft>
                <a:spcPts val="400"/>
              </a:spcAft>
              <a:buFontTx/>
              <a:buChar char="-"/>
            </a:pP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ИПП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- 15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лет</a:t>
            </a:r>
          </a:p>
          <a:p>
            <a:pPr marL="628650" lvl="1" indent="-171450" algn="just">
              <a:spcBef>
                <a:spcPts val="400"/>
              </a:spcBef>
              <a:spcAft>
                <a:spcPts val="400"/>
              </a:spcAft>
              <a:buFontTx/>
              <a:buChar char="-"/>
            </a:pP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КПП – 8,5 лет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Средняя стоимость** расходов на сопровождение одного договора в год (по итогам 2021 г.): </a:t>
            </a:r>
          </a:p>
          <a:p>
            <a:pPr marL="628650" lvl="1" indent="-171450">
              <a:spcBef>
                <a:spcPts val="400"/>
              </a:spcBef>
              <a:spcAft>
                <a:spcPts val="400"/>
              </a:spcAft>
              <a:buFontTx/>
              <a:buChar char="-"/>
            </a:pP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по НПО – 589 р. (по данным актуарной отчетности 8 НПФ с долей на рынке НПО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равной 87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%) </a:t>
            </a:r>
          </a:p>
          <a:p>
            <a:pPr marL="628650" lvl="1" indent="-171450">
              <a:spcBef>
                <a:spcPts val="400"/>
              </a:spcBef>
              <a:spcAft>
                <a:spcPts val="400"/>
              </a:spcAft>
              <a:buFontTx/>
              <a:buChar char="-"/>
            </a:pP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по ОПС – 218 р. (по данным актуарной отчетности 7 НПФ с долей на рынке ОПС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равной 93%)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2334966"/>
              </p:ext>
            </p:extLst>
          </p:nvPr>
        </p:nvGraphicFramePr>
        <p:xfrm>
          <a:off x="233025" y="1055032"/>
          <a:ext cx="4494823" cy="2467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185352" y="5815996"/>
            <a:ext cx="6501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операционные расходы на сопровождение одного договора значительно различаются между фондами: от 174 р.(Открытие) до 2130 р. (Алмазная Осень)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3460" y="3489482"/>
            <a:ext cx="46897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Пенсионные резервы в разрезе типов программ, млрд. руб. 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3500577"/>
              </p:ext>
            </p:extLst>
          </p:nvPr>
        </p:nvGraphicFramePr>
        <p:xfrm>
          <a:off x="256937" y="3756228"/>
          <a:ext cx="3831973" cy="2569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/>
          </p:nvPr>
        </p:nvGraphicFramePr>
        <p:xfrm>
          <a:off x="5833424" y="1003300"/>
          <a:ext cx="5519160" cy="1906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5136231" y="732940"/>
            <a:ext cx="60257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среднего взноса участника НПО в разрезе типов программ по годам*, тыс. рублей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17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3169" y="214691"/>
            <a:ext cx="10887000" cy="815328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2300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Доходность на рынке НПФ и изменения </a:t>
            </a:r>
            <a:br>
              <a:rPr lang="ru-RU" sz="2300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рыночных индикаторов</a:t>
            </a:r>
            <a:endParaRPr lang="ru-RU" sz="1200" cap="all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4" name="Номер слайда 1"/>
          <p:cNvSpPr txBox="1">
            <a:spLocks/>
          </p:cNvSpPr>
          <p:nvPr/>
        </p:nvSpPr>
        <p:spPr>
          <a:xfrm>
            <a:off x="11136561" y="6309321"/>
            <a:ext cx="720080" cy="525454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B62D969-403B-4FBB-863D-4B7862816841}" type="slidenum">
              <a:rPr lang="ru-RU" sz="1200" smtClean="0"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5</a:t>
            </a:fld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44624"/>
            <a:ext cx="2447515" cy="505590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143169" y="6600375"/>
            <a:ext cx="1187642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43169" y="6572048"/>
            <a:ext cx="11990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Источник: Банк России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https://cbr.ru/analytics/RSCI/activity_npf/dokhodnost-npf-3-22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5696772"/>
              </p:ext>
            </p:extLst>
          </p:nvPr>
        </p:nvGraphicFramePr>
        <p:xfrm>
          <a:off x="219225" y="1124744"/>
          <a:ext cx="1169263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5032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0462" y="224423"/>
            <a:ext cx="7231682" cy="720080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2300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Портфель пенсионных накоплений НПФ,</a:t>
            </a:r>
            <a:br>
              <a:rPr lang="ru-RU" sz="2300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en-US" sz="2300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 кв.2022, </a:t>
            </a:r>
            <a:r>
              <a:rPr lang="ru-RU" sz="2300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5915118"/>
            <a:ext cx="11928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жесткие требования к стресс-тестам, фидуциарной ответственности, составу инвестиционных портфелей НПФ привели к постоянно сокращающейся доли акций в пользу корпоративных облигаций и ОФЗ.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2017 г. доля акций сократилась с 13% до 6%, а общая доля облигаций увеличилась с 56% до 84%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Номер слайда 1"/>
          <p:cNvSpPr txBox="1">
            <a:spLocks/>
          </p:cNvSpPr>
          <p:nvPr/>
        </p:nvSpPr>
        <p:spPr>
          <a:xfrm>
            <a:off x="11136561" y="6309321"/>
            <a:ext cx="720080" cy="525454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B62D969-403B-4FBB-863D-4B7862816841}" type="slidenum">
              <a:rPr lang="ru-RU" sz="1200" smtClean="0"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6</a:t>
            </a:fld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44624"/>
            <a:ext cx="2447515" cy="50559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09651" y="6499008"/>
            <a:ext cx="1187642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0462" y="6550196"/>
            <a:ext cx="11990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Источник: Банк России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/>
          </p:nvPr>
        </p:nvGraphicFramePr>
        <p:xfrm>
          <a:off x="160462" y="905555"/>
          <a:ext cx="11449272" cy="4885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536160" y="1759427"/>
            <a:ext cx="792088" cy="4031183"/>
          </a:xfrm>
          <a:prstGeom prst="rect">
            <a:avLst/>
          </a:prstGeom>
          <a:noFill/>
          <a:ln w="22225"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642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0462" y="332656"/>
            <a:ext cx="8455818" cy="720080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2300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Портфель пенсионных резервов НПФ,</a:t>
            </a:r>
            <a:br>
              <a:rPr lang="ru-RU" sz="2300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en-US" sz="2300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 кв.2022, </a:t>
            </a:r>
            <a:r>
              <a:rPr lang="ru-RU" sz="2300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br>
              <a:rPr lang="ru-RU" sz="2300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300" cap="all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Номер слайда 1"/>
          <p:cNvSpPr txBox="1">
            <a:spLocks/>
          </p:cNvSpPr>
          <p:nvPr/>
        </p:nvSpPr>
        <p:spPr>
          <a:xfrm>
            <a:off x="11136561" y="6309321"/>
            <a:ext cx="720080" cy="525454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B62D969-403B-4FBB-863D-4B7862816841}" type="slidenum">
              <a:rPr lang="ru-RU" sz="1200" smtClean="0"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7</a:t>
            </a:fld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44624"/>
            <a:ext cx="2447515" cy="50559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09651" y="6499008"/>
            <a:ext cx="1187642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0462" y="6550196"/>
            <a:ext cx="11990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Источник: Банк России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163" y="6087301"/>
            <a:ext cx="120726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начиная с 2015 г.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акций сократилась с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 до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%,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доля облигаций увеличилась с 30% до 67%. При этом доля ОФЗ увеличилась с 3% до 19%, в 6,3 раза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/>
          </p:nvPr>
        </p:nvGraphicFramePr>
        <p:xfrm>
          <a:off x="109651" y="836712"/>
          <a:ext cx="11876421" cy="5243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009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Номер слайда 1"/>
          <p:cNvSpPr txBox="1">
            <a:spLocks/>
          </p:cNvSpPr>
          <p:nvPr/>
        </p:nvSpPr>
        <p:spPr>
          <a:xfrm>
            <a:off x="11136561" y="6309321"/>
            <a:ext cx="720080" cy="525454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B62D969-403B-4FBB-863D-4B7862816841}" type="slidenum">
              <a:rPr lang="ru-RU" sz="1200" smtClean="0">
                <a:latin typeface="Segoe UI" panose="020B0502040204020203" pitchFamily="34" charset="0"/>
                <a:cs typeface="Segoe UI" panose="020B0502040204020203" pitchFamily="34" charset="0"/>
              </a:rPr>
              <a:pPr algn="ctr"/>
              <a:t>8</a:t>
            </a:fld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19336" y="247196"/>
            <a:ext cx="10801200" cy="34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>
              <a:spcBef>
                <a:spcPct val="0"/>
              </a:spcBef>
              <a:buNone/>
              <a:defRPr sz="23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400" cap="all" dirty="0">
                <a:solidFill>
                  <a:srgbClr val="556973"/>
                </a:solidFill>
                <a:ea typeface="Tahoma" panose="020B0604030504040204" pitchFamily="34" charset="0"/>
              </a:rPr>
              <a:t>Законодательные инициативы и Модернизация НПО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44624"/>
            <a:ext cx="2447515" cy="50559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76585" y="1649113"/>
            <a:ext cx="10524071" cy="1395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системы гарантирования для НПО</a:t>
            </a:r>
          </a:p>
          <a:p>
            <a:pPr marL="742950" lvl="1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ü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законопроект о гарантировании для НПО принят в первом чтении Государственной Думой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статус: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Законопроект принят в первом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чтении 28.06.2022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ГД по финансовому рынку (А.Г. Аксаков)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Банка России поправки ко второму чтению, дата второго чтения пока не назначена.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6585" y="2941129"/>
            <a:ext cx="10715415" cy="189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стимулы для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НПО</a:t>
            </a:r>
          </a:p>
          <a:p>
            <a:pPr marL="742950" lvl="1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льготы для родственников </a:t>
            </a:r>
          </a:p>
          <a:p>
            <a:pPr marL="0" lvl="1">
              <a:spcBef>
                <a:spcPts val="200"/>
              </a:spcBef>
              <a:spcAft>
                <a:spcPts val="20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статус: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Законопроект принят ГД в первом чтении 04.10.2022. Комитет по финансовому рынку (А.Г. Аксаков) ожидает поправки ко второму чтению.</a:t>
            </a:r>
          </a:p>
          <a:p>
            <a:pPr marL="742950" lvl="1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предложена концепция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долгосрочного налогового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вычета по НПО (400 тыс. руб. в год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статус: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Идет обсуждение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6585" y="4728404"/>
            <a:ext cx="88265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регуляторной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нагрузки (уведомление при реорганизации)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статус: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финансовому рынку (А.Г. Аксаков) не получил Отзыв Правительства, Банк России готовит позицию. От СРО НАПФ были направлены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в ноябре 2021 года.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08376" y="791897"/>
            <a:ext cx="10530820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видов деятельности для НПФ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статус: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 ГД в первом чтении 04.10.2022 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024412" y="867735"/>
            <a:ext cx="360040" cy="36155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024412" y="1695210"/>
            <a:ext cx="360040" cy="36155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24412" y="2965612"/>
            <a:ext cx="360040" cy="36155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0" name="Овал 19"/>
          <p:cNvSpPr/>
          <p:nvPr/>
        </p:nvSpPr>
        <p:spPr>
          <a:xfrm>
            <a:off x="1024412" y="4728404"/>
            <a:ext cx="360040" cy="36155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26520" y="5846843"/>
            <a:ext cx="10110041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200" b="1" cap="all" noProof="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Реализация перечисленных инициатив позволит создать качественный импульс для развития финансового рынка, а также будет способствовать стимулированию граждан к долгосрочным накоплениям</a:t>
            </a:r>
            <a:endParaRPr kumimoji="0" lang="ru-RU" sz="2000" b="1" i="0" u="none" strike="noStrike" kern="1200" cap="all" spc="0" normalizeH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348664" y="5759455"/>
            <a:ext cx="500982" cy="6364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30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ANPF 2.1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1961AC"/>
      </a:accent1>
      <a:accent2>
        <a:srgbClr val="00C0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1961AC"/>
      </a:hlink>
      <a:folHlink>
        <a:srgbClr val="00C0F3"/>
      </a:folHlink>
    </a:clrScheme>
    <a:fontScheme name="Другая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115528</TotalTime>
  <Words>650</Words>
  <Application>Microsoft Office PowerPoint</Application>
  <PresentationFormat>Широкоэкранный</PresentationFormat>
  <Paragraphs>77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Segoe UI</vt:lpstr>
      <vt:lpstr>Tahoma</vt:lpstr>
      <vt:lpstr>Times New Roman</vt:lpstr>
      <vt:lpstr>Wingdings</vt:lpstr>
      <vt:lpstr>Тема Office</vt:lpstr>
      <vt:lpstr>Отчет президента сро НАПф  (II полугодие 2021 - 2022 г.)   </vt:lpstr>
      <vt:lpstr>Презентация PowerPoint</vt:lpstr>
      <vt:lpstr>Презентация PowerPoint</vt:lpstr>
      <vt:lpstr>Ключевые показатели НПФ. Клиентская база.</vt:lpstr>
      <vt:lpstr>Доходность на рынке НПФ и изменения  рыночных индикаторов</vt:lpstr>
      <vt:lpstr>Портфель пенсионных накоплений НПФ, 2017 – 2 кв.2022, %</vt:lpstr>
      <vt:lpstr>Портфель пенсионных резервов НПФ, 2017 – 2 кв.2022, % </vt:lpstr>
      <vt:lpstr>Презентация PowerPoint</vt:lpstr>
    </vt:vector>
  </TitlesOfParts>
  <Manager>Морозова Г.В.</Manager>
  <Company>Регион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Предложения НПФ</dc:title>
  <dc:subject>Развитие НПФ</dc:subject>
  <dc:creator>Хмелев Дмитрий Алексеевич</dc:creator>
  <cp:lastModifiedBy>Кокшаров Александр Валерьевич</cp:lastModifiedBy>
  <cp:revision>1462</cp:revision>
  <cp:lastPrinted>2022-11-30T15:22:04Z</cp:lastPrinted>
  <dcterms:created xsi:type="dcterms:W3CDTF">2016-09-21T09:03:35Z</dcterms:created>
  <dcterms:modified xsi:type="dcterms:W3CDTF">2022-12-01T09:10:48Z</dcterms:modified>
  <cp:version>0.7</cp:version>
</cp:coreProperties>
</file>