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75" r:id="rId5"/>
    <p:sldId id="264" r:id="rId6"/>
    <p:sldId id="274" r:id="rId7"/>
    <p:sldId id="271" r:id="rId8"/>
    <p:sldId id="265" r:id="rId9"/>
    <p:sldId id="273" r:id="rId10"/>
    <p:sldId id="267" r:id="rId11"/>
    <p:sldId id="266" r:id="rId12"/>
    <p:sldId id="269" r:id="rId13"/>
    <p:sldId id="268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2440"/>
    <a:srgbClr val="CC0000"/>
    <a:srgbClr val="AF3742"/>
    <a:srgbClr val="CC505F"/>
    <a:srgbClr val="1C1C1C"/>
    <a:srgbClr val="000066"/>
    <a:srgbClr val="BE3C48"/>
    <a:srgbClr val="AD9CB0"/>
    <a:srgbClr val="E84534"/>
    <a:srgbClr val="FF64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263188-2307-41E5-B840-63BA470A4C37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1F95BF72-8F94-4556-B662-DE5987FE30A2}">
      <dgm:prSet phldrT="[Текст]" custT="1"/>
      <dgm:spPr>
        <a:noFill/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Рубль как форма национальной валюты</a:t>
          </a:r>
          <a:endParaRPr lang="ru-RU" sz="2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8330C-98A5-4160-9612-C649CE1C328F}" type="parTrans" cxnId="{A7F59E8B-F093-4C64-94C5-02153E8C7B8E}">
      <dgm:prSet/>
      <dgm:spPr/>
      <dgm:t>
        <a:bodyPr/>
        <a:lstStyle/>
        <a:p>
          <a:endParaRPr lang="ru-RU"/>
        </a:p>
      </dgm:t>
    </dgm:pt>
    <dgm:pt modelId="{B0E5A29E-D55F-44B4-89F8-0DD39D2B2E67}" type="sibTrans" cxnId="{A7F59E8B-F093-4C64-94C5-02153E8C7B8E}">
      <dgm:prSet/>
      <dgm:spPr/>
      <dgm:t>
        <a:bodyPr/>
        <a:lstStyle/>
        <a:p>
          <a:endParaRPr lang="ru-RU"/>
        </a:p>
      </dgm:t>
    </dgm:pt>
    <dgm:pt modelId="{FDAE0AAD-CB38-4187-9F58-518D4651ACA6}">
      <dgm:prSet phldrT="[Текст]" custT="1"/>
      <dgm:spPr>
        <a:noFill/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наличная (банкноты и монеты в наших кошельках)</a:t>
          </a:r>
          <a:endParaRPr lang="ru-RU" sz="2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172677-607F-41D6-BA32-497CCE97D9D8}" type="parTrans" cxnId="{381B1D04-B083-4140-856D-B4321A22926C}">
      <dgm:prSet/>
      <dgm:spPr/>
      <dgm:t>
        <a:bodyPr/>
        <a:lstStyle/>
        <a:p>
          <a:endParaRPr lang="ru-RU"/>
        </a:p>
      </dgm:t>
    </dgm:pt>
    <dgm:pt modelId="{5D58347F-1ED6-4027-B686-39E00D4AFABD}" type="sibTrans" cxnId="{381B1D04-B083-4140-856D-B4321A22926C}">
      <dgm:prSet/>
      <dgm:spPr/>
      <dgm:t>
        <a:bodyPr/>
        <a:lstStyle/>
        <a:p>
          <a:endParaRPr lang="ru-RU"/>
        </a:p>
      </dgm:t>
    </dgm:pt>
    <dgm:pt modelId="{3E42EDC9-548F-4048-AAED-BBA72C171D30}">
      <dgm:prSet phldrT="[Текст]" custT="1"/>
      <dgm:spPr>
        <a:noFill/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безналичная (деньги на счетах в банках)</a:t>
          </a:r>
          <a:endParaRPr lang="ru-RU" sz="2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78C2A2-271A-4D63-9516-27D618EE58C9}" type="parTrans" cxnId="{96DF23E4-A162-45BE-A414-9FFBC1AD6F9A}">
      <dgm:prSet/>
      <dgm:spPr/>
      <dgm:t>
        <a:bodyPr/>
        <a:lstStyle/>
        <a:p>
          <a:endParaRPr lang="ru-RU"/>
        </a:p>
      </dgm:t>
    </dgm:pt>
    <dgm:pt modelId="{0F502B04-5CDA-4AB9-B89A-861E9E86F47B}" type="sibTrans" cxnId="{96DF23E4-A162-45BE-A414-9FFBC1AD6F9A}">
      <dgm:prSet/>
      <dgm:spPr/>
      <dgm:t>
        <a:bodyPr/>
        <a:lstStyle/>
        <a:p>
          <a:endParaRPr lang="ru-RU"/>
        </a:p>
      </dgm:t>
    </dgm:pt>
    <dgm:pt modelId="{D78A7292-7618-436D-AFCB-5BDF6BE419D4}">
      <dgm:prSet phldrT="[Текст]" custT="1"/>
      <dgm:spPr>
        <a:noFill/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цифровая</a:t>
          </a:r>
          <a:endParaRPr lang="ru-RU" sz="2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A64D05-4D16-493E-B8DE-4D05F129131F}" type="parTrans" cxnId="{55B89568-1F06-4916-A6BA-C98DC5AC5EFD}">
      <dgm:prSet/>
      <dgm:spPr/>
      <dgm:t>
        <a:bodyPr/>
        <a:lstStyle/>
        <a:p>
          <a:endParaRPr lang="ru-RU"/>
        </a:p>
      </dgm:t>
    </dgm:pt>
    <dgm:pt modelId="{A337D4D7-CF72-4E7E-A931-6EDF214D1011}" type="sibTrans" cxnId="{55B89568-1F06-4916-A6BA-C98DC5AC5EFD}">
      <dgm:prSet/>
      <dgm:spPr/>
      <dgm:t>
        <a:bodyPr/>
        <a:lstStyle/>
        <a:p>
          <a:endParaRPr lang="ru-RU"/>
        </a:p>
      </dgm:t>
    </dgm:pt>
    <dgm:pt modelId="{419EB6A9-899F-44E1-999D-5B33FD636349}" type="pres">
      <dgm:prSet presAssocID="{C3263188-2307-41E5-B840-63BA470A4C3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53FF39D-2B42-41AD-BC43-FDF813A4FAAB}" type="pres">
      <dgm:prSet presAssocID="{1F95BF72-8F94-4556-B662-DE5987FE30A2}" presName="hierRoot1" presStyleCnt="0">
        <dgm:presLayoutVars>
          <dgm:hierBranch val="init"/>
        </dgm:presLayoutVars>
      </dgm:prSet>
      <dgm:spPr/>
    </dgm:pt>
    <dgm:pt modelId="{39BBFDF4-664C-4287-A108-1C6F9A1EE399}" type="pres">
      <dgm:prSet presAssocID="{1F95BF72-8F94-4556-B662-DE5987FE30A2}" presName="rootComposite1" presStyleCnt="0"/>
      <dgm:spPr/>
    </dgm:pt>
    <dgm:pt modelId="{E7B7F59F-F827-4B86-83F2-FEB2F867E7A4}" type="pres">
      <dgm:prSet presAssocID="{1F95BF72-8F94-4556-B662-DE5987FE30A2}" presName="rootText1" presStyleLbl="node0" presStyleIdx="0" presStyleCnt="1" custScaleX="125007" custScaleY="954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6F681D3-F4A7-4C36-BB65-AA24ECA95684}" type="pres">
      <dgm:prSet presAssocID="{1F95BF72-8F94-4556-B662-DE5987FE30A2}" presName="rootConnector1" presStyleLbl="node1" presStyleIdx="0" presStyleCnt="0"/>
      <dgm:spPr/>
      <dgm:t>
        <a:bodyPr/>
        <a:lstStyle/>
        <a:p>
          <a:endParaRPr lang="ru-RU"/>
        </a:p>
      </dgm:t>
    </dgm:pt>
    <dgm:pt modelId="{360864C3-8168-4964-BB81-05B82EF6F1B8}" type="pres">
      <dgm:prSet presAssocID="{1F95BF72-8F94-4556-B662-DE5987FE30A2}" presName="hierChild2" presStyleCnt="0"/>
      <dgm:spPr/>
    </dgm:pt>
    <dgm:pt modelId="{67111949-A25C-4D97-ACE8-89469B1DD5F9}" type="pres">
      <dgm:prSet presAssocID="{DF172677-607F-41D6-BA32-497CCE97D9D8}" presName="Name37" presStyleLbl="parChTrans1D2" presStyleIdx="0" presStyleCnt="3"/>
      <dgm:spPr/>
      <dgm:t>
        <a:bodyPr/>
        <a:lstStyle/>
        <a:p>
          <a:endParaRPr lang="ru-RU"/>
        </a:p>
      </dgm:t>
    </dgm:pt>
    <dgm:pt modelId="{91773F61-C3A8-48A0-9947-BDADFDB9FF97}" type="pres">
      <dgm:prSet presAssocID="{FDAE0AAD-CB38-4187-9F58-518D4651ACA6}" presName="hierRoot2" presStyleCnt="0">
        <dgm:presLayoutVars>
          <dgm:hierBranch val="init"/>
        </dgm:presLayoutVars>
      </dgm:prSet>
      <dgm:spPr/>
    </dgm:pt>
    <dgm:pt modelId="{6932C0B1-4036-4CBC-B506-A075B5B49F55}" type="pres">
      <dgm:prSet presAssocID="{FDAE0AAD-CB38-4187-9F58-518D4651ACA6}" presName="rootComposite" presStyleCnt="0"/>
      <dgm:spPr/>
    </dgm:pt>
    <dgm:pt modelId="{B02F46B1-2411-4037-869B-0A22D7093B57}" type="pres">
      <dgm:prSet presAssocID="{FDAE0AAD-CB38-4187-9F58-518D4651ACA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FFC80CA-5B35-499F-8BEC-8B4F846D3028}" type="pres">
      <dgm:prSet presAssocID="{FDAE0AAD-CB38-4187-9F58-518D4651ACA6}" presName="rootConnector" presStyleLbl="node2" presStyleIdx="0" presStyleCnt="3"/>
      <dgm:spPr/>
      <dgm:t>
        <a:bodyPr/>
        <a:lstStyle/>
        <a:p>
          <a:endParaRPr lang="ru-RU"/>
        </a:p>
      </dgm:t>
    </dgm:pt>
    <dgm:pt modelId="{EC013228-0C93-4D8E-8D3F-0776BB72BA5D}" type="pres">
      <dgm:prSet presAssocID="{FDAE0AAD-CB38-4187-9F58-518D4651ACA6}" presName="hierChild4" presStyleCnt="0"/>
      <dgm:spPr/>
    </dgm:pt>
    <dgm:pt modelId="{EAAB75CF-088D-4C9F-A0EE-8B99DFB62B5B}" type="pres">
      <dgm:prSet presAssocID="{FDAE0AAD-CB38-4187-9F58-518D4651ACA6}" presName="hierChild5" presStyleCnt="0"/>
      <dgm:spPr/>
    </dgm:pt>
    <dgm:pt modelId="{A6F1EC9B-C55B-4719-8C61-8CA39AC70E9F}" type="pres">
      <dgm:prSet presAssocID="{1578C2A2-271A-4D63-9516-27D618EE58C9}" presName="Name37" presStyleLbl="parChTrans1D2" presStyleIdx="1" presStyleCnt="3"/>
      <dgm:spPr/>
      <dgm:t>
        <a:bodyPr/>
        <a:lstStyle/>
        <a:p>
          <a:endParaRPr lang="ru-RU"/>
        </a:p>
      </dgm:t>
    </dgm:pt>
    <dgm:pt modelId="{86ECD849-47AA-4C4F-BC1E-28CCC5C2CDF9}" type="pres">
      <dgm:prSet presAssocID="{3E42EDC9-548F-4048-AAED-BBA72C171D30}" presName="hierRoot2" presStyleCnt="0">
        <dgm:presLayoutVars>
          <dgm:hierBranch val="init"/>
        </dgm:presLayoutVars>
      </dgm:prSet>
      <dgm:spPr/>
    </dgm:pt>
    <dgm:pt modelId="{36FADEC9-2A4B-4D7D-9133-1A4104C2BCA5}" type="pres">
      <dgm:prSet presAssocID="{3E42EDC9-548F-4048-AAED-BBA72C171D30}" presName="rootComposite" presStyleCnt="0"/>
      <dgm:spPr/>
    </dgm:pt>
    <dgm:pt modelId="{EBF3FF7C-7207-46D9-A377-45446F602228}" type="pres">
      <dgm:prSet presAssocID="{3E42EDC9-548F-4048-AAED-BBA72C171D30}" presName="rootText" presStyleLbl="node2" presStyleIdx="1" presStyleCnt="3" custLinFactNeighborX="0" custLinFactNeighborY="-6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739F1C-F3CC-4473-ACEF-A20FB7312C62}" type="pres">
      <dgm:prSet presAssocID="{3E42EDC9-548F-4048-AAED-BBA72C171D30}" presName="rootConnector" presStyleLbl="node2" presStyleIdx="1" presStyleCnt="3"/>
      <dgm:spPr/>
      <dgm:t>
        <a:bodyPr/>
        <a:lstStyle/>
        <a:p>
          <a:endParaRPr lang="ru-RU"/>
        </a:p>
      </dgm:t>
    </dgm:pt>
    <dgm:pt modelId="{32487015-D446-4584-9BF7-3089EC84809E}" type="pres">
      <dgm:prSet presAssocID="{3E42EDC9-548F-4048-AAED-BBA72C171D30}" presName="hierChild4" presStyleCnt="0"/>
      <dgm:spPr/>
    </dgm:pt>
    <dgm:pt modelId="{F980F6AF-9EF0-495B-B0B7-ACEF9FCE0F5A}" type="pres">
      <dgm:prSet presAssocID="{3E42EDC9-548F-4048-AAED-BBA72C171D30}" presName="hierChild5" presStyleCnt="0"/>
      <dgm:spPr/>
    </dgm:pt>
    <dgm:pt modelId="{4D4F8197-9445-4C92-86B2-E638C0BBECBF}" type="pres">
      <dgm:prSet presAssocID="{0DA64D05-4D16-493E-B8DE-4D05F129131F}" presName="Name37" presStyleLbl="parChTrans1D2" presStyleIdx="2" presStyleCnt="3"/>
      <dgm:spPr/>
      <dgm:t>
        <a:bodyPr/>
        <a:lstStyle/>
        <a:p>
          <a:endParaRPr lang="ru-RU"/>
        </a:p>
      </dgm:t>
    </dgm:pt>
    <dgm:pt modelId="{82CDF664-773B-4F6D-98E3-E2404626DAD7}" type="pres">
      <dgm:prSet presAssocID="{D78A7292-7618-436D-AFCB-5BDF6BE419D4}" presName="hierRoot2" presStyleCnt="0">
        <dgm:presLayoutVars>
          <dgm:hierBranch val="init"/>
        </dgm:presLayoutVars>
      </dgm:prSet>
      <dgm:spPr/>
    </dgm:pt>
    <dgm:pt modelId="{E7FA6A47-02EF-4758-8BAD-FA047782C778}" type="pres">
      <dgm:prSet presAssocID="{D78A7292-7618-436D-AFCB-5BDF6BE419D4}" presName="rootComposite" presStyleCnt="0"/>
      <dgm:spPr/>
    </dgm:pt>
    <dgm:pt modelId="{8DD05E4B-D084-416D-B7CE-F43B2BB6BDF0}" type="pres">
      <dgm:prSet presAssocID="{D78A7292-7618-436D-AFCB-5BDF6BE419D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FE12D1-0D3B-44EC-A401-5E984AADA33D}" type="pres">
      <dgm:prSet presAssocID="{D78A7292-7618-436D-AFCB-5BDF6BE419D4}" presName="rootConnector" presStyleLbl="node2" presStyleIdx="2" presStyleCnt="3"/>
      <dgm:spPr/>
      <dgm:t>
        <a:bodyPr/>
        <a:lstStyle/>
        <a:p>
          <a:endParaRPr lang="ru-RU"/>
        </a:p>
      </dgm:t>
    </dgm:pt>
    <dgm:pt modelId="{855E311D-A8F1-41EE-A12C-7DFDD2F23280}" type="pres">
      <dgm:prSet presAssocID="{D78A7292-7618-436D-AFCB-5BDF6BE419D4}" presName="hierChild4" presStyleCnt="0"/>
      <dgm:spPr/>
    </dgm:pt>
    <dgm:pt modelId="{E66A5817-54BF-4952-8610-3AE83EDCC420}" type="pres">
      <dgm:prSet presAssocID="{D78A7292-7618-436D-AFCB-5BDF6BE419D4}" presName="hierChild5" presStyleCnt="0"/>
      <dgm:spPr/>
    </dgm:pt>
    <dgm:pt modelId="{59B534C1-3FD3-4ECA-B64F-7EE79DA8CD20}" type="pres">
      <dgm:prSet presAssocID="{1F95BF72-8F94-4556-B662-DE5987FE30A2}" presName="hierChild3" presStyleCnt="0"/>
      <dgm:spPr/>
    </dgm:pt>
  </dgm:ptLst>
  <dgm:cxnLst>
    <dgm:cxn modelId="{F01D40AA-E041-4973-880B-4F4284B3620E}" type="presOf" srcId="{DF172677-607F-41D6-BA32-497CCE97D9D8}" destId="{67111949-A25C-4D97-ACE8-89469B1DD5F9}" srcOrd="0" destOrd="0" presId="urn:microsoft.com/office/officeart/2005/8/layout/orgChart1"/>
    <dgm:cxn modelId="{629FA50B-6436-47FE-AFA7-8D8457ACD325}" type="presOf" srcId="{1F95BF72-8F94-4556-B662-DE5987FE30A2}" destId="{66F681D3-F4A7-4C36-BB65-AA24ECA95684}" srcOrd="1" destOrd="0" presId="urn:microsoft.com/office/officeart/2005/8/layout/orgChart1"/>
    <dgm:cxn modelId="{8F3ED5A8-3B82-4A25-842C-A7CBBD17DCDF}" type="presOf" srcId="{0DA64D05-4D16-493E-B8DE-4D05F129131F}" destId="{4D4F8197-9445-4C92-86B2-E638C0BBECBF}" srcOrd="0" destOrd="0" presId="urn:microsoft.com/office/officeart/2005/8/layout/orgChart1"/>
    <dgm:cxn modelId="{BE613791-959B-4890-B665-9317D015B362}" type="presOf" srcId="{3E42EDC9-548F-4048-AAED-BBA72C171D30}" destId="{1B739F1C-F3CC-4473-ACEF-A20FB7312C62}" srcOrd="1" destOrd="0" presId="urn:microsoft.com/office/officeart/2005/8/layout/orgChart1"/>
    <dgm:cxn modelId="{0C5DD683-95B0-4CC6-87DD-820BD5C4CC38}" type="presOf" srcId="{FDAE0AAD-CB38-4187-9F58-518D4651ACA6}" destId="{B02F46B1-2411-4037-869B-0A22D7093B57}" srcOrd="0" destOrd="0" presId="urn:microsoft.com/office/officeart/2005/8/layout/orgChart1"/>
    <dgm:cxn modelId="{A2F1BFB1-4E95-4BA3-9959-873FEC1253F1}" type="presOf" srcId="{C3263188-2307-41E5-B840-63BA470A4C37}" destId="{419EB6A9-899F-44E1-999D-5B33FD636349}" srcOrd="0" destOrd="0" presId="urn:microsoft.com/office/officeart/2005/8/layout/orgChart1"/>
    <dgm:cxn modelId="{96DF23E4-A162-45BE-A414-9FFBC1AD6F9A}" srcId="{1F95BF72-8F94-4556-B662-DE5987FE30A2}" destId="{3E42EDC9-548F-4048-AAED-BBA72C171D30}" srcOrd="1" destOrd="0" parTransId="{1578C2A2-271A-4D63-9516-27D618EE58C9}" sibTransId="{0F502B04-5CDA-4AB9-B89A-861E9E86F47B}"/>
    <dgm:cxn modelId="{7BC1DE23-648A-472D-B110-0D21C068C608}" type="presOf" srcId="{FDAE0AAD-CB38-4187-9F58-518D4651ACA6}" destId="{7FFC80CA-5B35-499F-8BEC-8B4F846D3028}" srcOrd="1" destOrd="0" presId="urn:microsoft.com/office/officeart/2005/8/layout/orgChart1"/>
    <dgm:cxn modelId="{A7F59E8B-F093-4C64-94C5-02153E8C7B8E}" srcId="{C3263188-2307-41E5-B840-63BA470A4C37}" destId="{1F95BF72-8F94-4556-B662-DE5987FE30A2}" srcOrd="0" destOrd="0" parTransId="{5D98330C-98A5-4160-9612-C649CE1C328F}" sibTransId="{B0E5A29E-D55F-44B4-89F8-0DD39D2B2E67}"/>
    <dgm:cxn modelId="{18517DE8-1528-483C-842D-94192006CE13}" type="presOf" srcId="{1F95BF72-8F94-4556-B662-DE5987FE30A2}" destId="{E7B7F59F-F827-4B86-83F2-FEB2F867E7A4}" srcOrd="0" destOrd="0" presId="urn:microsoft.com/office/officeart/2005/8/layout/orgChart1"/>
    <dgm:cxn modelId="{6E92C9FF-ED56-4228-A152-AE2E73C67306}" type="presOf" srcId="{3E42EDC9-548F-4048-AAED-BBA72C171D30}" destId="{EBF3FF7C-7207-46D9-A377-45446F602228}" srcOrd="0" destOrd="0" presId="urn:microsoft.com/office/officeart/2005/8/layout/orgChart1"/>
    <dgm:cxn modelId="{55B89568-1F06-4916-A6BA-C98DC5AC5EFD}" srcId="{1F95BF72-8F94-4556-B662-DE5987FE30A2}" destId="{D78A7292-7618-436D-AFCB-5BDF6BE419D4}" srcOrd="2" destOrd="0" parTransId="{0DA64D05-4D16-493E-B8DE-4D05F129131F}" sibTransId="{A337D4D7-CF72-4E7E-A931-6EDF214D1011}"/>
    <dgm:cxn modelId="{381B1D04-B083-4140-856D-B4321A22926C}" srcId="{1F95BF72-8F94-4556-B662-DE5987FE30A2}" destId="{FDAE0AAD-CB38-4187-9F58-518D4651ACA6}" srcOrd="0" destOrd="0" parTransId="{DF172677-607F-41D6-BA32-497CCE97D9D8}" sibTransId="{5D58347F-1ED6-4027-B686-39E00D4AFABD}"/>
    <dgm:cxn modelId="{10D7A10F-B08F-448D-A2CA-C16F96FD49BF}" type="presOf" srcId="{D78A7292-7618-436D-AFCB-5BDF6BE419D4}" destId="{8DD05E4B-D084-416D-B7CE-F43B2BB6BDF0}" srcOrd="0" destOrd="0" presId="urn:microsoft.com/office/officeart/2005/8/layout/orgChart1"/>
    <dgm:cxn modelId="{4A1B122C-280D-4BA9-86B7-D88080797689}" type="presOf" srcId="{1578C2A2-271A-4D63-9516-27D618EE58C9}" destId="{A6F1EC9B-C55B-4719-8C61-8CA39AC70E9F}" srcOrd="0" destOrd="0" presId="urn:microsoft.com/office/officeart/2005/8/layout/orgChart1"/>
    <dgm:cxn modelId="{642C32CF-65B0-4F4A-BF72-52E2391F523E}" type="presOf" srcId="{D78A7292-7618-436D-AFCB-5BDF6BE419D4}" destId="{9AFE12D1-0D3B-44EC-A401-5E984AADA33D}" srcOrd="1" destOrd="0" presId="urn:microsoft.com/office/officeart/2005/8/layout/orgChart1"/>
    <dgm:cxn modelId="{BA0B4A1D-570F-4BA2-8258-6B901DDF89B6}" type="presParOf" srcId="{419EB6A9-899F-44E1-999D-5B33FD636349}" destId="{E53FF39D-2B42-41AD-BC43-FDF813A4FAAB}" srcOrd="0" destOrd="0" presId="urn:microsoft.com/office/officeart/2005/8/layout/orgChart1"/>
    <dgm:cxn modelId="{87207B11-9AAF-4BE8-9C97-E57313F4FD08}" type="presParOf" srcId="{E53FF39D-2B42-41AD-BC43-FDF813A4FAAB}" destId="{39BBFDF4-664C-4287-A108-1C6F9A1EE399}" srcOrd="0" destOrd="0" presId="urn:microsoft.com/office/officeart/2005/8/layout/orgChart1"/>
    <dgm:cxn modelId="{210538FC-E735-4964-AE2A-EA2F88FC77CD}" type="presParOf" srcId="{39BBFDF4-664C-4287-A108-1C6F9A1EE399}" destId="{E7B7F59F-F827-4B86-83F2-FEB2F867E7A4}" srcOrd="0" destOrd="0" presId="urn:microsoft.com/office/officeart/2005/8/layout/orgChart1"/>
    <dgm:cxn modelId="{8ACBF951-7F2D-4F27-B9BF-FF8606440E84}" type="presParOf" srcId="{39BBFDF4-664C-4287-A108-1C6F9A1EE399}" destId="{66F681D3-F4A7-4C36-BB65-AA24ECA95684}" srcOrd="1" destOrd="0" presId="urn:microsoft.com/office/officeart/2005/8/layout/orgChart1"/>
    <dgm:cxn modelId="{CE6EEA73-0B4F-466F-AC08-F9F8EAEFEF80}" type="presParOf" srcId="{E53FF39D-2B42-41AD-BC43-FDF813A4FAAB}" destId="{360864C3-8168-4964-BB81-05B82EF6F1B8}" srcOrd="1" destOrd="0" presId="urn:microsoft.com/office/officeart/2005/8/layout/orgChart1"/>
    <dgm:cxn modelId="{830CBB0D-207F-4A22-8695-5E6F4E524F6C}" type="presParOf" srcId="{360864C3-8168-4964-BB81-05B82EF6F1B8}" destId="{67111949-A25C-4D97-ACE8-89469B1DD5F9}" srcOrd="0" destOrd="0" presId="urn:microsoft.com/office/officeart/2005/8/layout/orgChart1"/>
    <dgm:cxn modelId="{7011649D-EAD3-4E19-9163-534349A6CE33}" type="presParOf" srcId="{360864C3-8168-4964-BB81-05B82EF6F1B8}" destId="{91773F61-C3A8-48A0-9947-BDADFDB9FF97}" srcOrd="1" destOrd="0" presId="urn:microsoft.com/office/officeart/2005/8/layout/orgChart1"/>
    <dgm:cxn modelId="{8C5404DC-D8AC-48FF-A07C-002D8D4BD96A}" type="presParOf" srcId="{91773F61-C3A8-48A0-9947-BDADFDB9FF97}" destId="{6932C0B1-4036-4CBC-B506-A075B5B49F55}" srcOrd="0" destOrd="0" presId="urn:microsoft.com/office/officeart/2005/8/layout/orgChart1"/>
    <dgm:cxn modelId="{8AB68D38-7DC2-4845-BFE6-13AF4CFCA190}" type="presParOf" srcId="{6932C0B1-4036-4CBC-B506-A075B5B49F55}" destId="{B02F46B1-2411-4037-869B-0A22D7093B57}" srcOrd="0" destOrd="0" presId="urn:microsoft.com/office/officeart/2005/8/layout/orgChart1"/>
    <dgm:cxn modelId="{862CA117-E48C-4E77-B945-6EB9E2BA2778}" type="presParOf" srcId="{6932C0B1-4036-4CBC-B506-A075B5B49F55}" destId="{7FFC80CA-5B35-499F-8BEC-8B4F846D3028}" srcOrd="1" destOrd="0" presId="urn:microsoft.com/office/officeart/2005/8/layout/orgChart1"/>
    <dgm:cxn modelId="{12E33FB2-0686-421A-8899-4CF85DD9FF18}" type="presParOf" srcId="{91773F61-C3A8-48A0-9947-BDADFDB9FF97}" destId="{EC013228-0C93-4D8E-8D3F-0776BB72BA5D}" srcOrd="1" destOrd="0" presId="urn:microsoft.com/office/officeart/2005/8/layout/orgChart1"/>
    <dgm:cxn modelId="{08BD958F-A30A-4958-8F3D-153A93330000}" type="presParOf" srcId="{91773F61-C3A8-48A0-9947-BDADFDB9FF97}" destId="{EAAB75CF-088D-4C9F-A0EE-8B99DFB62B5B}" srcOrd="2" destOrd="0" presId="urn:microsoft.com/office/officeart/2005/8/layout/orgChart1"/>
    <dgm:cxn modelId="{EAFC7EB1-D446-4899-8F3E-E5CB34B616BF}" type="presParOf" srcId="{360864C3-8168-4964-BB81-05B82EF6F1B8}" destId="{A6F1EC9B-C55B-4719-8C61-8CA39AC70E9F}" srcOrd="2" destOrd="0" presId="urn:microsoft.com/office/officeart/2005/8/layout/orgChart1"/>
    <dgm:cxn modelId="{61A03A35-1F3D-44AD-8B0F-CE7E46C6241B}" type="presParOf" srcId="{360864C3-8168-4964-BB81-05B82EF6F1B8}" destId="{86ECD849-47AA-4C4F-BC1E-28CCC5C2CDF9}" srcOrd="3" destOrd="0" presId="urn:microsoft.com/office/officeart/2005/8/layout/orgChart1"/>
    <dgm:cxn modelId="{B9EC765C-C2AF-44EA-BCCF-557C5F1CDA60}" type="presParOf" srcId="{86ECD849-47AA-4C4F-BC1E-28CCC5C2CDF9}" destId="{36FADEC9-2A4B-4D7D-9133-1A4104C2BCA5}" srcOrd="0" destOrd="0" presId="urn:microsoft.com/office/officeart/2005/8/layout/orgChart1"/>
    <dgm:cxn modelId="{55F6BCCA-7FCC-437B-9D71-7754E4B6A1B9}" type="presParOf" srcId="{36FADEC9-2A4B-4D7D-9133-1A4104C2BCA5}" destId="{EBF3FF7C-7207-46D9-A377-45446F602228}" srcOrd="0" destOrd="0" presId="urn:microsoft.com/office/officeart/2005/8/layout/orgChart1"/>
    <dgm:cxn modelId="{FFF46785-12EA-4D01-94DD-76903116045D}" type="presParOf" srcId="{36FADEC9-2A4B-4D7D-9133-1A4104C2BCA5}" destId="{1B739F1C-F3CC-4473-ACEF-A20FB7312C62}" srcOrd="1" destOrd="0" presId="urn:microsoft.com/office/officeart/2005/8/layout/orgChart1"/>
    <dgm:cxn modelId="{BC1D4446-028B-483C-AE48-59DAB2393574}" type="presParOf" srcId="{86ECD849-47AA-4C4F-BC1E-28CCC5C2CDF9}" destId="{32487015-D446-4584-9BF7-3089EC84809E}" srcOrd="1" destOrd="0" presId="urn:microsoft.com/office/officeart/2005/8/layout/orgChart1"/>
    <dgm:cxn modelId="{2220E86D-CEBE-4F0D-BA83-99A86F7AE004}" type="presParOf" srcId="{86ECD849-47AA-4C4F-BC1E-28CCC5C2CDF9}" destId="{F980F6AF-9EF0-495B-B0B7-ACEF9FCE0F5A}" srcOrd="2" destOrd="0" presId="urn:microsoft.com/office/officeart/2005/8/layout/orgChart1"/>
    <dgm:cxn modelId="{CF00AC1B-2D55-42C3-950A-CF098D19D12F}" type="presParOf" srcId="{360864C3-8168-4964-BB81-05B82EF6F1B8}" destId="{4D4F8197-9445-4C92-86B2-E638C0BBECBF}" srcOrd="4" destOrd="0" presId="urn:microsoft.com/office/officeart/2005/8/layout/orgChart1"/>
    <dgm:cxn modelId="{8E4F3375-B408-42B0-811C-D0BA5A9B03E8}" type="presParOf" srcId="{360864C3-8168-4964-BB81-05B82EF6F1B8}" destId="{82CDF664-773B-4F6D-98E3-E2404626DAD7}" srcOrd="5" destOrd="0" presId="urn:microsoft.com/office/officeart/2005/8/layout/orgChart1"/>
    <dgm:cxn modelId="{9C6ACF3D-17D3-42A4-816E-4FFAE6A8815E}" type="presParOf" srcId="{82CDF664-773B-4F6D-98E3-E2404626DAD7}" destId="{E7FA6A47-02EF-4758-8BAD-FA047782C778}" srcOrd="0" destOrd="0" presId="urn:microsoft.com/office/officeart/2005/8/layout/orgChart1"/>
    <dgm:cxn modelId="{9B4009E9-473D-4334-B66F-111EEDDA4ADA}" type="presParOf" srcId="{E7FA6A47-02EF-4758-8BAD-FA047782C778}" destId="{8DD05E4B-D084-416D-B7CE-F43B2BB6BDF0}" srcOrd="0" destOrd="0" presId="urn:microsoft.com/office/officeart/2005/8/layout/orgChart1"/>
    <dgm:cxn modelId="{1CEE477A-9CC0-4E9F-8CB3-05B809AD1E7B}" type="presParOf" srcId="{E7FA6A47-02EF-4758-8BAD-FA047782C778}" destId="{9AFE12D1-0D3B-44EC-A401-5E984AADA33D}" srcOrd="1" destOrd="0" presId="urn:microsoft.com/office/officeart/2005/8/layout/orgChart1"/>
    <dgm:cxn modelId="{12A9D1F8-4599-4A74-B7BD-22CA5A743D7B}" type="presParOf" srcId="{82CDF664-773B-4F6D-98E3-E2404626DAD7}" destId="{855E311D-A8F1-41EE-A12C-7DFDD2F23280}" srcOrd="1" destOrd="0" presId="urn:microsoft.com/office/officeart/2005/8/layout/orgChart1"/>
    <dgm:cxn modelId="{73962657-0729-4888-B9F3-187A88C6B077}" type="presParOf" srcId="{82CDF664-773B-4F6D-98E3-E2404626DAD7}" destId="{E66A5817-54BF-4952-8610-3AE83EDCC420}" srcOrd="2" destOrd="0" presId="urn:microsoft.com/office/officeart/2005/8/layout/orgChart1"/>
    <dgm:cxn modelId="{DBC552E0-D91E-4DC6-8C76-BF9FA42C0F42}" type="presParOf" srcId="{E53FF39D-2B42-41AD-BC43-FDF813A4FAAB}" destId="{59B534C1-3FD3-4ECA-B64F-7EE79DA8CD20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4F8197-9445-4C92-86B2-E638C0BBECBF}">
      <dsp:nvSpPr>
        <dsp:cNvPr id="0" name=""/>
        <dsp:cNvSpPr/>
      </dsp:nvSpPr>
      <dsp:spPr>
        <a:xfrm>
          <a:off x="5257800" y="1817525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804"/>
              </a:lnTo>
              <a:lnTo>
                <a:pt x="3719932" y="322804"/>
              </a:lnTo>
              <a:lnTo>
                <a:pt x="3719932" y="64560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F1EC9B-C55B-4719-8C61-8CA39AC70E9F}">
      <dsp:nvSpPr>
        <dsp:cNvPr id="0" name=""/>
        <dsp:cNvSpPr/>
      </dsp:nvSpPr>
      <dsp:spPr>
        <a:xfrm>
          <a:off x="5212080" y="1817525"/>
          <a:ext cx="91440" cy="6356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56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111949-A25C-4D97-ACE8-89469B1DD5F9}">
      <dsp:nvSpPr>
        <dsp:cNvPr id="0" name=""/>
        <dsp:cNvSpPr/>
      </dsp:nvSpPr>
      <dsp:spPr>
        <a:xfrm>
          <a:off x="1537867" y="1817525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3719932" y="0"/>
              </a:moveTo>
              <a:lnTo>
                <a:pt x="3719932" y="322804"/>
              </a:lnTo>
              <a:lnTo>
                <a:pt x="0" y="322804"/>
              </a:lnTo>
              <a:lnTo>
                <a:pt x="0" y="64560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B7F59F-F827-4B86-83F2-FEB2F867E7A4}">
      <dsp:nvSpPr>
        <dsp:cNvPr id="0" name=""/>
        <dsp:cNvSpPr/>
      </dsp:nvSpPr>
      <dsp:spPr>
        <a:xfrm>
          <a:off x="3336239" y="351042"/>
          <a:ext cx="3843120" cy="1466483"/>
        </a:xfrm>
        <a:prstGeom prst="rect">
          <a:avLst/>
        </a:pr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Рубль как форма национальной валюты</a:t>
          </a:r>
          <a:endParaRPr lang="ru-RU" sz="2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36239" y="351042"/>
        <a:ext cx="3843120" cy="1466483"/>
      </dsp:txXfrm>
    </dsp:sp>
    <dsp:sp modelId="{B02F46B1-2411-4037-869B-0A22D7093B57}">
      <dsp:nvSpPr>
        <dsp:cNvPr id="0" name=""/>
        <dsp:cNvSpPr/>
      </dsp:nvSpPr>
      <dsp:spPr>
        <a:xfrm>
          <a:off x="706" y="2463133"/>
          <a:ext cx="3074323" cy="1537161"/>
        </a:xfrm>
        <a:prstGeom prst="rect">
          <a:avLst/>
        </a:pr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наличная (банкноты и монеты в наших кошельках)</a:t>
          </a:r>
          <a:endParaRPr lang="ru-RU" sz="2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6" y="2463133"/>
        <a:ext cx="3074323" cy="1537161"/>
      </dsp:txXfrm>
    </dsp:sp>
    <dsp:sp modelId="{EBF3FF7C-7207-46D9-A377-45446F602228}">
      <dsp:nvSpPr>
        <dsp:cNvPr id="0" name=""/>
        <dsp:cNvSpPr/>
      </dsp:nvSpPr>
      <dsp:spPr>
        <a:xfrm>
          <a:off x="3720638" y="2453188"/>
          <a:ext cx="3074323" cy="1537161"/>
        </a:xfrm>
        <a:prstGeom prst="rect">
          <a:avLst/>
        </a:pr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безналичная (деньги на счетах в банках)</a:t>
          </a:r>
          <a:endParaRPr lang="ru-RU" sz="2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20638" y="2453188"/>
        <a:ext cx="3074323" cy="1537161"/>
      </dsp:txXfrm>
    </dsp:sp>
    <dsp:sp modelId="{8DD05E4B-D084-416D-B7CE-F43B2BB6BDF0}">
      <dsp:nvSpPr>
        <dsp:cNvPr id="0" name=""/>
        <dsp:cNvSpPr/>
      </dsp:nvSpPr>
      <dsp:spPr>
        <a:xfrm>
          <a:off x="7440570" y="2463133"/>
          <a:ext cx="3074323" cy="1537161"/>
        </a:xfrm>
        <a:prstGeom prst="rect">
          <a:avLst/>
        </a:pr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цифровая</a:t>
          </a:r>
          <a:endParaRPr lang="ru-RU" sz="2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40570" y="2463133"/>
        <a:ext cx="3074323" cy="1537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5385-20F0-4833-B4B1-2B68C7D95A41}" type="datetimeFigureOut">
              <a:rPr lang="ru-RU" smtClean="0"/>
              <a:t>19.08.2024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78E9-3E8F-4F5F-81F0-1D7F53B3E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827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5385-20F0-4833-B4B1-2B68C7D95A41}" type="datetimeFigureOut">
              <a:rPr lang="ru-RU" smtClean="0"/>
              <a:t>19.08.2024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78E9-3E8F-4F5F-81F0-1D7F53B3E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703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5385-20F0-4833-B4B1-2B68C7D95A41}" type="datetimeFigureOut">
              <a:rPr lang="ru-RU" smtClean="0"/>
              <a:t>19.08.2024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78E9-3E8F-4F5F-81F0-1D7F53B3E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31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5385-20F0-4833-B4B1-2B68C7D95A41}" type="datetimeFigureOut">
              <a:rPr lang="ru-RU" smtClean="0"/>
              <a:t>19.08.2024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78E9-3E8F-4F5F-81F0-1D7F53B3E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229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5385-20F0-4833-B4B1-2B68C7D95A41}" type="datetimeFigureOut">
              <a:rPr lang="ru-RU" smtClean="0"/>
              <a:t>19.08.2024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78E9-3E8F-4F5F-81F0-1D7F53B3E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332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5385-20F0-4833-B4B1-2B68C7D95A41}" type="datetimeFigureOut">
              <a:rPr lang="ru-RU" smtClean="0"/>
              <a:t>19.08.2024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78E9-3E8F-4F5F-81F0-1D7F53B3E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58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5385-20F0-4833-B4B1-2B68C7D95A41}" type="datetimeFigureOut">
              <a:rPr lang="ru-RU" smtClean="0"/>
              <a:t>19.08.2024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78E9-3E8F-4F5F-81F0-1D7F53B3E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58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5385-20F0-4833-B4B1-2B68C7D95A41}" type="datetimeFigureOut">
              <a:rPr lang="ru-RU" smtClean="0"/>
              <a:t>19.08.2024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78E9-3E8F-4F5F-81F0-1D7F53B3E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938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5385-20F0-4833-B4B1-2B68C7D95A41}" type="datetimeFigureOut">
              <a:rPr lang="ru-RU" smtClean="0"/>
              <a:t>19.08.2024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78E9-3E8F-4F5F-81F0-1D7F53B3E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600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5385-20F0-4833-B4B1-2B68C7D95A41}" type="datetimeFigureOut">
              <a:rPr lang="ru-RU" smtClean="0"/>
              <a:t>19.08.2024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78E9-3E8F-4F5F-81F0-1D7F53B3E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69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5385-20F0-4833-B4B1-2B68C7D95A41}" type="datetimeFigureOut">
              <a:rPr lang="ru-RU" smtClean="0"/>
              <a:t>19.08.2024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78E9-3E8F-4F5F-81F0-1D7F53B3E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71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25385-20F0-4833-B4B1-2B68C7D95A41}" type="datetimeFigureOut">
              <a:rPr lang="ru-RU" smtClean="0"/>
              <a:t>19.08.2024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878E9-3E8F-4F5F-81F0-1D7F53B3E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89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bc.ru/" TargetMode="External"/><Relationship Id="rId2" Type="http://schemas.openxmlformats.org/officeDocument/2006/relationships/hyperlink" Target="http://www.cbr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journal.tinkoff.ru/" TargetMode="External"/><Relationship Id="rId5" Type="http://schemas.openxmlformats.org/officeDocument/2006/relationships/hyperlink" Target="http://www.vtb.ru/" TargetMode="External"/><Relationship Id="rId4" Type="http://schemas.openxmlformats.org/officeDocument/2006/relationships/hyperlink" Target="http://www.consultant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3183" y="1212573"/>
            <a:ext cx="10240616" cy="4273825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 ФОРМА </a:t>
            </a:r>
            <a:br>
              <a:rPr lang="ru-RU" sz="3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НАЦИОНАЛЬНОЙ ВАЛЮТЫ</a:t>
            </a:r>
            <a:endParaRPr lang="ru-RU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72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48070" y="3314557"/>
            <a:ext cx="87762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0" i="0" dirty="0" smtClean="0">
                <a:solidFill>
                  <a:srgbClr val="11121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Схема двухуровневой розничной модели цифрового рубля заложена в концепцию создания 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ациональной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цифровой валюты</a:t>
            </a:r>
            <a:endParaRPr lang="ru-RU" sz="2400" b="0" i="0" dirty="0">
              <a:solidFill>
                <a:srgbClr val="11121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99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52951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цифрового рубля</a:t>
            </a:r>
            <a:endParaRPr lang="ru-RU" sz="4000" dirty="0">
              <a:solidFill>
                <a:srgbClr val="1C1C1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10748"/>
            <a:ext cx="8941904" cy="46662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внедрения цифрового рубля реализуется Банком России поэтапно. 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августа 2023 года стартовал этап с привлечением ограниченного круга клиентов 13 банков, в рамках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которого ведется пилот на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реальных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цифровых рублях с реальными клиентами с целью отработать с банками базовые операции (открытие и закрытие цифровых кошельков, перевод цифровых рублей между гражданами, оплата покупок и услуг по QR-коду). В дальнейшем круг операций будет расширен. 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2024 году планируется протестировать некоторые виды бюджетных платежей в цифровых рублях. Минфин совместно с Банком России и Федеральным казначейством вырабатывают подходы, как использовать при этом цифровую форму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нацвалюты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первую очередь в цифровых рублях могут быть опробованы социальные выплаты для граждан, субсидии, выплаты, направленные на закупки или оказание услуг.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 масштабировании цифрового рубля будет приниматься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 результатам прохождения всех этапов пилота и с учетом обратной связи от его участников.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38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81538" y="365125"/>
            <a:ext cx="6231835" cy="1325563"/>
          </a:xfrm>
        </p:spPr>
        <p:txBody>
          <a:bodyPr>
            <a:normAutofit/>
          </a:bodyPr>
          <a:lstStyle/>
          <a:p>
            <a:r>
              <a:rPr lang="ru-RU" sz="3400" dirty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участников </a:t>
            </a:r>
            <a:r>
              <a:rPr lang="ru-RU" sz="34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4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платформы </a:t>
            </a:r>
            <a:r>
              <a:rPr lang="ru-RU" sz="3400" dirty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цифрового рубля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381539" y="1825625"/>
            <a:ext cx="6877878" cy="4351338"/>
          </a:xfrm>
        </p:spPr>
        <p:txBody>
          <a:bodyPr>
            <a:normAutofit fontScale="47500" lnSpcReduction="20000"/>
          </a:bodyPr>
          <a:lstStyle/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АКЦИОНЕРНОЕ ОБЩЕСТВО "АЛЬФА-БАНК"	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Акционерное общество "Банк ДОМ.РФ"	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Акционерное общество Ингосстрах Банк	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 ВТБ (публичное акционерное общество)	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"Газпромбанк" (Акционерное общество)	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Акционерный коммерческий банк "АК БАРС" </a:t>
            </a: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(публичное акционерное общество)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Публичное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акционерное общество "МТС-Банк"	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Публичное акционерное общество "Промсвязьбанк"	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Публичное акционерное общество "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Совкомбанк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	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Акционерное общество Банк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Синара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Публичное акционерное общество РОСБАНК	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Публичное акционерное общество "ТРАНСКАПИТАЛБАНК"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32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271451"/>
            <a:ext cx="10439400" cy="419237"/>
          </a:xfrm>
        </p:spPr>
        <p:txBody>
          <a:bodyPr>
            <a:normAutofit fontScale="90000"/>
          </a:bodyPr>
          <a:lstStyle/>
          <a:p>
            <a:r>
              <a:rPr lang="ru-RU" sz="34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4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4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данных:</a:t>
            </a:r>
            <a:br>
              <a:rPr lang="ru-RU" sz="3600" dirty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dirty="0"/>
              <a:t/>
            </a:r>
            <a:br>
              <a:rPr lang="ru-RU" sz="3600" dirty="0"/>
            </a:br>
            <a:endParaRPr lang="ru-RU" sz="3400" dirty="0">
              <a:solidFill>
                <a:srgbClr val="1C1C1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846217"/>
            <a:ext cx="10439400" cy="433074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www.cbr.ru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www.rbc.ru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www.consultant.ru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www.vtb.ru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www.journal.tinkoff.ru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14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56" y="1709720"/>
            <a:ext cx="5070224" cy="32280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21630" y="2859578"/>
            <a:ext cx="733453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ЦИФРОВОЙ РУБЛЬ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БАНКА РОССИИ</a:t>
            </a: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https://www.cbr.ru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40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2536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Цифровой рубль — </a:t>
            </a:r>
            <a:r>
              <a:rPr lang="ru-RU" sz="3000" dirty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это цифровая валюта </a:t>
            </a:r>
            <a:r>
              <a:rPr lang="ru-RU" sz="30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Центрального банка, которая является электронным аналогом </a:t>
            </a:r>
            <a:r>
              <a:rPr lang="ru-RU" sz="3000" dirty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наличных </a:t>
            </a:r>
            <a:r>
              <a:rPr lang="ru-RU" sz="30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безналичных </a:t>
            </a:r>
            <a:r>
              <a:rPr lang="ru-RU" sz="3000" dirty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денег </a:t>
            </a:r>
            <a:r>
              <a:rPr lang="ru-RU" sz="30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dirty="0">
              <a:solidFill>
                <a:srgbClr val="1C1C1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5563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097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появления цифрового рубля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концепции Банка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России, новая платежная инфраструктура позволит  контролировать расходование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бюджетных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средств, а также уменьшить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теневой сектор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экономики.</a:t>
            </a:r>
          </a:p>
          <a:p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Желание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стимулировать переход к безналичным способам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оплаты. Обращение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электронных денег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выгоднее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чем выпуск бумажных. Благодаря автоматизации многие транзакции не будут требовать участия поставщиков платежных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услуг, что позволит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снизить операционные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и риски. 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перспективе цифровой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рубль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использоваться для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взаиморасчетов с другими странами. Государства, которые используют национальные электронные платежные средства, смогут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обмениваться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платежами без привязки к платежным системам.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может стать альтернативой зарубежной системе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SWIFT, которая не работает в РФ из-за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0621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65125"/>
            <a:ext cx="10439400" cy="877265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Цифровой рубль</a:t>
            </a:r>
            <a:r>
              <a:rPr lang="ru-RU" sz="40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914400" y="1242390"/>
            <a:ext cx="9243753" cy="50140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700" dirty="0" smtClean="0">
              <a:solidFill>
                <a:srgbClr val="1C1C1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выпускаться Банком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России.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храниться на счетах цифрового рубля платформы Банка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России.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иметь уникальный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идентификатор (код),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позволит проследить путь каждого рубля, благодаря чему будет проще бороться с отмыванием денег и незаконными финансовыми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схемами.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станет еще одним средством для платежей и переводов, которое не будет зависеть от ограничений банков в виде комиссий и лимитов. 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квивалентен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наличным и безналичным деньгам: 1 рубль = 1 безналичный рубль = 1 цифровой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рубль.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34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36104"/>
            <a:ext cx="8812696" cy="606288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Цифровой рубль</a:t>
            </a:r>
            <a:r>
              <a:rPr lang="ru-RU" sz="4000" dirty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отличие от электронных и безналичных </a:t>
            </a:r>
            <a:r>
              <a:rPr lang="ru-RU" sz="40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денег</a:t>
            </a:r>
            <a:endParaRPr lang="ru-RU" sz="4000" dirty="0">
              <a:solidFill>
                <a:srgbClr val="1C1C1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9836426" cy="4351338"/>
          </a:xfrm>
        </p:spPr>
        <p:txBody>
          <a:bodyPr>
            <a:normAutofit/>
          </a:bodyPr>
          <a:lstStyle/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тличие от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криптовалюты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том, что эмитентом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цифрового  рубля будет выступать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</a:t>
            </a:r>
            <a:r>
              <a:rPr lang="ru-RU" sz="2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Центральный банк РФ.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Криптовалюты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нестабильны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потому что их курс в значительной степени зависит от интереса к ним, а цифровой рубль обеспечен золотовалютными резервами страны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безналичных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цифровые рубли отличаются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тем, что первые хранятся на счетах в коммерческих банках. На безналичные могут начислить проценты на остаток и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кешбэк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цифровые — нет.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цифрового рубля есть свое преимущество — рассчитаться им можно офлайн без доступа к интернету. </a:t>
            </a:r>
          </a:p>
        </p:txBody>
      </p:sp>
    </p:spTree>
    <p:extLst>
      <p:ext uri="{BB962C8B-B14F-4D97-AF65-F5344CB8AC3E}">
        <p14:creationId xmlns:p14="http://schemas.microsoft.com/office/powerpoint/2010/main" val="276880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65125"/>
            <a:ext cx="10439400" cy="877265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цифрового рубля </a:t>
            </a:r>
            <a:r>
              <a:rPr lang="ru-RU" sz="40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914400" y="1242390"/>
            <a:ext cx="10439400" cy="50140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700" dirty="0" smtClean="0">
              <a:solidFill>
                <a:srgbClr val="1C1C1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7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 и бизнеса:</a:t>
            </a:r>
            <a:endParaRPr lang="ru-RU" sz="2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 кошельку через любой банк, в котором обслуживается клиент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с цифровым рублем будут проходить по единым тарифам, что позволит снизить издержки на их проведение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использования без доступа к Интернету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уровень сохранности и безопасности средств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линейки инновационных продуктов и сервисов</a:t>
            </a:r>
          </a:p>
          <a:p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условий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клиентского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обслуживания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87736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65125"/>
            <a:ext cx="10439400" cy="877265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цифрового рубля </a:t>
            </a:r>
            <a:r>
              <a:rPr lang="ru-RU" sz="40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914400" y="1242390"/>
            <a:ext cx="10439400" cy="50140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700" dirty="0" smtClean="0">
              <a:solidFill>
                <a:srgbClr val="1C1C1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7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финансового рынка:</a:t>
            </a:r>
            <a:endParaRPr lang="ru-RU" sz="2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конкуренции на финансовом рынке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инновационных финансовых продуктов и сервисов (смарт-контракты)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новой платежной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инфраструктуры</a:t>
            </a:r>
          </a:p>
          <a:p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700" dirty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государства</a:t>
            </a:r>
            <a:r>
              <a:rPr lang="ru-RU" sz="2700" dirty="0" smtClean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700" dirty="0">
              <a:solidFill>
                <a:srgbClr val="1C1C1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издержек на администрирование бюджетных платежей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 для упрощения проведения трансграничных платежей</a:t>
            </a:r>
          </a:p>
          <a:p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8525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2513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Цифровые</a:t>
            </a:r>
            <a:r>
              <a:rPr lang="ru-RU" sz="4000" dirty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кошельки </a:t>
            </a:r>
            <a:r>
              <a:rPr lang="ru-RU" dirty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1C1C1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счетов цифрового рубля (цифровые кошельки) граждан и организаций, а также все операции с цифровыми рублями будут проходить на платформе Банка России. 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к счетам цифрового рубля будет возможен через мобильные приложения банков и интернет-банки, клиентом которых является гражданин или организация. Сам кошелек не будет привязан к какому-то конкретному банку.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Одному человеку допускается открыть только один счёт. Кредитование счёта цифрового рубля, начисление процентов на остаток средств на таком счёте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невозможны.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252275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366</TotalTime>
  <Words>835</Words>
  <Application>Microsoft Office PowerPoint</Application>
  <PresentationFormat>Широкоэкранный</PresentationFormat>
  <Paragraphs>73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ЦИФРОВАЯ ФОРМА  РОССИЙСКОЙ НАЦИОНАЛЬНОЙ ВАЛЮТЫ</vt:lpstr>
      <vt:lpstr>Презентация PowerPoint</vt:lpstr>
      <vt:lpstr>Цифровой рубль — это цифровая валюта                Центрального банка, которая является электронным аналогом наличных и безналичных денег .</vt:lpstr>
      <vt:lpstr>Причины появления цифрового рубля</vt:lpstr>
      <vt:lpstr> Цифровой рубль </vt:lpstr>
      <vt:lpstr>Цифровой рубль: отличие от электронных и безналичных денег</vt:lpstr>
      <vt:lpstr> Преимущества цифрового рубля  </vt:lpstr>
      <vt:lpstr> Преимущества цифрового рубля  </vt:lpstr>
      <vt:lpstr>Цифровые кошельки  </vt:lpstr>
      <vt:lpstr>Презентация PowerPoint</vt:lpstr>
      <vt:lpstr>Презентация PowerPoint</vt:lpstr>
      <vt:lpstr>Внедрение цифрового рубля</vt:lpstr>
      <vt:lpstr>Перечень участников  платформы цифрового рубля</vt:lpstr>
      <vt:lpstr>    Источники данных: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Давыдова Ирина Юрьевна</dc:creator>
  <cp:lastModifiedBy>Давыдова Ирина Юрьевна</cp:lastModifiedBy>
  <cp:revision>145</cp:revision>
  <dcterms:created xsi:type="dcterms:W3CDTF">2024-08-04T15:02:45Z</dcterms:created>
  <dcterms:modified xsi:type="dcterms:W3CDTF">2024-08-19T13:00:28Z</dcterms:modified>
</cp:coreProperties>
</file>