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596" r:id="rId2"/>
    <p:sldId id="623" r:id="rId3"/>
    <p:sldId id="622" r:id="rId4"/>
    <p:sldId id="624" r:id="rId5"/>
    <p:sldId id="625" r:id="rId6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rgbClr val="999999"/>
        </a:solidFill>
        <a:latin typeface="Arial" pitchFamily="34" charset="0"/>
        <a:ea typeface="+mn-ea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sz="1000" kern="1200">
        <a:solidFill>
          <a:srgbClr val="999999"/>
        </a:solidFill>
        <a:latin typeface="Arial" pitchFamily="34" charset="0"/>
        <a:ea typeface="+mn-ea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sz="1000" kern="1200">
        <a:solidFill>
          <a:srgbClr val="999999"/>
        </a:solidFill>
        <a:latin typeface="Arial" pitchFamily="34" charset="0"/>
        <a:ea typeface="+mn-ea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sz="1000" kern="1200">
        <a:solidFill>
          <a:srgbClr val="999999"/>
        </a:solidFill>
        <a:latin typeface="Arial" pitchFamily="34" charset="0"/>
        <a:ea typeface="+mn-ea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sz="1000" kern="1200">
        <a:solidFill>
          <a:srgbClr val="999999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rgbClr val="999999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rgbClr val="999999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rgbClr val="999999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rgbClr val="999999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MSOffice" lastIdx="1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CD51"/>
    <a:srgbClr val="FC1921"/>
    <a:srgbClr val="0A2973"/>
    <a:srgbClr val="999999"/>
    <a:srgbClr val="9B9BC3"/>
    <a:srgbClr val="B7DF83"/>
    <a:srgbClr val="F8A44A"/>
    <a:srgbClr val="D4E1F0"/>
    <a:srgbClr val="3A4B8C"/>
    <a:srgbClr val="F8C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45" autoAdjust="0"/>
    <p:restoredTop sz="49785" autoAdjust="0"/>
  </p:normalViewPr>
  <p:slideViewPr>
    <p:cSldViewPr snapToGrid="0" snapToObjects="1">
      <p:cViewPr>
        <p:scale>
          <a:sx n="84" d="100"/>
          <a:sy n="84" d="100"/>
        </p:scale>
        <p:origin x="-130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558"/>
    </p:cViewPr>
  </p:sorter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90310586176728E-2"/>
          <c:y val="0.12021963163695447"/>
          <c:w val="0.55975634295713039"/>
          <c:h val="0.71627069343604777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18"/>
            <c:spPr>
              <a:solidFill>
                <a:srgbClr val="92CD51"/>
              </a:solidFill>
            </c:spPr>
          </c:dPt>
          <c:dPt>
            <c:idx val="1"/>
            <c:bubble3D val="0"/>
            <c:explosion val="15"/>
            <c:spPr>
              <a:solidFill>
                <a:srgbClr val="F8A44A"/>
              </a:solidFill>
            </c:spPr>
          </c:dPt>
          <c:dPt>
            <c:idx val="2"/>
            <c:bubble3D val="0"/>
            <c:explosion val="35"/>
            <c:spPr>
              <a:solidFill>
                <a:srgbClr val="999999"/>
              </a:solidFill>
            </c:spPr>
          </c:dPt>
          <c:dPt>
            <c:idx val="3"/>
            <c:bubble3D val="0"/>
            <c:spPr>
              <a:solidFill>
                <a:srgbClr val="0A2973"/>
              </a:solidFill>
            </c:spPr>
          </c:dPt>
          <c:dLbls>
            <c:dLbl>
              <c:idx val="1"/>
              <c:layout>
                <c:manualLayout>
                  <c:x val="5.1856299212598427E-2"/>
                  <c:y val="0.1557299655724852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2.9673009623797025E-2"/>
                  <c:y val="-1.922032473213575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4.4235783027121611E-2"/>
                  <c:y val="-6.374146413516490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Лист3!$B$3:$B$6</c:f>
              <c:strCache>
                <c:ptCount val="4"/>
                <c:pt idx="0">
                  <c:v>единовременная выплата</c:v>
                </c:pt>
                <c:pt idx="1">
                  <c:v>НЧТП</c:v>
                </c:pt>
                <c:pt idx="2">
                  <c:v>срочная пенсия</c:v>
                </c:pt>
                <c:pt idx="3">
                  <c:v>запрос в тер ПФР</c:v>
                </c:pt>
              </c:strCache>
            </c:strRef>
          </c:cat>
          <c:val>
            <c:numRef>
              <c:f>Лист3!$C$3:$C$6</c:f>
              <c:numCache>
                <c:formatCode>General</c:formatCode>
                <c:ptCount val="4"/>
                <c:pt idx="0">
                  <c:v>1048</c:v>
                </c:pt>
                <c:pt idx="1">
                  <c:v>11</c:v>
                </c:pt>
                <c:pt idx="2">
                  <c:v>1</c:v>
                </c:pt>
                <c:pt idx="3">
                  <c:v>629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0400699912510936"/>
          <c:y val="0.14620809191303921"/>
          <c:w val="0.37932633420822398"/>
          <c:h val="0.70758381617392163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216847894013255E-2"/>
          <c:y val="0.12298387096774194"/>
          <c:w val="0.57520789068033162"/>
          <c:h val="0.72715053763440862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42"/>
            <c:spPr>
              <a:solidFill>
                <a:srgbClr val="0A2973"/>
              </a:solidFill>
            </c:spPr>
          </c:dPt>
          <c:dPt>
            <c:idx val="1"/>
            <c:bubble3D val="0"/>
            <c:explosion val="42"/>
            <c:spPr>
              <a:solidFill>
                <a:srgbClr val="FC1921"/>
              </a:solidFill>
            </c:spPr>
          </c:dPt>
          <c:dPt>
            <c:idx val="2"/>
            <c:bubble3D val="0"/>
            <c:explosion val="75"/>
            <c:spPr>
              <a:solidFill>
                <a:srgbClr val="92CD51"/>
              </a:solidFill>
            </c:spPr>
          </c:dPt>
          <c:dLbls>
            <c:dLbl>
              <c:idx val="0"/>
              <c:layout>
                <c:manualLayout>
                  <c:x val="-0.16859371745198518"/>
                  <c:y val="-0.163720789941579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929967087447403E-2"/>
                  <c:y val="0.117392684785369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0400574928133985E-2"/>
                  <c:y val="0.165817881635763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Лист3!$B$11:$B$13</c:f>
              <c:strCache>
                <c:ptCount val="3"/>
                <c:pt idx="0">
                  <c:v>ВТБ24(ЗАО)</c:v>
                </c:pt>
                <c:pt idx="1">
                  <c:v>отделения Фонда</c:v>
                </c:pt>
                <c:pt idx="2">
                  <c:v>Почта России</c:v>
                </c:pt>
              </c:strCache>
            </c:strRef>
          </c:cat>
          <c:val>
            <c:numRef>
              <c:f>Лист3!$C$11:$C$13</c:f>
              <c:numCache>
                <c:formatCode>0.00%</c:formatCode>
                <c:ptCount val="3"/>
                <c:pt idx="0">
                  <c:v>0.98199999999999998</c:v>
                </c:pt>
                <c:pt idx="1">
                  <c:v>1.2999999999999998E-2</c:v>
                </c:pt>
                <c:pt idx="2">
                  <c:v>5.000000000000001E-3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80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8" tIns="47784" rIns="95568" bIns="47784" numCol="1" anchor="t" anchorCtr="0" compatLnSpc="1">
            <a:prstTxWarp prst="textNoShape">
              <a:avLst/>
            </a:prstTxWarp>
          </a:bodyPr>
          <a:lstStyle>
            <a:lvl1pPr defTabSz="955792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MetaNormalLFC" pitchFamily="56" charset="-5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7" y="0"/>
            <a:ext cx="2945979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8" tIns="47784" rIns="95568" bIns="47784" numCol="1" anchor="t" anchorCtr="0" compatLnSpc="1">
            <a:prstTxWarp prst="textNoShape">
              <a:avLst/>
            </a:prstTxWarp>
          </a:bodyPr>
          <a:lstStyle>
            <a:lvl1pPr algn="r" defTabSz="955792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MetaNormalLFC" pitchFamily="56" charset="-5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133"/>
            <a:ext cx="2945980" cy="49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8" tIns="47784" rIns="95568" bIns="47784" numCol="1" anchor="b" anchorCtr="0" compatLnSpc="1">
            <a:prstTxWarp prst="textNoShape">
              <a:avLst/>
            </a:prstTxWarp>
          </a:bodyPr>
          <a:lstStyle>
            <a:lvl1pPr defTabSz="955792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MetaNormalLFC" pitchFamily="56" charset="-5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7" y="9432133"/>
            <a:ext cx="2945979" cy="49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8" tIns="47784" rIns="95568" bIns="47784" numCol="1" anchor="b" anchorCtr="0" compatLnSpc="1">
            <a:prstTxWarp prst="textNoShape">
              <a:avLst/>
            </a:prstTxWarp>
          </a:bodyPr>
          <a:lstStyle>
            <a:lvl1pPr algn="r" defTabSz="955792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MetaNormalLFC" pitchFamily="56" charset="-52"/>
              </a:defRPr>
            </a:lvl1pPr>
          </a:lstStyle>
          <a:p>
            <a:pPr>
              <a:defRPr/>
            </a:pPr>
            <a:fld id="{2105B413-B2F0-48CD-9006-FBE789039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73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80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8" tIns="47784" rIns="95568" bIns="47784" numCol="1" anchor="t" anchorCtr="0" compatLnSpc="1">
            <a:prstTxWarp prst="textNoShape">
              <a:avLst/>
            </a:prstTxWarp>
          </a:bodyPr>
          <a:lstStyle>
            <a:lvl1pPr defTabSz="955792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MetaNormalLFC" pitchFamily="56" charset="-5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7" y="0"/>
            <a:ext cx="2945979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8" tIns="47784" rIns="95568" bIns="47784" numCol="1" anchor="t" anchorCtr="0" compatLnSpc="1">
            <a:prstTxWarp prst="textNoShape">
              <a:avLst/>
            </a:prstTxWarp>
          </a:bodyPr>
          <a:lstStyle>
            <a:lvl1pPr algn="r" defTabSz="955792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MetaNormalLFC" pitchFamily="56" charset="-5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269"/>
            <a:ext cx="4986242" cy="446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8" tIns="47784" rIns="95568" bIns="47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133"/>
            <a:ext cx="2945980" cy="49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8" tIns="47784" rIns="95568" bIns="47784" numCol="1" anchor="b" anchorCtr="0" compatLnSpc="1">
            <a:prstTxWarp prst="textNoShape">
              <a:avLst/>
            </a:prstTxWarp>
          </a:bodyPr>
          <a:lstStyle>
            <a:lvl1pPr defTabSz="955792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MetaNormalLFC" pitchFamily="56" charset="-5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7" y="9432133"/>
            <a:ext cx="2945979" cy="49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8" tIns="47784" rIns="95568" bIns="47784" numCol="1" anchor="b" anchorCtr="0" compatLnSpc="1">
            <a:prstTxWarp prst="textNoShape">
              <a:avLst/>
            </a:prstTxWarp>
          </a:bodyPr>
          <a:lstStyle>
            <a:lvl1pPr algn="r" defTabSz="955792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MetaNormalLFC" pitchFamily="56" charset="-52"/>
              </a:defRPr>
            </a:lvl1pPr>
          </a:lstStyle>
          <a:p>
            <a:pPr>
              <a:defRPr/>
            </a:pPr>
            <a:fld id="{A81879FB-894C-4C2D-B8FF-63E94F56E5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732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etaNormalLFC" pitchFamily="56" charset="-52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etaNormalLFC" pitchFamily="56" charset="-52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etaNormalLFC" pitchFamily="56" charset="-52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etaNormalLFC" pitchFamily="56" charset="-52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etaNormalLFC" pitchFamily="56" charset="-5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MetaNormalLF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ru-RU" smtClean="0">
              <a:latin typeface="MetaNormalLF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353050" y="711200"/>
            <a:ext cx="1657350" cy="5292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711200"/>
            <a:ext cx="4819650" cy="5292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827213"/>
            <a:ext cx="3238500" cy="4176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71900" y="1827213"/>
            <a:ext cx="3238500" cy="4176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827213"/>
            <a:ext cx="662940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02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11200"/>
            <a:ext cx="6542087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47" name="Text Box 23"/>
          <p:cNvSpPr txBox="1">
            <a:spLocks noChangeArrowheads="1"/>
          </p:cNvSpPr>
          <p:nvPr/>
        </p:nvSpPr>
        <p:spPr bwMode="auto">
          <a:xfrm>
            <a:off x="373063" y="6415088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>
                <a:solidFill>
                  <a:schemeClr val="bg2"/>
                </a:solidFill>
              </a:rPr>
              <a:t>Слайд</a:t>
            </a:r>
            <a:r>
              <a:rPr lang="en-US">
                <a:solidFill>
                  <a:schemeClr val="bg2"/>
                </a:solidFill>
              </a:rPr>
              <a:t> </a:t>
            </a:r>
            <a:fld id="{20C53E3E-4DAC-4DC5-B71B-9F8E9132194B}" type="slidenum">
              <a:rPr lang="en-US">
                <a:solidFill>
                  <a:schemeClr val="bg2"/>
                </a:solidFill>
              </a:rPr>
              <a:pPr eaLnBrk="0" hangingPunct="0">
                <a:defRPr/>
              </a:pPr>
              <a:t>‹#›</a:t>
            </a:fld>
            <a:endParaRPr lang="en-US">
              <a:solidFill>
                <a:schemeClr val="bg2"/>
              </a:solidFill>
            </a:endParaRPr>
          </a:p>
          <a:p>
            <a:pPr eaLnBrk="0" hangingPunct="0">
              <a:defRPr/>
            </a:pPr>
            <a:endParaRPr lang="en-US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0" y="0"/>
            <a:ext cx="9144000" cy="771525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ru-RU" sz="2400" b="1">
              <a:solidFill>
                <a:schemeClr val="tx1"/>
              </a:solidFill>
              <a:latin typeface="MetaNormalLFC" pitchFamily="56" charset="-5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A2973"/>
          </a:solidFill>
          <a:latin typeface="+mn-lt"/>
          <a:ea typeface="+mn-ea"/>
          <a:cs typeface="+mn-cs"/>
        </a:defRPr>
      </a:lvl1pPr>
      <a:lvl2pPr marL="398463" indent="-284163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2800">
          <a:solidFill>
            <a:srgbClr val="0A2973"/>
          </a:solidFill>
          <a:latin typeface="+mn-lt"/>
        </a:defRPr>
      </a:lvl2pPr>
      <a:lvl3pPr marL="741363" indent="-227013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A2973"/>
          </a:solidFill>
          <a:latin typeface="+mn-lt"/>
        </a:defRPr>
      </a:lvl3pPr>
      <a:lvl4pPr marL="1084263" indent="-227013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2000">
          <a:solidFill>
            <a:srgbClr val="0A2973"/>
          </a:solidFill>
          <a:latin typeface="+mn-lt"/>
        </a:defRPr>
      </a:lvl4pPr>
      <a:lvl5pPr marL="142716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A2973"/>
          </a:solidFill>
          <a:latin typeface="+mn-lt"/>
        </a:defRPr>
      </a:lvl5pPr>
      <a:lvl6pPr marL="18859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A2973"/>
          </a:solidFill>
          <a:latin typeface="+mn-lt"/>
        </a:defRPr>
      </a:lvl6pPr>
      <a:lvl7pPr marL="23431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A2973"/>
          </a:solidFill>
          <a:latin typeface="+mn-lt"/>
        </a:defRPr>
      </a:lvl7pPr>
      <a:lvl8pPr marL="28003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A2973"/>
          </a:solidFill>
          <a:latin typeface="+mn-lt"/>
        </a:defRPr>
      </a:lvl8pPr>
      <a:lvl9pPr marL="32575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A2973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8"/>
          <p:cNvSpPr>
            <a:spLocks noChangeArrowheads="1"/>
          </p:cNvSpPr>
          <p:nvPr/>
        </p:nvSpPr>
        <p:spPr bwMode="auto">
          <a:xfrm>
            <a:off x="0" y="0"/>
            <a:ext cx="9144000" cy="1520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2813">
              <a:spcBef>
                <a:spcPct val="20000"/>
              </a:spcBef>
            </a:pPr>
            <a:endParaRPr lang="ru-RU"/>
          </a:p>
        </p:txBody>
      </p:sp>
      <p:sp>
        <p:nvSpPr>
          <p:cNvPr id="2051" name="Прямоугольник 4"/>
          <p:cNvSpPr>
            <a:spLocks noChangeArrowheads="1"/>
          </p:cNvSpPr>
          <p:nvPr/>
        </p:nvSpPr>
        <p:spPr bwMode="auto">
          <a:xfrm>
            <a:off x="0" y="6451600"/>
            <a:ext cx="1346199" cy="203200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2813">
              <a:spcBef>
                <a:spcPct val="20000"/>
              </a:spcBef>
            </a:pPr>
            <a:endParaRPr lang="ru-RU"/>
          </a:p>
        </p:txBody>
      </p:sp>
      <p:sp>
        <p:nvSpPr>
          <p:cNvPr id="2052" name="Text Box 10"/>
          <p:cNvSpPr txBox="1">
            <a:spLocks noChangeArrowheads="1"/>
          </p:cNvSpPr>
          <p:nvPr/>
        </p:nvSpPr>
        <p:spPr bwMode="auto">
          <a:xfrm>
            <a:off x="363538" y="4360863"/>
            <a:ext cx="6629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2400" dirty="0">
              <a:solidFill>
                <a:srgbClr val="0A2973"/>
              </a:solidFill>
            </a:endParaRPr>
          </a:p>
          <a:p>
            <a:pPr defTabSz="912813"/>
            <a:endParaRPr lang="ru-RU" sz="2400" dirty="0">
              <a:solidFill>
                <a:srgbClr val="0A2973"/>
              </a:solidFill>
            </a:endParaRPr>
          </a:p>
          <a:p>
            <a:pPr defTabSz="912813"/>
            <a:endParaRPr lang="ru-RU" sz="2400" dirty="0">
              <a:solidFill>
                <a:srgbClr val="0A2973"/>
              </a:solidFill>
            </a:endParaRPr>
          </a:p>
          <a:p>
            <a:pPr defTabSz="912813"/>
            <a:r>
              <a:rPr lang="ru-RU" sz="1600" dirty="0" smtClean="0">
                <a:solidFill>
                  <a:srgbClr val="0A2973"/>
                </a:solidFill>
              </a:rPr>
              <a:t>Руководитель Департамента администрирования </a:t>
            </a:r>
          </a:p>
          <a:p>
            <a:pPr defTabSz="912813"/>
            <a:r>
              <a:rPr lang="ru-RU" sz="1600" dirty="0" smtClean="0">
                <a:solidFill>
                  <a:srgbClr val="0A2973"/>
                </a:solidFill>
              </a:rPr>
              <a:t>пенсионных счетов Гургенидзе Е.В.</a:t>
            </a:r>
            <a:endParaRPr lang="ru-RU" sz="1600" dirty="0">
              <a:solidFill>
                <a:srgbClr val="0A2973"/>
              </a:solidFill>
            </a:endParaRPr>
          </a:p>
          <a:p>
            <a:pPr defTabSz="912813"/>
            <a:r>
              <a:rPr lang="ru-RU" sz="1600" dirty="0" smtClean="0">
                <a:solidFill>
                  <a:srgbClr val="0A2973"/>
                </a:solidFill>
              </a:rPr>
              <a:t>Москва, октябрь 2012</a:t>
            </a:r>
            <a:endParaRPr lang="ru-RU" sz="1600" dirty="0">
              <a:solidFill>
                <a:srgbClr val="0A2973"/>
              </a:solidFill>
            </a:endParaRPr>
          </a:p>
        </p:txBody>
      </p:sp>
      <p:sp>
        <p:nvSpPr>
          <p:cNvPr id="2053" name="Text Box 9"/>
          <p:cNvSpPr txBox="1">
            <a:spLocks noChangeArrowheads="1"/>
          </p:cNvSpPr>
          <p:nvPr/>
        </p:nvSpPr>
        <p:spPr bwMode="auto">
          <a:xfrm>
            <a:off x="347663" y="1363663"/>
            <a:ext cx="8407717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 eaLnBrk="0" hangingPunct="0"/>
            <a:endParaRPr lang="ru-RU" sz="3400" i="1" dirty="0" smtClean="0">
              <a:solidFill>
                <a:srgbClr val="0A2973"/>
              </a:solidFill>
            </a:endParaRPr>
          </a:p>
          <a:p>
            <a:pPr defTabSz="912813" eaLnBrk="0" hangingPunct="0"/>
            <a:endParaRPr lang="ru-RU" sz="3400" i="1" dirty="0" smtClean="0">
              <a:solidFill>
                <a:srgbClr val="0A2973"/>
              </a:solidFill>
            </a:endParaRPr>
          </a:p>
          <a:p>
            <a:pPr defTabSz="912813" eaLnBrk="0" hangingPunct="0"/>
            <a:endParaRPr lang="ru-RU" sz="3400" i="1" dirty="0" smtClean="0">
              <a:solidFill>
                <a:srgbClr val="0A2973"/>
              </a:solidFill>
            </a:endParaRPr>
          </a:p>
          <a:p>
            <a:pPr defTabSz="912813" eaLnBrk="0" hangingPunct="0"/>
            <a:r>
              <a:rPr lang="ru-RU" sz="3400" i="1" dirty="0" smtClean="0">
                <a:solidFill>
                  <a:srgbClr val="0A2973"/>
                </a:solidFill>
              </a:rPr>
              <a:t>Практика организации и осуществления выплат НЧТП: опыт НПФ ВТБ Пенсионный фонд</a:t>
            </a:r>
            <a:endParaRPr lang="ru-RU" sz="3400" i="1" dirty="0">
              <a:solidFill>
                <a:srgbClr val="0A2973"/>
              </a:solidFill>
            </a:endParaRPr>
          </a:p>
        </p:txBody>
      </p:sp>
      <p:pic>
        <p:nvPicPr>
          <p:cNvPr id="2054" name="Picture 7" descr="E:\Мои_Документы\Мои рисунки\Лого_прозрачность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80188" y="1343025"/>
            <a:ext cx="23193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4"/>
          <p:cNvSpPr txBox="1">
            <a:spLocks noChangeArrowheads="1"/>
          </p:cNvSpPr>
          <p:nvPr/>
        </p:nvSpPr>
        <p:spPr bwMode="auto">
          <a:xfrm>
            <a:off x="288925" y="48507"/>
            <a:ext cx="88153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 eaLnBrk="0" hangingPunct="0"/>
            <a:r>
              <a:rPr lang="ru-RU" sz="2400" i="1" dirty="0" smtClean="0">
                <a:solidFill>
                  <a:srgbClr val="0A2973"/>
                </a:solidFill>
                <a:latin typeface="+mj-lt"/>
                <a:ea typeface="+mj-ea"/>
                <a:cs typeface="+mj-cs"/>
              </a:rPr>
              <a:t>Модель организации выплат за счет средств пенсионных накоплений через розничную банковскую сеть</a:t>
            </a:r>
            <a:endParaRPr lang="en-US" sz="2400" i="1" dirty="0">
              <a:solidFill>
                <a:srgbClr val="0A297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52400" y="853017"/>
            <a:ext cx="8810630" cy="1360170"/>
          </a:xfrm>
          <a:prstGeom prst="roundRect">
            <a:avLst>
              <a:gd name="adj" fmla="val 5345"/>
            </a:avLst>
          </a:prstGeom>
          <a:noFill/>
          <a:ln w="9525" cap="flat" cmpd="sng" algn="ctr">
            <a:solidFill>
              <a:srgbClr val="0A2973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ru-RU" sz="1050" b="1" dirty="0" smtClean="0">
                <a:solidFill>
                  <a:srgbClr val="0A2973"/>
                </a:solidFill>
                <a:cs typeface="Arial" pitchFamily="34" charset="0"/>
              </a:rPr>
              <a:t>В ходе подготовительных мероприятий к реализации  Федерального закона от 30.11.2011 № 360-ФЗ «О порядке финансирования выплат за счет средств пенсионных накоплений» к 01.07.2012 г. проведена следующая работа:</a:t>
            </a:r>
          </a:p>
          <a:p>
            <a:pPr marL="85725" indent="-85725">
              <a:buFont typeface="Arial" pitchFamily="34" charset="0"/>
              <a:buChar char="•"/>
              <a:defRPr/>
            </a:pPr>
            <a:r>
              <a:rPr lang="ru-RU" sz="1050" dirty="0" smtClean="0">
                <a:solidFill>
                  <a:srgbClr val="0A2973"/>
                </a:solidFill>
                <a:cs typeface="Arial" pitchFamily="34" charset="0"/>
              </a:rPr>
              <a:t>с целью обслуживания клиентов Фонда по назначению и выплате накопительной части трудовой пенсии на </a:t>
            </a:r>
            <a:r>
              <a:rPr lang="ru-RU" sz="1050" dirty="0" err="1" smtClean="0">
                <a:solidFill>
                  <a:srgbClr val="0A2973"/>
                </a:solidFill>
                <a:cs typeface="Arial" pitchFamily="34" charset="0"/>
              </a:rPr>
              <a:t>фронт-линии</a:t>
            </a:r>
            <a:r>
              <a:rPr lang="ru-RU" sz="1050" dirty="0" smtClean="0">
                <a:solidFill>
                  <a:srgbClr val="0A2973"/>
                </a:solidFill>
                <a:cs typeface="Arial" pitchFamily="34" charset="0"/>
              </a:rPr>
              <a:t> Банка  ВТБ 24 (ЗАО) доработано программное обеспечение Банка (схема прилагается);</a:t>
            </a:r>
          </a:p>
          <a:p>
            <a:pPr marL="85725" indent="-85725">
              <a:buFont typeface="Arial" pitchFamily="34" charset="0"/>
              <a:buChar char="•"/>
              <a:defRPr/>
            </a:pPr>
            <a:r>
              <a:rPr lang="ru-RU" sz="1050" dirty="0" smtClean="0">
                <a:solidFill>
                  <a:srgbClr val="0A2973"/>
                </a:solidFill>
                <a:cs typeface="Arial" pitchFamily="34" charset="0"/>
              </a:rPr>
              <a:t>для своевременного назначения пенсионных выплат и запуска обмена информацией с программно-техническим комплексом Банка в электронном виде доработано программное обеспечение Фонда; </a:t>
            </a:r>
          </a:p>
          <a:p>
            <a:pPr marL="85725" indent="-85725">
              <a:buFont typeface="Arial" pitchFamily="34" charset="0"/>
              <a:buChar char="•"/>
              <a:defRPr/>
            </a:pPr>
            <a:r>
              <a:rPr lang="ru-RU" sz="1050" dirty="0" smtClean="0">
                <a:solidFill>
                  <a:srgbClr val="0A2973"/>
                </a:solidFill>
                <a:cs typeface="Arial" pitchFamily="34" charset="0"/>
              </a:rPr>
              <a:t>актуализированы курсы обучения и тестирования для работников фронт-линии Банка и Фонда.</a:t>
            </a:r>
          </a:p>
          <a:p>
            <a:pPr>
              <a:defRPr/>
            </a:pPr>
            <a:r>
              <a:rPr lang="ru-RU" sz="800" dirty="0" smtClean="0">
                <a:cs typeface="Arial" pitchFamily="34" charset="0"/>
              </a:rPr>
              <a:t/>
            </a:r>
            <a:br>
              <a:rPr lang="ru-RU" sz="800" dirty="0" smtClean="0">
                <a:cs typeface="Arial" pitchFamily="34" charset="0"/>
              </a:rPr>
            </a:br>
            <a:endParaRPr lang="ru-RU" sz="1050" dirty="0">
              <a:solidFill>
                <a:srgbClr val="0A297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6990" y="2372721"/>
            <a:ext cx="887729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i="1" dirty="0" smtClean="0">
                <a:solidFill>
                  <a:srgbClr val="0A297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взаимодействия Банка</a:t>
            </a:r>
            <a:r>
              <a:rPr lang="en-US" sz="1050" i="1" dirty="0" smtClean="0">
                <a:solidFill>
                  <a:srgbClr val="0A297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050" i="1" dirty="0" smtClean="0">
                <a:solidFill>
                  <a:srgbClr val="0A297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Фонда при организации приема заявлений на пенсионные выплаты</a:t>
            </a:r>
            <a:endParaRPr lang="ru-RU" sz="1050" dirty="0">
              <a:solidFill>
                <a:srgbClr val="0A2973"/>
              </a:solidFill>
            </a:endParaRPr>
          </a:p>
        </p:txBody>
      </p:sp>
      <p:sp>
        <p:nvSpPr>
          <p:cNvPr id="114" name="AutoShape 7"/>
          <p:cNvSpPr>
            <a:spLocks noChangeArrowheads="1"/>
          </p:cNvSpPr>
          <p:nvPr/>
        </p:nvSpPr>
        <p:spPr bwMode="auto">
          <a:xfrm>
            <a:off x="1273223" y="2917444"/>
            <a:ext cx="2264088" cy="201361"/>
          </a:xfrm>
          <a:prstGeom prst="chevron">
            <a:avLst>
              <a:gd name="adj" fmla="val 54764"/>
            </a:avLst>
          </a:prstGeom>
          <a:solidFill>
            <a:schemeClr val="bg1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91425" tIns="45713" rIns="91425" bIns="45713" anchor="ctr"/>
          <a:lstStyle/>
          <a:p>
            <a:pPr algn="ctr">
              <a:lnSpc>
                <a:spcPct val="90000"/>
              </a:lnSpc>
            </a:pPr>
            <a:r>
              <a:rPr lang="ru-RU" sz="900" u="none" dirty="0">
                <a:solidFill>
                  <a:srgbClr val="0A2973"/>
                </a:solidFill>
              </a:rPr>
              <a:t>Первый </a:t>
            </a:r>
            <a:r>
              <a:rPr lang="ru-RU" sz="900" u="none" dirty="0" smtClean="0">
                <a:solidFill>
                  <a:srgbClr val="0A2973"/>
                </a:solidFill>
              </a:rPr>
              <a:t>контакт</a:t>
            </a:r>
            <a:r>
              <a:rPr lang="ru-RU" sz="900" u="none" dirty="0">
                <a:solidFill>
                  <a:srgbClr val="0A2973"/>
                </a:solidFill>
              </a:rPr>
              <a:t>, консультация</a:t>
            </a:r>
          </a:p>
        </p:txBody>
      </p:sp>
      <p:sp>
        <p:nvSpPr>
          <p:cNvPr id="115" name="AutoShape 8"/>
          <p:cNvSpPr>
            <a:spLocks noChangeArrowheads="1"/>
          </p:cNvSpPr>
          <p:nvPr/>
        </p:nvSpPr>
        <p:spPr bwMode="auto">
          <a:xfrm>
            <a:off x="6343876" y="2917444"/>
            <a:ext cx="2668836" cy="201361"/>
          </a:xfrm>
          <a:prstGeom prst="chevron">
            <a:avLst>
              <a:gd name="adj" fmla="val 59605"/>
            </a:avLst>
          </a:prstGeom>
          <a:solidFill>
            <a:schemeClr val="bg1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91425" tIns="45713" rIns="91425" bIns="45713" anchor="ctr"/>
          <a:lstStyle/>
          <a:p>
            <a:pPr algn="ctr">
              <a:lnSpc>
                <a:spcPct val="90000"/>
              </a:lnSpc>
            </a:pPr>
            <a:r>
              <a:rPr lang="ru-RU" sz="900" u="none">
                <a:solidFill>
                  <a:srgbClr val="0A2973"/>
                </a:solidFill>
              </a:rPr>
              <a:t>Назначение выплат</a:t>
            </a:r>
            <a:endParaRPr lang="ru-RU" sz="900" i="1" u="none">
              <a:solidFill>
                <a:srgbClr val="0A2973"/>
              </a:solidFill>
            </a:endParaRPr>
          </a:p>
        </p:txBody>
      </p:sp>
      <p:sp>
        <p:nvSpPr>
          <p:cNvPr id="116" name="Rectangle 16"/>
          <p:cNvSpPr>
            <a:spLocks noChangeArrowheads="1"/>
          </p:cNvSpPr>
          <p:nvPr/>
        </p:nvSpPr>
        <p:spPr bwMode="auto">
          <a:xfrm>
            <a:off x="288925" y="4012247"/>
            <a:ext cx="795600" cy="725076"/>
          </a:xfrm>
          <a:prstGeom prst="rect">
            <a:avLst/>
          </a:prstGeom>
          <a:gradFill rotWithShape="1">
            <a:gsLst>
              <a:gs pos="0">
                <a:srgbClr val="92CD51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900" u="none" dirty="0">
                <a:solidFill>
                  <a:srgbClr val="0A2973"/>
                </a:solidFill>
              </a:rPr>
              <a:t>Сотрудник (ВТБ24)</a:t>
            </a:r>
          </a:p>
        </p:txBody>
      </p:sp>
      <p:sp>
        <p:nvSpPr>
          <p:cNvPr id="117" name="Rectangle 17"/>
          <p:cNvSpPr>
            <a:spLocks noChangeArrowheads="1"/>
          </p:cNvSpPr>
          <p:nvPr/>
        </p:nvSpPr>
        <p:spPr bwMode="auto">
          <a:xfrm>
            <a:off x="288925" y="4967000"/>
            <a:ext cx="795600" cy="617717"/>
          </a:xfrm>
          <a:prstGeom prst="rect">
            <a:avLst/>
          </a:prstGeom>
          <a:gradFill>
            <a:gsLst>
              <a:gs pos="0">
                <a:srgbClr val="92CD5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900" u="none" dirty="0">
                <a:solidFill>
                  <a:srgbClr val="0A2973"/>
                </a:solidFill>
                <a:latin typeface="Arial" pitchFamily="34" charset="0"/>
              </a:rPr>
              <a:t>ГО ВТБ24</a:t>
            </a:r>
          </a:p>
        </p:txBody>
      </p:sp>
      <p:sp>
        <p:nvSpPr>
          <p:cNvPr id="118" name="AutoShape 23"/>
          <p:cNvSpPr>
            <a:spLocks noChangeArrowheads="1"/>
          </p:cNvSpPr>
          <p:nvPr/>
        </p:nvSpPr>
        <p:spPr bwMode="auto">
          <a:xfrm>
            <a:off x="3537311" y="2917444"/>
            <a:ext cx="2887745" cy="201361"/>
          </a:xfrm>
          <a:prstGeom prst="chevron">
            <a:avLst>
              <a:gd name="adj" fmla="val 62834"/>
            </a:avLst>
          </a:prstGeom>
          <a:solidFill>
            <a:schemeClr val="bg1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lIns="91425" tIns="45713" rIns="91425" bIns="45713" anchor="ctr"/>
          <a:lstStyle/>
          <a:p>
            <a:pPr algn="ctr">
              <a:lnSpc>
                <a:spcPct val="90000"/>
              </a:lnSpc>
            </a:pPr>
            <a:r>
              <a:rPr lang="ru-RU" sz="900" u="none" dirty="0">
                <a:solidFill>
                  <a:srgbClr val="0A2973"/>
                </a:solidFill>
              </a:rPr>
              <a:t>Прием комплекта документов</a:t>
            </a:r>
          </a:p>
        </p:txBody>
      </p:sp>
      <p:sp>
        <p:nvSpPr>
          <p:cNvPr id="119" name="Rectangle 43"/>
          <p:cNvSpPr>
            <a:spLocks noChangeArrowheads="1"/>
          </p:cNvSpPr>
          <p:nvPr/>
        </p:nvSpPr>
        <p:spPr bwMode="auto">
          <a:xfrm>
            <a:off x="2249456" y="4110168"/>
            <a:ext cx="52165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sz="700" u="none" dirty="0">
                <a:solidFill>
                  <a:srgbClr val="0A2973"/>
                </a:solidFill>
              </a:rPr>
              <a:t>Нет</a:t>
            </a:r>
          </a:p>
        </p:txBody>
      </p:sp>
      <p:sp>
        <p:nvSpPr>
          <p:cNvPr id="120" name="Rectangle 49"/>
          <p:cNvSpPr>
            <a:spLocks noChangeArrowheads="1"/>
          </p:cNvSpPr>
          <p:nvPr/>
        </p:nvSpPr>
        <p:spPr bwMode="auto">
          <a:xfrm>
            <a:off x="2777833" y="4012248"/>
            <a:ext cx="847693" cy="73032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800" u="none" dirty="0">
                <a:solidFill>
                  <a:srgbClr val="0A2973"/>
                </a:solidFill>
              </a:rPr>
              <a:t>Консультация о способах выплаты и необходимых документах</a:t>
            </a:r>
          </a:p>
        </p:txBody>
      </p:sp>
      <p:sp>
        <p:nvSpPr>
          <p:cNvPr id="121" name="AutoShape 75"/>
          <p:cNvSpPr>
            <a:spLocks noChangeArrowheads="1"/>
          </p:cNvSpPr>
          <p:nvPr/>
        </p:nvSpPr>
        <p:spPr bwMode="auto">
          <a:xfrm>
            <a:off x="7569201" y="5807525"/>
            <a:ext cx="1115924" cy="834816"/>
          </a:xfrm>
          <a:prstGeom prst="flowChartDecision">
            <a:avLst/>
          </a:prstGeom>
          <a:solidFill>
            <a:srgbClr val="9B9BC3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900" b="1">
              <a:solidFill>
                <a:srgbClr val="0A2973"/>
              </a:solidFill>
            </a:endParaRPr>
          </a:p>
        </p:txBody>
      </p:sp>
      <p:sp>
        <p:nvSpPr>
          <p:cNvPr id="122" name="Line 80"/>
          <p:cNvSpPr>
            <a:spLocks noChangeShapeType="1"/>
          </p:cNvSpPr>
          <p:nvPr/>
        </p:nvSpPr>
        <p:spPr bwMode="auto">
          <a:xfrm>
            <a:off x="8123099" y="4737323"/>
            <a:ext cx="4063" cy="372308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srgbClr val="0A2973"/>
              </a:solidFill>
            </a:endParaRPr>
          </a:p>
        </p:txBody>
      </p:sp>
      <p:sp>
        <p:nvSpPr>
          <p:cNvPr id="123" name="Rectangle 103"/>
          <p:cNvSpPr>
            <a:spLocks noChangeArrowheads="1"/>
          </p:cNvSpPr>
          <p:nvPr/>
        </p:nvSpPr>
        <p:spPr bwMode="auto">
          <a:xfrm>
            <a:off x="3467817" y="3278662"/>
            <a:ext cx="1069678" cy="346089"/>
          </a:xfrm>
          <a:prstGeom prst="rect">
            <a:avLst/>
          </a:prstGeom>
          <a:solidFill>
            <a:srgbClr val="D4E1F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800" u="none" dirty="0">
                <a:solidFill>
                  <a:srgbClr val="0A2973"/>
                </a:solidFill>
              </a:rPr>
              <a:t>Документы, </a:t>
            </a:r>
            <a:endParaRPr lang="en-US" sz="800" u="none" dirty="0" smtClean="0">
              <a:solidFill>
                <a:srgbClr val="0A2973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800" u="none" dirty="0" smtClean="0">
                <a:solidFill>
                  <a:srgbClr val="0A2973"/>
                </a:solidFill>
              </a:rPr>
              <a:t>необходимые </a:t>
            </a:r>
            <a:r>
              <a:rPr lang="ru-RU" sz="800" u="none" dirty="0">
                <a:solidFill>
                  <a:srgbClr val="0A2973"/>
                </a:solidFill>
              </a:rPr>
              <a:t>для оформления</a:t>
            </a:r>
          </a:p>
        </p:txBody>
      </p:sp>
      <p:sp>
        <p:nvSpPr>
          <p:cNvPr id="124" name="Line 109"/>
          <p:cNvSpPr>
            <a:spLocks noChangeShapeType="1"/>
          </p:cNvSpPr>
          <p:nvPr/>
        </p:nvSpPr>
        <p:spPr bwMode="auto">
          <a:xfrm flipH="1">
            <a:off x="1503020" y="5765104"/>
            <a:ext cx="7601293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25" name="Line 110"/>
          <p:cNvSpPr>
            <a:spLocks noChangeShapeType="1"/>
          </p:cNvSpPr>
          <p:nvPr/>
        </p:nvSpPr>
        <p:spPr bwMode="auto">
          <a:xfrm flipH="1">
            <a:off x="1503020" y="4850248"/>
            <a:ext cx="7601293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26" name="Line 112"/>
          <p:cNvSpPr>
            <a:spLocks noChangeShapeType="1"/>
          </p:cNvSpPr>
          <p:nvPr/>
        </p:nvSpPr>
        <p:spPr bwMode="auto">
          <a:xfrm flipH="1">
            <a:off x="1503020" y="3832071"/>
            <a:ext cx="7601293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27" name="Rectangle 114"/>
          <p:cNvSpPr>
            <a:spLocks noChangeArrowheads="1"/>
          </p:cNvSpPr>
          <p:nvPr/>
        </p:nvSpPr>
        <p:spPr bwMode="auto">
          <a:xfrm>
            <a:off x="4620879" y="3275516"/>
            <a:ext cx="976554" cy="346089"/>
          </a:xfrm>
          <a:prstGeom prst="rect">
            <a:avLst/>
          </a:prstGeom>
          <a:solidFill>
            <a:srgbClr val="D4E1F0"/>
          </a:solidFill>
          <a:ln w="9525">
            <a:solidFill>
              <a:srgbClr val="969696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r>
              <a:rPr lang="ru-RU" sz="800" u="none" dirty="0">
                <a:solidFill>
                  <a:srgbClr val="0A2973"/>
                </a:solidFill>
              </a:rPr>
              <a:t>Отказ в приеме заявления</a:t>
            </a:r>
          </a:p>
        </p:txBody>
      </p:sp>
      <p:sp>
        <p:nvSpPr>
          <p:cNvPr id="128" name="Rectangle 124"/>
          <p:cNvSpPr>
            <a:spLocks noChangeArrowheads="1"/>
          </p:cNvSpPr>
          <p:nvPr/>
        </p:nvSpPr>
        <p:spPr bwMode="auto">
          <a:xfrm>
            <a:off x="7682623" y="5937467"/>
            <a:ext cx="9253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800" u="none" dirty="0">
                <a:solidFill>
                  <a:srgbClr val="0A2973"/>
                </a:solidFill>
              </a:rPr>
              <a:t>Проверка документов, назначение выплаты</a:t>
            </a:r>
          </a:p>
        </p:txBody>
      </p:sp>
      <p:sp>
        <p:nvSpPr>
          <p:cNvPr id="129" name="Rectangle 126"/>
          <p:cNvSpPr>
            <a:spLocks noChangeArrowheads="1"/>
          </p:cNvSpPr>
          <p:nvPr/>
        </p:nvSpPr>
        <p:spPr bwMode="auto">
          <a:xfrm>
            <a:off x="7979434" y="3267126"/>
            <a:ext cx="983596" cy="346089"/>
          </a:xfrm>
          <a:prstGeom prst="rect">
            <a:avLst/>
          </a:prstGeom>
          <a:solidFill>
            <a:srgbClr val="D4E1F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900" u="none" dirty="0">
                <a:solidFill>
                  <a:srgbClr val="0A2973"/>
                </a:solidFill>
              </a:rPr>
              <a:t>Пенсионные </a:t>
            </a:r>
            <a:r>
              <a:rPr lang="ru-RU" sz="900" u="none" dirty="0" smtClean="0">
                <a:solidFill>
                  <a:srgbClr val="0A2973"/>
                </a:solidFill>
              </a:rPr>
              <a:t>выплаты</a:t>
            </a:r>
            <a:endParaRPr lang="ru-RU" sz="900" u="none" dirty="0">
              <a:solidFill>
                <a:srgbClr val="0A2973"/>
              </a:solidFill>
            </a:endParaRPr>
          </a:p>
        </p:txBody>
      </p:sp>
      <p:sp>
        <p:nvSpPr>
          <p:cNvPr id="130" name="Rectangle 25"/>
          <p:cNvSpPr>
            <a:spLocks noChangeArrowheads="1"/>
          </p:cNvSpPr>
          <p:nvPr/>
        </p:nvSpPr>
        <p:spPr bwMode="auto">
          <a:xfrm>
            <a:off x="1443836" y="3275516"/>
            <a:ext cx="897375" cy="352382"/>
          </a:xfrm>
          <a:prstGeom prst="rect">
            <a:avLst/>
          </a:prstGeom>
          <a:solidFill>
            <a:srgbClr val="D4E1F0"/>
          </a:solidFill>
          <a:ln w="9525">
            <a:solidFill>
              <a:srgbClr val="969696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r>
              <a:rPr lang="ru-RU" sz="800" u="none" dirty="0">
                <a:solidFill>
                  <a:srgbClr val="0A2973"/>
                </a:solidFill>
              </a:rPr>
              <a:t>Обращение с заявкой </a:t>
            </a:r>
          </a:p>
        </p:txBody>
      </p:sp>
      <p:sp>
        <p:nvSpPr>
          <p:cNvPr id="131" name="Rectangle 55"/>
          <p:cNvSpPr>
            <a:spLocks noChangeArrowheads="1"/>
          </p:cNvSpPr>
          <p:nvPr/>
        </p:nvSpPr>
        <p:spPr bwMode="auto">
          <a:xfrm>
            <a:off x="1503020" y="4012247"/>
            <a:ext cx="985870" cy="731318"/>
          </a:xfrm>
          <a:prstGeom prst="rect">
            <a:avLst/>
          </a:prstGeom>
          <a:gradFill rotWithShape="1">
            <a:gsLst>
              <a:gs pos="0">
                <a:srgbClr val="92CD5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800" u="none" dirty="0">
                <a:solidFill>
                  <a:srgbClr val="0A2973"/>
                </a:solidFill>
              </a:rPr>
              <a:t>Обращение к </a:t>
            </a:r>
            <a:r>
              <a:rPr lang="ru-RU" sz="800" u="none" dirty="0" smtClean="0">
                <a:solidFill>
                  <a:srgbClr val="0A2973"/>
                </a:solidFill>
              </a:rPr>
              <a:t>БД </a:t>
            </a:r>
            <a:r>
              <a:rPr lang="ru-RU" sz="800" u="none" dirty="0">
                <a:solidFill>
                  <a:srgbClr val="0A2973"/>
                </a:solidFill>
              </a:rPr>
              <a:t>Фонда для подтверждения  наличия счета и суммы</a:t>
            </a:r>
          </a:p>
        </p:txBody>
      </p:sp>
      <p:sp>
        <p:nvSpPr>
          <p:cNvPr id="132" name="Line 52"/>
          <p:cNvSpPr>
            <a:spLocks noChangeShapeType="1"/>
          </p:cNvSpPr>
          <p:nvPr/>
        </p:nvSpPr>
        <p:spPr bwMode="auto">
          <a:xfrm>
            <a:off x="1279454" y="4454946"/>
            <a:ext cx="223566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 sz="700">
              <a:solidFill>
                <a:srgbClr val="0A2973"/>
              </a:solidFill>
            </a:endParaRPr>
          </a:p>
        </p:txBody>
      </p:sp>
      <p:cxnSp>
        <p:nvCxnSpPr>
          <p:cNvPr id="133" name="AutoShape 76"/>
          <p:cNvCxnSpPr>
            <a:cxnSpLocks noChangeShapeType="1"/>
            <a:stCxn id="130" idx="1"/>
          </p:cNvCxnSpPr>
          <p:nvPr/>
        </p:nvCxnSpPr>
        <p:spPr bwMode="auto">
          <a:xfrm rot="10800000" flipV="1">
            <a:off x="1273224" y="3451706"/>
            <a:ext cx="170613" cy="1003239"/>
          </a:xfrm>
          <a:prstGeom prst="bentConnector2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4" name="AutoShape 30"/>
          <p:cNvCxnSpPr>
            <a:cxnSpLocks noChangeShapeType="1"/>
          </p:cNvCxnSpPr>
          <p:nvPr/>
        </p:nvCxnSpPr>
        <p:spPr bwMode="auto">
          <a:xfrm rot="5400000" flipH="1" flipV="1">
            <a:off x="7420195" y="4895164"/>
            <a:ext cx="2623014" cy="93151"/>
          </a:xfrm>
          <a:prstGeom prst="bentConnector3">
            <a:avLst>
              <a:gd name="adj1" fmla="val 340"/>
            </a:avLst>
          </a:prstGeom>
          <a:noFill/>
          <a:ln w="9525">
            <a:solidFill>
              <a:srgbClr val="969696"/>
            </a:solidFill>
            <a:miter lim="800000"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6" name="Прямая соединительная линия 135"/>
          <p:cNvCxnSpPr/>
          <p:nvPr/>
        </p:nvCxnSpPr>
        <p:spPr bwMode="auto">
          <a:xfrm flipH="1">
            <a:off x="2692275" y="3627901"/>
            <a:ext cx="7762" cy="690016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37" name="Rectangle 80"/>
          <p:cNvSpPr>
            <a:spLocks noChangeArrowheads="1"/>
          </p:cNvSpPr>
          <p:nvPr/>
        </p:nvSpPr>
        <p:spPr bwMode="auto">
          <a:xfrm>
            <a:off x="3751204" y="4012249"/>
            <a:ext cx="914453" cy="731316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800" dirty="0">
                <a:solidFill>
                  <a:srgbClr val="0A2973"/>
                </a:solidFill>
              </a:rPr>
              <a:t>Проверка документов заявителя на наличие пенсионных оснований</a:t>
            </a:r>
          </a:p>
        </p:txBody>
      </p:sp>
      <p:sp>
        <p:nvSpPr>
          <p:cNvPr id="138" name="Line 52"/>
          <p:cNvSpPr>
            <a:spLocks noChangeShapeType="1"/>
          </p:cNvSpPr>
          <p:nvPr/>
        </p:nvSpPr>
        <p:spPr bwMode="auto">
          <a:xfrm>
            <a:off x="7345634" y="6227368"/>
            <a:ext cx="223567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>
              <a:solidFill>
                <a:srgbClr val="0A2973"/>
              </a:solidFill>
            </a:endParaRPr>
          </a:p>
        </p:txBody>
      </p:sp>
      <p:sp>
        <p:nvSpPr>
          <p:cNvPr id="139" name="Rectangle 84"/>
          <p:cNvSpPr>
            <a:spLocks noChangeArrowheads="1"/>
          </p:cNvSpPr>
          <p:nvPr/>
        </p:nvSpPr>
        <p:spPr bwMode="auto">
          <a:xfrm>
            <a:off x="7159203" y="4880295"/>
            <a:ext cx="1048452" cy="20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800" u="none" dirty="0">
                <a:solidFill>
                  <a:srgbClr val="0A2973"/>
                </a:solidFill>
              </a:rPr>
              <a:t>(2 раза в </a:t>
            </a:r>
            <a:r>
              <a:rPr lang="ru-RU" sz="800" u="none" dirty="0" smtClean="0">
                <a:solidFill>
                  <a:srgbClr val="0A2973"/>
                </a:solidFill>
              </a:rPr>
              <a:t>неделю)</a:t>
            </a:r>
            <a:endParaRPr lang="ru-RU" sz="800" u="none" dirty="0">
              <a:solidFill>
                <a:srgbClr val="0A2973"/>
              </a:solidFill>
            </a:endParaRPr>
          </a:p>
        </p:txBody>
      </p:sp>
      <p:cxnSp>
        <p:nvCxnSpPr>
          <p:cNvPr id="140" name="Прямая со стрелкой 122"/>
          <p:cNvCxnSpPr>
            <a:cxnSpLocks noChangeShapeType="1"/>
          </p:cNvCxnSpPr>
          <p:nvPr/>
        </p:nvCxnSpPr>
        <p:spPr bwMode="auto">
          <a:xfrm>
            <a:off x="7946235" y="5735844"/>
            <a:ext cx="0" cy="192997"/>
          </a:xfrm>
          <a:prstGeom prst="straightConnector1">
            <a:avLst/>
          </a:prstGeom>
          <a:noFill/>
          <a:ln w="9525" algn="ctr">
            <a:solidFill>
              <a:srgbClr val="96969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1" name="Прямая со стрелкой 174"/>
          <p:cNvCxnSpPr>
            <a:cxnSpLocks noChangeShapeType="1"/>
          </p:cNvCxnSpPr>
          <p:nvPr/>
        </p:nvCxnSpPr>
        <p:spPr bwMode="auto">
          <a:xfrm>
            <a:off x="6760127" y="4445014"/>
            <a:ext cx="146642" cy="4313"/>
          </a:xfrm>
          <a:prstGeom prst="straightConnector1">
            <a:avLst/>
          </a:prstGeom>
          <a:noFill/>
          <a:ln w="9525" algn="ctr">
            <a:solidFill>
              <a:srgbClr val="96969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2" name="Rectangle 35"/>
          <p:cNvSpPr>
            <a:spLocks noChangeArrowheads="1"/>
          </p:cNvSpPr>
          <p:nvPr/>
        </p:nvSpPr>
        <p:spPr bwMode="auto">
          <a:xfrm>
            <a:off x="6500503" y="6013239"/>
            <a:ext cx="844589" cy="476135"/>
          </a:xfrm>
          <a:prstGeom prst="rect">
            <a:avLst/>
          </a:prstGeom>
          <a:solidFill>
            <a:srgbClr val="9B9BC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800" u="none" dirty="0">
                <a:solidFill>
                  <a:srgbClr val="0A2973"/>
                </a:solidFill>
              </a:rPr>
              <a:t>Обработка электронных файлов</a:t>
            </a:r>
          </a:p>
        </p:txBody>
      </p:sp>
      <p:sp>
        <p:nvSpPr>
          <p:cNvPr id="143" name="Rectangle 27"/>
          <p:cNvSpPr>
            <a:spLocks noChangeArrowheads="1"/>
          </p:cNvSpPr>
          <p:nvPr/>
        </p:nvSpPr>
        <p:spPr bwMode="auto">
          <a:xfrm>
            <a:off x="5877421" y="4012250"/>
            <a:ext cx="882706" cy="721691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anchor="ctr" anchorCtr="1"/>
          <a:lstStyle/>
          <a:p>
            <a:pPr>
              <a:lnSpc>
                <a:spcPct val="80000"/>
              </a:lnSpc>
            </a:pPr>
            <a:r>
              <a:rPr lang="ru-RU" sz="800" spc="-30" dirty="0">
                <a:solidFill>
                  <a:srgbClr val="0A2973"/>
                </a:solidFill>
              </a:rPr>
              <a:t>Удостоверение </a:t>
            </a:r>
            <a:r>
              <a:rPr lang="ru-RU" sz="800" dirty="0">
                <a:solidFill>
                  <a:srgbClr val="0A2973"/>
                </a:solidFill>
              </a:rPr>
              <a:t>подписи </a:t>
            </a:r>
            <a:r>
              <a:rPr lang="ru-RU" sz="800" dirty="0" smtClean="0">
                <a:solidFill>
                  <a:srgbClr val="0A2973"/>
                </a:solidFill>
              </a:rPr>
              <a:t>клиента, </a:t>
            </a:r>
            <a:endParaRPr lang="en-US" sz="800" dirty="0" smtClean="0">
              <a:solidFill>
                <a:srgbClr val="0A2973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800" dirty="0" smtClean="0">
                <a:solidFill>
                  <a:srgbClr val="0A2973"/>
                </a:solidFill>
              </a:rPr>
              <a:t>сохранение </a:t>
            </a:r>
            <a:r>
              <a:rPr lang="ru-RU" sz="800" dirty="0">
                <a:solidFill>
                  <a:srgbClr val="0A2973"/>
                </a:solidFill>
              </a:rPr>
              <a:t>данных в АБС Банка.</a:t>
            </a:r>
          </a:p>
        </p:txBody>
      </p:sp>
      <p:cxnSp>
        <p:nvCxnSpPr>
          <p:cNvPr id="144" name="Прямая со стрелкой 122"/>
          <p:cNvCxnSpPr>
            <a:cxnSpLocks noChangeShapeType="1"/>
          </p:cNvCxnSpPr>
          <p:nvPr/>
        </p:nvCxnSpPr>
        <p:spPr bwMode="auto">
          <a:xfrm flipV="1">
            <a:off x="5517918" y="3621605"/>
            <a:ext cx="0" cy="679436"/>
          </a:xfrm>
          <a:prstGeom prst="straightConnector1">
            <a:avLst/>
          </a:prstGeom>
          <a:noFill/>
          <a:ln w="9525" algn="ctr">
            <a:solidFill>
              <a:srgbClr val="96969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5" name="Прямая со стрелкой 122"/>
          <p:cNvCxnSpPr>
            <a:cxnSpLocks noChangeShapeType="1"/>
          </p:cNvCxnSpPr>
          <p:nvPr/>
        </p:nvCxnSpPr>
        <p:spPr bwMode="auto">
          <a:xfrm flipH="1">
            <a:off x="7113941" y="4728934"/>
            <a:ext cx="23288" cy="1284305"/>
          </a:xfrm>
          <a:prstGeom prst="straightConnector1">
            <a:avLst/>
          </a:prstGeom>
          <a:noFill/>
          <a:ln w="9525" algn="ctr">
            <a:solidFill>
              <a:srgbClr val="96969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6" name="Rectangle 68"/>
          <p:cNvSpPr>
            <a:spLocks noChangeArrowheads="1"/>
          </p:cNvSpPr>
          <p:nvPr/>
        </p:nvSpPr>
        <p:spPr bwMode="auto">
          <a:xfrm>
            <a:off x="7770671" y="5080371"/>
            <a:ext cx="779381" cy="655473"/>
          </a:xfrm>
          <a:prstGeom prst="rect">
            <a:avLst/>
          </a:prstGeom>
          <a:gradFill rotWithShape="1">
            <a:gsLst>
              <a:gs pos="0">
                <a:srgbClr val="009900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800" u="none" dirty="0">
                <a:solidFill>
                  <a:srgbClr val="0A2973"/>
                </a:solidFill>
              </a:rPr>
              <a:t>Отправка оригиналов документов и реестра в Фонд</a:t>
            </a:r>
          </a:p>
        </p:txBody>
      </p:sp>
      <p:sp>
        <p:nvSpPr>
          <p:cNvPr id="147" name="Rectangle 5"/>
          <p:cNvSpPr>
            <a:spLocks noChangeArrowheads="1"/>
          </p:cNvSpPr>
          <p:nvPr/>
        </p:nvSpPr>
        <p:spPr bwMode="auto">
          <a:xfrm>
            <a:off x="288925" y="3275516"/>
            <a:ext cx="795600" cy="352382"/>
          </a:xfrm>
          <a:prstGeom prst="rect">
            <a:avLst/>
          </a:prstGeom>
          <a:solidFill>
            <a:srgbClr val="D4E1F0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u="none" dirty="0">
                <a:solidFill>
                  <a:srgbClr val="0A2973"/>
                </a:solidFill>
              </a:rPr>
              <a:t>Клиент</a:t>
            </a:r>
            <a:endParaRPr lang="ru-RU" sz="900" u="none" dirty="0">
              <a:solidFill>
                <a:srgbClr val="0A2973"/>
              </a:solidFill>
            </a:endParaRPr>
          </a:p>
        </p:txBody>
      </p:sp>
      <p:sp>
        <p:nvSpPr>
          <p:cNvPr id="148" name="Rectangle 63"/>
          <p:cNvSpPr>
            <a:spLocks noChangeArrowheads="1"/>
          </p:cNvSpPr>
          <p:nvPr/>
        </p:nvSpPr>
        <p:spPr bwMode="auto">
          <a:xfrm>
            <a:off x="2445760" y="3275516"/>
            <a:ext cx="884036" cy="346089"/>
          </a:xfrm>
          <a:prstGeom prst="rect">
            <a:avLst/>
          </a:prstGeom>
          <a:solidFill>
            <a:srgbClr val="D4E1F0"/>
          </a:solidFill>
          <a:ln w="9525">
            <a:solidFill>
              <a:srgbClr val="969696"/>
            </a:solidFill>
            <a:prstDash val="dash"/>
            <a:miter lim="800000"/>
            <a:headEnd/>
            <a:tailEnd/>
          </a:ln>
        </p:spPr>
        <p:txBody>
          <a:bodyPr anchor="ctr"/>
          <a:lstStyle/>
          <a:p>
            <a:r>
              <a:rPr lang="ru-RU" sz="800" u="none" dirty="0">
                <a:solidFill>
                  <a:srgbClr val="0A2973"/>
                </a:solidFill>
              </a:rPr>
              <a:t>Отказ в оформлении</a:t>
            </a:r>
          </a:p>
        </p:txBody>
      </p:sp>
      <p:cxnSp>
        <p:nvCxnSpPr>
          <p:cNvPr id="149" name="Прямая соединительная линия 148"/>
          <p:cNvCxnSpPr/>
          <p:nvPr/>
        </p:nvCxnSpPr>
        <p:spPr bwMode="auto">
          <a:xfrm rot="10800000">
            <a:off x="2488890" y="4332216"/>
            <a:ext cx="203385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50" name="Line 52"/>
          <p:cNvSpPr>
            <a:spLocks noChangeShapeType="1"/>
          </p:cNvSpPr>
          <p:nvPr/>
        </p:nvSpPr>
        <p:spPr bwMode="auto">
          <a:xfrm>
            <a:off x="2488890" y="4448286"/>
            <a:ext cx="282224" cy="6659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 sz="700">
              <a:solidFill>
                <a:srgbClr val="0A2973"/>
              </a:solidFill>
            </a:endParaRPr>
          </a:p>
        </p:txBody>
      </p:sp>
      <p:sp>
        <p:nvSpPr>
          <p:cNvPr id="151" name="Rectangle 42"/>
          <p:cNvSpPr>
            <a:spLocks noChangeArrowheads="1"/>
          </p:cNvSpPr>
          <p:nvPr/>
        </p:nvSpPr>
        <p:spPr bwMode="auto">
          <a:xfrm>
            <a:off x="2419026" y="4517295"/>
            <a:ext cx="372612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sz="700" u="none" dirty="0">
                <a:solidFill>
                  <a:srgbClr val="0A2973"/>
                </a:solidFill>
              </a:rPr>
              <a:t>Да</a:t>
            </a:r>
          </a:p>
        </p:txBody>
      </p:sp>
      <p:cxnSp>
        <p:nvCxnSpPr>
          <p:cNvPr id="152" name="Прямая со стрелкой 122"/>
          <p:cNvCxnSpPr>
            <a:cxnSpLocks noChangeShapeType="1"/>
          </p:cNvCxnSpPr>
          <p:nvPr/>
        </p:nvCxnSpPr>
        <p:spPr bwMode="auto">
          <a:xfrm flipV="1">
            <a:off x="3538407" y="3627901"/>
            <a:ext cx="0" cy="384346"/>
          </a:xfrm>
          <a:prstGeom prst="straightConnector1">
            <a:avLst/>
          </a:prstGeom>
          <a:noFill/>
          <a:ln w="9525" algn="ctr">
            <a:solidFill>
              <a:srgbClr val="96969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Прямая со стрелкой 122"/>
          <p:cNvCxnSpPr>
            <a:cxnSpLocks noChangeShapeType="1"/>
          </p:cNvCxnSpPr>
          <p:nvPr/>
        </p:nvCxnSpPr>
        <p:spPr bwMode="auto">
          <a:xfrm>
            <a:off x="4108203" y="3627900"/>
            <a:ext cx="0" cy="384347"/>
          </a:xfrm>
          <a:prstGeom prst="straightConnector1">
            <a:avLst/>
          </a:prstGeom>
          <a:noFill/>
          <a:ln w="9525" algn="ctr">
            <a:solidFill>
              <a:srgbClr val="96969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Прямая соединительная линия 153"/>
          <p:cNvCxnSpPr/>
          <p:nvPr/>
        </p:nvCxnSpPr>
        <p:spPr bwMode="auto">
          <a:xfrm rot="5400000">
            <a:off x="4458773" y="3841766"/>
            <a:ext cx="620613" cy="192886"/>
          </a:xfrm>
          <a:prstGeom prst="bentConnector3">
            <a:avLst>
              <a:gd name="adj1" fmla="val 101429"/>
            </a:avLst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55" name="Rectangle 43"/>
          <p:cNvSpPr>
            <a:spLocks noChangeArrowheads="1"/>
          </p:cNvSpPr>
          <p:nvPr/>
        </p:nvSpPr>
        <p:spPr bwMode="auto">
          <a:xfrm>
            <a:off x="4429849" y="4098506"/>
            <a:ext cx="52165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ru-RU" sz="700" u="none" dirty="0">
                <a:solidFill>
                  <a:srgbClr val="0A2973"/>
                </a:solidFill>
              </a:rPr>
              <a:t>Нет</a:t>
            </a:r>
          </a:p>
        </p:txBody>
      </p:sp>
      <p:sp>
        <p:nvSpPr>
          <p:cNvPr id="156" name="Rectangle 49"/>
          <p:cNvSpPr>
            <a:spLocks noChangeArrowheads="1"/>
          </p:cNvSpPr>
          <p:nvPr/>
        </p:nvSpPr>
        <p:spPr bwMode="auto">
          <a:xfrm>
            <a:off x="4937947" y="4012250"/>
            <a:ext cx="844588" cy="725074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800" dirty="0">
                <a:solidFill>
                  <a:srgbClr val="0A2973"/>
                </a:solidFill>
              </a:rPr>
              <a:t>Прием документов, ввод заявки в АБС Банка, </a:t>
            </a:r>
            <a:endParaRPr lang="en-US" sz="800" dirty="0" smtClean="0">
              <a:solidFill>
                <a:srgbClr val="0A2973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800" dirty="0" smtClean="0">
                <a:solidFill>
                  <a:srgbClr val="0A2973"/>
                </a:solidFill>
              </a:rPr>
              <a:t>подготовка </a:t>
            </a:r>
            <a:r>
              <a:rPr lang="ru-RU" sz="800" dirty="0">
                <a:solidFill>
                  <a:srgbClr val="0A2973"/>
                </a:solidFill>
              </a:rPr>
              <a:t>заявления </a:t>
            </a:r>
          </a:p>
        </p:txBody>
      </p:sp>
      <p:sp>
        <p:nvSpPr>
          <p:cNvPr id="157" name="Line 52"/>
          <p:cNvSpPr>
            <a:spLocks noChangeShapeType="1"/>
          </p:cNvSpPr>
          <p:nvPr/>
        </p:nvSpPr>
        <p:spPr bwMode="auto">
          <a:xfrm>
            <a:off x="4655383" y="4452271"/>
            <a:ext cx="282564" cy="1049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 sz="700">
              <a:solidFill>
                <a:srgbClr val="0A2973"/>
              </a:solidFill>
            </a:endParaRPr>
          </a:p>
        </p:txBody>
      </p:sp>
      <p:sp>
        <p:nvSpPr>
          <p:cNvPr id="158" name="Rectangle 42"/>
          <p:cNvSpPr>
            <a:spLocks noChangeArrowheads="1"/>
          </p:cNvSpPr>
          <p:nvPr/>
        </p:nvSpPr>
        <p:spPr bwMode="auto">
          <a:xfrm>
            <a:off x="4576892" y="4521384"/>
            <a:ext cx="372612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sz="700" u="none" dirty="0">
                <a:solidFill>
                  <a:srgbClr val="0A2973"/>
                </a:solidFill>
              </a:rPr>
              <a:t>Да</a:t>
            </a:r>
          </a:p>
        </p:txBody>
      </p:sp>
      <p:sp>
        <p:nvSpPr>
          <p:cNvPr id="159" name="Rectangle 49"/>
          <p:cNvSpPr>
            <a:spLocks noChangeArrowheads="1"/>
          </p:cNvSpPr>
          <p:nvPr/>
        </p:nvSpPr>
        <p:spPr bwMode="auto">
          <a:xfrm>
            <a:off x="6906769" y="4012250"/>
            <a:ext cx="855276" cy="73031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800" dirty="0">
                <a:solidFill>
                  <a:srgbClr val="0A2973"/>
                </a:solidFill>
              </a:rPr>
              <a:t>Выгрузка из ПО </a:t>
            </a:r>
            <a:r>
              <a:rPr lang="ru-RU" sz="800" dirty="0" err="1">
                <a:solidFill>
                  <a:srgbClr val="0A2973"/>
                </a:solidFill>
              </a:rPr>
              <a:t>Ломбарди</a:t>
            </a:r>
            <a:r>
              <a:rPr lang="ru-RU" sz="800" dirty="0">
                <a:solidFill>
                  <a:srgbClr val="0A2973"/>
                </a:solidFill>
              </a:rPr>
              <a:t> в Фонд в рамках действующей технологии</a:t>
            </a:r>
          </a:p>
        </p:txBody>
      </p:sp>
      <p:sp>
        <p:nvSpPr>
          <p:cNvPr id="160" name="Rectangle 114"/>
          <p:cNvSpPr>
            <a:spLocks noChangeArrowheads="1"/>
          </p:cNvSpPr>
          <p:nvPr/>
        </p:nvSpPr>
        <p:spPr bwMode="auto">
          <a:xfrm>
            <a:off x="5687649" y="3278662"/>
            <a:ext cx="1219120" cy="346089"/>
          </a:xfrm>
          <a:prstGeom prst="rect">
            <a:avLst/>
          </a:prstGeom>
          <a:solidFill>
            <a:srgbClr val="D4E1F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800" u="none" dirty="0">
                <a:solidFill>
                  <a:srgbClr val="0A2973"/>
                </a:solidFill>
              </a:rPr>
              <a:t>Проверка данных, подписание </a:t>
            </a:r>
            <a:r>
              <a:rPr lang="ru-RU" sz="800" u="none" dirty="0" smtClean="0">
                <a:solidFill>
                  <a:srgbClr val="0A2973"/>
                </a:solidFill>
              </a:rPr>
              <a:t>комплекта</a:t>
            </a:r>
            <a:endParaRPr lang="ru-RU" sz="800" u="none" dirty="0">
              <a:solidFill>
                <a:srgbClr val="0A2973"/>
              </a:solidFill>
            </a:endParaRPr>
          </a:p>
        </p:txBody>
      </p:sp>
      <p:cxnSp>
        <p:nvCxnSpPr>
          <p:cNvPr id="161" name="Прямая со стрелкой 122"/>
          <p:cNvCxnSpPr>
            <a:cxnSpLocks noChangeShapeType="1"/>
          </p:cNvCxnSpPr>
          <p:nvPr/>
        </p:nvCxnSpPr>
        <p:spPr bwMode="auto">
          <a:xfrm>
            <a:off x="6081495" y="3630231"/>
            <a:ext cx="0" cy="382016"/>
          </a:xfrm>
          <a:prstGeom prst="straightConnector1">
            <a:avLst/>
          </a:prstGeom>
          <a:noFill/>
          <a:ln w="9525" algn="ctr">
            <a:solidFill>
              <a:srgbClr val="96969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2" name="Rectangle 72"/>
          <p:cNvSpPr>
            <a:spLocks noChangeArrowheads="1"/>
          </p:cNvSpPr>
          <p:nvPr/>
        </p:nvSpPr>
        <p:spPr bwMode="auto">
          <a:xfrm>
            <a:off x="7900061" y="4012250"/>
            <a:ext cx="756093" cy="72507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800" dirty="0">
                <a:solidFill>
                  <a:srgbClr val="0A2973"/>
                </a:solidFill>
              </a:rPr>
              <a:t>Передача комплектов документов в ГО Банка</a:t>
            </a:r>
          </a:p>
        </p:txBody>
      </p:sp>
      <p:cxnSp>
        <p:nvCxnSpPr>
          <p:cNvPr id="163" name="Прямая со стрелкой 174"/>
          <p:cNvCxnSpPr>
            <a:cxnSpLocks noChangeShapeType="1"/>
          </p:cNvCxnSpPr>
          <p:nvPr/>
        </p:nvCxnSpPr>
        <p:spPr bwMode="auto">
          <a:xfrm flipV="1">
            <a:off x="7762045" y="4446705"/>
            <a:ext cx="138016" cy="2622"/>
          </a:xfrm>
          <a:prstGeom prst="straightConnector1">
            <a:avLst/>
          </a:prstGeom>
          <a:noFill/>
          <a:ln w="9525" algn="ctr">
            <a:solidFill>
              <a:srgbClr val="96969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" name="Rectangle 84"/>
          <p:cNvSpPr>
            <a:spLocks noChangeArrowheads="1"/>
          </p:cNvSpPr>
          <p:nvPr/>
        </p:nvSpPr>
        <p:spPr bwMode="auto">
          <a:xfrm>
            <a:off x="6371554" y="4879220"/>
            <a:ext cx="777777" cy="20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sz="800" u="none" dirty="0">
                <a:solidFill>
                  <a:srgbClr val="0A2973"/>
                </a:solidFill>
              </a:rPr>
              <a:t>(ежедневно)</a:t>
            </a:r>
          </a:p>
        </p:txBody>
      </p:sp>
      <p:sp>
        <p:nvSpPr>
          <p:cNvPr id="165" name="Rectangle 51"/>
          <p:cNvSpPr>
            <a:spLocks noChangeArrowheads="1"/>
          </p:cNvSpPr>
          <p:nvPr/>
        </p:nvSpPr>
        <p:spPr bwMode="auto">
          <a:xfrm>
            <a:off x="1601726" y="5848033"/>
            <a:ext cx="3901563" cy="322885"/>
          </a:xfrm>
          <a:prstGeom prst="rect">
            <a:avLst/>
          </a:prstGeom>
          <a:solidFill>
            <a:srgbClr val="D4E1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82550" indent="-82550" eaLnBrk="0" hangingPunct="0">
              <a:buFontTx/>
              <a:buChar char="•"/>
            </a:pPr>
            <a:r>
              <a:rPr lang="ru-RU" sz="900" u="none" dirty="0">
                <a:solidFill>
                  <a:srgbClr val="0A2973"/>
                </a:solidFill>
                <a:ea typeface="Calibri" pitchFamily="34" charset="0"/>
                <a:cs typeface="Times New Roman" pitchFamily="18" charset="0"/>
              </a:rPr>
              <a:t>Решение о выплате или об отказе выносится Фондом в течение 10 дней с даты обращения клиента.</a:t>
            </a:r>
          </a:p>
        </p:txBody>
      </p:sp>
      <p:sp>
        <p:nvSpPr>
          <p:cNvPr id="166" name="AutoShape 7"/>
          <p:cNvSpPr>
            <a:spLocks noChangeArrowheads="1"/>
          </p:cNvSpPr>
          <p:nvPr/>
        </p:nvSpPr>
        <p:spPr bwMode="auto">
          <a:xfrm>
            <a:off x="6081495" y="4870515"/>
            <a:ext cx="2603630" cy="1797704"/>
          </a:xfrm>
          <a:prstGeom prst="wedgeRoundRectCallout">
            <a:avLst>
              <a:gd name="adj1" fmla="val -72037"/>
              <a:gd name="adj2" fmla="val 17296"/>
              <a:gd name="adj3" fmla="val 16667"/>
            </a:avLst>
          </a:prstGeom>
          <a:noFill/>
          <a:ln w="12700">
            <a:solidFill>
              <a:srgbClr val="FF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ru-RU">
              <a:solidFill>
                <a:srgbClr val="0A29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93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956" y="82409"/>
            <a:ext cx="6716889" cy="459458"/>
          </a:xfrm>
        </p:spPr>
        <p:txBody>
          <a:bodyPr/>
          <a:lstStyle/>
          <a:p>
            <a:r>
              <a:rPr lang="ru-RU" dirty="0" smtClean="0"/>
              <a:t>Промежуточные результаты по выплатам на 01.10.2012 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2" y="1126172"/>
            <a:ext cx="8188007" cy="5160328"/>
          </a:xfrm>
        </p:spPr>
        <p:txBody>
          <a:bodyPr/>
          <a:lstStyle/>
          <a:p>
            <a:r>
              <a:rPr lang="ru-RU" sz="1400" dirty="0" smtClean="0"/>
              <a:t>Всего Фондом принято 1689 заявлений о выплате НЧТП (оформлено около 2000). Из них: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1400" dirty="0" smtClean="0"/>
              <a:t>При подаче заявлений о назначении НЧТП застрахованные лица, как правило, обращаются в отделения ВТБ24(ЗАО). Источники поступления заявлений:</a:t>
            </a:r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r>
              <a:rPr lang="ru-RU" sz="1400" dirty="0" smtClean="0"/>
              <a:t>Среди застрахованных лиц, обратившихся за НЧТП, 79% являются получателями трудовой пенсии по старости, назначенной досрочно.</a:t>
            </a:r>
          </a:p>
          <a:p>
            <a:endParaRPr lang="ru-RU" sz="14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0905698"/>
              </p:ext>
            </p:extLst>
          </p:nvPr>
        </p:nvGraphicFramePr>
        <p:xfrm>
          <a:off x="1905000" y="1356360"/>
          <a:ext cx="4572000" cy="1760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0850048"/>
              </p:ext>
            </p:extLst>
          </p:nvPr>
        </p:nvGraphicFramePr>
        <p:xfrm>
          <a:off x="1844040" y="3764280"/>
          <a:ext cx="4800600" cy="1889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73126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689" y="90312"/>
            <a:ext cx="6897512" cy="858838"/>
          </a:xfrm>
        </p:spPr>
        <p:txBody>
          <a:bodyPr/>
          <a:lstStyle/>
          <a:p>
            <a:r>
              <a:rPr lang="ru-RU" dirty="0" smtClean="0"/>
              <a:t>Основные организационные проблемы при назначении НЧТП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880" y="1019493"/>
            <a:ext cx="7978140" cy="4176712"/>
          </a:xfrm>
        </p:spPr>
        <p:txBody>
          <a:bodyPr/>
          <a:lstStyle/>
          <a:p>
            <a:r>
              <a:rPr lang="ru-RU" sz="1800" dirty="0" smtClean="0"/>
              <a:t>Ограничение срока для направления запроса в ПФР одним рабочим днем;</a:t>
            </a:r>
          </a:p>
          <a:p>
            <a:endParaRPr lang="ru-RU" sz="1800" dirty="0" smtClean="0"/>
          </a:p>
          <a:p>
            <a:r>
              <a:rPr lang="ru-RU" sz="1800" dirty="0" smtClean="0"/>
              <a:t>Требование направления запроса в Управления ПФР по месту жительства застрахованного лица (Приказ № 435н от 02.05.2012 г.);</a:t>
            </a:r>
          </a:p>
          <a:p>
            <a:endParaRPr lang="ru-RU" sz="1800" dirty="0" smtClean="0"/>
          </a:p>
          <a:p>
            <a:r>
              <a:rPr lang="ru-RU" sz="1800" dirty="0" smtClean="0"/>
              <a:t>Отсутствие разбивки пенсионных накоплений по следующим видам: взносы работодателя, ДСВ личные, </a:t>
            </a:r>
            <a:r>
              <a:rPr lang="ru-RU" sz="1800" dirty="0" err="1" smtClean="0"/>
              <a:t>софинансирование</a:t>
            </a:r>
            <a:r>
              <a:rPr lang="ru-RU" sz="1800" dirty="0" smtClean="0"/>
              <a:t> и инвестиционный доход на каждый из видов поступлений по застрахованным лицам, перешедшим из других НПФ;</a:t>
            </a:r>
          </a:p>
          <a:p>
            <a:pPr marL="0" indent="0">
              <a:buNone/>
            </a:pPr>
            <a:endParaRPr lang="ru-RU" sz="1800" dirty="0" smtClean="0"/>
          </a:p>
          <a:p>
            <a:r>
              <a:rPr lang="ru-RU" sz="1800" dirty="0" smtClean="0"/>
              <a:t>Трудности при приведении ПО (БД счетов) к требованиям законодательства.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269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112" y="214491"/>
            <a:ext cx="8534400" cy="858838"/>
          </a:xfrm>
        </p:spPr>
        <p:txBody>
          <a:bodyPr/>
          <a:lstStyle/>
          <a:p>
            <a:r>
              <a:rPr lang="ru-RU" sz="1800" dirty="0"/>
              <a:t>Некоторые вопросы, связанные с несовершенством законодательства в области осуществления выплат за счет средств пенсионных накоплений 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540386" y="1042353"/>
            <a:ext cx="7163434" cy="4176712"/>
          </a:xfrm>
        </p:spPr>
        <p:txBody>
          <a:bodyPr/>
          <a:lstStyle/>
          <a:p>
            <a:r>
              <a:rPr lang="ru-RU" sz="1600" dirty="0" smtClean="0"/>
              <a:t>Наличие </a:t>
            </a:r>
            <a:r>
              <a:rPr lang="ru-RU" sz="1600" dirty="0" smtClean="0"/>
              <a:t>противоречий в законодательстве;</a:t>
            </a:r>
          </a:p>
          <a:p>
            <a:endParaRPr lang="ru-RU" sz="1600" dirty="0" smtClean="0"/>
          </a:p>
          <a:p>
            <a:r>
              <a:rPr lang="ru-RU" sz="1600" dirty="0" smtClean="0"/>
              <a:t>Отсутствие описания порядка расчета НЧТП в случае обращения застрахованных лиц, трудовая пенсия по старости которым была назначена за несколько месяцев (лет) до обращения в НПФ;</a:t>
            </a:r>
          </a:p>
          <a:p>
            <a:endParaRPr lang="ru-RU" sz="1600" dirty="0" smtClean="0"/>
          </a:p>
          <a:p>
            <a:r>
              <a:rPr lang="ru-RU" sz="1600" dirty="0" smtClean="0"/>
              <a:t>Нет четкого понимания, будет ли продолжаться </a:t>
            </a:r>
            <a:r>
              <a:rPr lang="ru-RU" sz="1600" dirty="0" err="1" smtClean="0"/>
              <a:t>софинансирование</a:t>
            </a:r>
            <a:r>
              <a:rPr lang="ru-RU" sz="1600" dirty="0" smtClean="0"/>
              <a:t> застрахованным лицам, обратившимся за НЧТП;</a:t>
            </a:r>
          </a:p>
          <a:p>
            <a:endParaRPr lang="ru-RU" sz="1600" dirty="0" smtClean="0"/>
          </a:p>
          <a:p>
            <a:r>
              <a:rPr lang="ru-RU" sz="1600" dirty="0" smtClean="0"/>
              <a:t>Отсутствие утвержденной формы справки по заявлениям о назначении НЧТП;</a:t>
            </a:r>
          </a:p>
          <a:p>
            <a:pPr marL="0" indent="0">
              <a:buNone/>
            </a:pPr>
            <a:endParaRPr lang="ru-RU" sz="1600" dirty="0" smtClean="0"/>
          </a:p>
          <a:p>
            <a:r>
              <a:rPr lang="ru-RU" sz="1600" dirty="0" smtClean="0"/>
              <a:t>Не урегулирован вопрос выплаты взносов работодателя гражданам 1967 года и моложе в случае назначения им единовременной выплаты.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12767811"/>
      </p:ext>
    </p:extLst>
  </p:cSld>
  <p:clrMapOvr>
    <a:masterClrMapping/>
  </p:clrMapOvr>
</p:sld>
</file>

<file path=ppt/theme/theme1.xml><?xml version="1.0" encoding="utf-8"?>
<a:theme xmlns:a="http://schemas.openxmlformats.org/drawingml/2006/main" name="VTB_Template_rus_">
  <a:themeElements>
    <a:clrScheme name="VTB_Template_rus_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TB_Template_rus_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VTB_Template_rus_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Settings\Anna.INET\Local Settings\Temporary Internet Files\OLK41\VTB_Template_rus_.pot</Template>
  <TotalTime>9016</TotalTime>
  <Words>535</Words>
  <Application>Microsoft Office PowerPoint</Application>
  <PresentationFormat>Экран (4:3)</PresentationFormat>
  <Paragraphs>87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VTB_Template_rus_</vt:lpstr>
      <vt:lpstr>Презентация PowerPoint</vt:lpstr>
      <vt:lpstr>Презентация PowerPoint</vt:lpstr>
      <vt:lpstr>Промежуточные результаты по выплатам на 01.10.2012 г.</vt:lpstr>
      <vt:lpstr>Основные организационные проблемы при назначении НЧТП</vt:lpstr>
      <vt:lpstr>Некоторые вопросы, связанные с несовершенством законодательства в области осуществления выплат за счет средств пенсионных накоплений  </vt:lpstr>
    </vt:vector>
  </TitlesOfParts>
  <Company>VTB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ОПС и Софинансирование</dc:title>
  <dc:creator>Rojkov</dc:creator>
  <cp:lastModifiedBy>Гургенидзе Екатерина Вячеславовна</cp:lastModifiedBy>
  <cp:revision>2781</cp:revision>
  <cp:lastPrinted>2006-10-27T07:39:47Z</cp:lastPrinted>
  <dcterms:created xsi:type="dcterms:W3CDTF">2006-11-16T10:15:40Z</dcterms:created>
  <dcterms:modified xsi:type="dcterms:W3CDTF">2012-10-02T13:45:01Z</dcterms:modified>
</cp:coreProperties>
</file>