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83725" autoAdjust="0"/>
  </p:normalViewPr>
  <p:slideViewPr>
    <p:cSldViewPr>
      <p:cViewPr varScale="1">
        <p:scale>
          <a:sx n="92" d="100"/>
          <a:sy n="92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7E4DC-0F24-41B0-8B05-6F9A545D3D03}" type="doc">
      <dgm:prSet loTypeId="urn:microsoft.com/office/officeart/2005/8/layout/vList6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1218D6C-CDF5-4C49-9804-B0F592108611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Основным документом, определяющим политику фонда в отношении обработки персональных данных субъектов, является утвержденное приказом по фонду</a:t>
          </a:r>
        </a:p>
        <a:p>
          <a:r>
            <a:rPr lang="ru-RU" b="1" baseline="0" dirty="0" smtClean="0">
              <a:latin typeface="+mj-lt"/>
            </a:rPr>
            <a:t>Положение о порядке обработки и защиты ПДн в НПФ «Социальное развитие», которое в соответствии с п. 2, ст. 18.1. ФЗ-152 размещено на сайте фонда</a:t>
          </a:r>
          <a:endParaRPr lang="ru-RU" b="1" dirty="0">
            <a:latin typeface="+mj-lt"/>
          </a:endParaRPr>
        </a:p>
      </dgm:t>
    </dgm:pt>
    <dgm:pt modelId="{93A032FC-6F7A-428A-91D4-35D564F6CB04}" type="parTrans" cxnId="{08429473-4589-4C46-9421-C2D634571A96}">
      <dgm:prSet/>
      <dgm:spPr/>
      <dgm:t>
        <a:bodyPr/>
        <a:lstStyle/>
        <a:p>
          <a:endParaRPr lang="ru-RU"/>
        </a:p>
      </dgm:t>
    </dgm:pt>
    <dgm:pt modelId="{0559A509-8AFF-4A80-AFA8-C9818933ED22}" type="sibTrans" cxnId="{08429473-4589-4C46-9421-C2D634571A96}">
      <dgm:prSet/>
      <dgm:spPr/>
      <dgm:t>
        <a:bodyPr/>
        <a:lstStyle/>
        <a:p>
          <a:endParaRPr lang="ru-RU"/>
        </a:p>
      </dgm:t>
    </dgm:pt>
    <dgm:pt modelId="{EA813E07-E0F3-45E7-9FDC-9C689D77581E}">
      <dgm:prSet phldrT="[Текст]"/>
      <dgm:spPr/>
      <dgm:t>
        <a:bodyPr/>
        <a:lstStyle/>
        <a:p>
          <a:endParaRPr lang="ru-RU" dirty="0"/>
        </a:p>
      </dgm:t>
    </dgm:pt>
    <dgm:pt modelId="{3F37C112-E413-4B25-AD70-E905AC8535B7}" type="parTrans" cxnId="{07FBFE7B-FB0A-4019-A2CA-E50EC329DCDB}">
      <dgm:prSet/>
      <dgm:spPr/>
      <dgm:t>
        <a:bodyPr/>
        <a:lstStyle/>
        <a:p>
          <a:endParaRPr lang="ru-RU"/>
        </a:p>
      </dgm:t>
    </dgm:pt>
    <dgm:pt modelId="{B4D69D81-2A8A-4E55-A397-2BFB64080D42}" type="sibTrans" cxnId="{07FBFE7B-FB0A-4019-A2CA-E50EC329DCDB}">
      <dgm:prSet/>
      <dgm:spPr/>
      <dgm:t>
        <a:bodyPr/>
        <a:lstStyle/>
        <a:p>
          <a:endParaRPr lang="ru-RU"/>
        </a:p>
      </dgm:t>
    </dgm:pt>
    <dgm:pt modelId="{574822B3-5F01-43AB-8177-080D7DCCB678}" type="pres">
      <dgm:prSet presAssocID="{B857E4DC-0F24-41B0-8B05-6F9A545D3D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D0850F-9D3E-4D8E-8766-5E85B1D4FD4F}" type="pres">
      <dgm:prSet presAssocID="{F1218D6C-CDF5-4C49-9804-B0F592108611}" presName="linNode" presStyleCnt="0"/>
      <dgm:spPr/>
    </dgm:pt>
    <dgm:pt modelId="{E1AD8663-7076-4439-9E00-6A251E58EFC7}" type="pres">
      <dgm:prSet presAssocID="{F1218D6C-CDF5-4C49-9804-B0F592108611}" presName="parentShp" presStyleLbl="node1" presStyleIdx="0" presStyleCnt="1" custScaleX="242303" custLinFactNeighborX="-89" custLinFactNeighborY="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C17D6-7495-42A6-BD7F-BD9012474EB5}" type="pres">
      <dgm:prSet presAssocID="{F1218D6C-CDF5-4C49-9804-B0F592108611}" presName="childShp" presStyleLbl="bgAccFollowNode1" presStyleIdx="0" presStyleCnt="1" custScaleX="66289" custLinFactNeighborX="-10437" custLinFactNeighborY="-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29473-4589-4C46-9421-C2D634571A96}" srcId="{B857E4DC-0F24-41B0-8B05-6F9A545D3D03}" destId="{F1218D6C-CDF5-4C49-9804-B0F592108611}" srcOrd="0" destOrd="0" parTransId="{93A032FC-6F7A-428A-91D4-35D564F6CB04}" sibTransId="{0559A509-8AFF-4A80-AFA8-C9818933ED22}"/>
    <dgm:cxn modelId="{6BD36D4F-5360-4D12-B6CD-0F5BFFE29A57}" type="presOf" srcId="{F1218D6C-CDF5-4C49-9804-B0F592108611}" destId="{E1AD8663-7076-4439-9E00-6A251E58EFC7}" srcOrd="0" destOrd="0" presId="urn:microsoft.com/office/officeart/2005/8/layout/vList6"/>
    <dgm:cxn modelId="{56DFAE0D-D7AC-4EBE-8E2E-1729DAB7E437}" type="presOf" srcId="{EA813E07-E0F3-45E7-9FDC-9C689D77581E}" destId="{C8CC17D6-7495-42A6-BD7F-BD9012474EB5}" srcOrd="0" destOrd="0" presId="urn:microsoft.com/office/officeart/2005/8/layout/vList6"/>
    <dgm:cxn modelId="{07FBFE7B-FB0A-4019-A2CA-E50EC329DCDB}" srcId="{F1218D6C-CDF5-4C49-9804-B0F592108611}" destId="{EA813E07-E0F3-45E7-9FDC-9C689D77581E}" srcOrd="0" destOrd="0" parTransId="{3F37C112-E413-4B25-AD70-E905AC8535B7}" sibTransId="{B4D69D81-2A8A-4E55-A397-2BFB64080D42}"/>
    <dgm:cxn modelId="{328C4228-727F-4F05-9E08-8B0415603470}" type="presOf" srcId="{B857E4DC-0F24-41B0-8B05-6F9A545D3D03}" destId="{574822B3-5F01-43AB-8177-080D7DCCB678}" srcOrd="0" destOrd="0" presId="urn:microsoft.com/office/officeart/2005/8/layout/vList6"/>
    <dgm:cxn modelId="{CF821DC0-7820-4AE5-A2C0-5429F4C87965}" type="presParOf" srcId="{574822B3-5F01-43AB-8177-080D7DCCB678}" destId="{B9D0850F-9D3E-4D8E-8766-5E85B1D4FD4F}" srcOrd="0" destOrd="0" presId="urn:microsoft.com/office/officeart/2005/8/layout/vList6"/>
    <dgm:cxn modelId="{B2E64C6E-80B8-4A59-8F58-3AAC60420B10}" type="presParOf" srcId="{B9D0850F-9D3E-4D8E-8766-5E85B1D4FD4F}" destId="{E1AD8663-7076-4439-9E00-6A251E58EFC7}" srcOrd="0" destOrd="0" presId="urn:microsoft.com/office/officeart/2005/8/layout/vList6"/>
    <dgm:cxn modelId="{B21D2EDE-BF02-44E8-9AF1-CEBF015D64C5}" type="presParOf" srcId="{B9D0850F-9D3E-4D8E-8766-5E85B1D4FD4F}" destId="{C8CC17D6-7495-42A6-BD7F-BD9012474E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Заявление субъекта об исключении или исправлении неверных или неполных персональных данных, обрабатываемых в НПФ «Социальное развитие» </a:t>
          </a:r>
        </a:p>
        <a:p>
          <a:r>
            <a:rPr lang="ru-RU" sz="1800" b="1" dirty="0" smtClean="0">
              <a:latin typeface="+mj-lt"/>
            </a:rPr>
            <a:t>Форма №З-3.2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 anchor="ctr"/>
        <a:lstStyle/>
        <a:p>
          <a:pPr algn="l"/>
          <a:r>
            <a:rPr lang="ru-RU" sz="1600" u="sng" dirty="0" smtClean="0">
              <a:latin typeface="+mj-lt"/>
            </a:rPr>
            <a:t>Вариант 2    </a:t>
          </a:r>
          <a:r>
            <a:rPr lang="ru-RU" sz="1600" u="none" dirty="0" smtClean="0">
              <a:latin typeface="+mj-lt"/>
            </a:rPr>
            <a:t>пример заполне-ния заявления при изменении</a:t>
          </a:r>
          <a:r>
            <a:rPr lang="ru-RU" sz="1600" u="sng" dirty="0" smtClean="0">
              <a:latin typeface="+mj-lt"/>
            </a:rPr>
            <a:t>  </a:t>
          </a:r>
          <a:r>
            <a:rPr lang="ru-RU" sz="1600" u="none" dirty="0" smtClean="0">
              <a:latin typeface="+mj-lt"/>
            </a:rPr>
            <a:t>субъектом паспорт-ных данных</a:t>
          </a:r>
          <a:endParaRPr lang="ru-RU" sz="1600" u="none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84650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 custLinFactNeighborX="2605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1CF1D9C9-FAD5-4FE9-B49D-FD7BDBBAA1F0}" type="presOf" srcId="{CC596573-C5D5-43A7-967F-D7133A4F9F97}" destId="{FD0ADBA6-B9A0-40A0-9D4D-AFEFBA3CFE3A}" srcOrd="0" destOrd="0" presId="urn:microsoft.com/office/officeart/2005/8/layout/vList6"/>
    <dgm:cxn modelId="{A973ACEB-B2AE-4F61-BF76-879A8B381E2E}" type="presOf" srcId="{8A3DB047-22BB-4C0D-9061-8186917E9701}" destId="{D66DF8BF-E24E-4734-A3BF-211C5DB193BD}" srcOrd="0" destOrd="0" presId="urn:microsoft.com/office/officeart/2005/8/layout/vList6"/>
    <dgm:cxn modelId="{234D2177-48E2-4F80-B4C2-23D6B9C8AEB6}" type="presOf" srcId="{6FB89DD9-DC61-4BCC-853C-F8A3674CC889}" destId="{A9F81B64-09B8-450B-B90F-C822C41850BC}" srcOrd="0" destOrd="0" presId="urn:microsoft.com/office/officeart/2005/8/layout/vList6"/>
    <dgm:cxn modelId="{3B867106-01C7-495F-9DFA-AE9A8C1A0742}" type="presParOf" srcId="{FD0ADBA6-B9A0-40A0-9D4D-AFEFBA3CFE3A}" destId="{878540CC-B697-4304-945D-0322685BA978}" srcOrd="0" destOrd="0" presId="urn:microsoft.com/office/officeart/2005/8/layout/vList6"/>
    <dgm:cxn modelId="{EFE58593-78AB-4A6F-A381-A9EBBD2CD2FF}" type="presParOf" srcId="{878540CC-B697-4304-945D-0322685BA978}" destId="{D66DF8BF-E24E-4734-A3BF-211C5DB193BD}" srcOrd="0" destOrd="0" presId="urn:microsoft.com/office/officeart/2005/8/layout/vList6"/>
    <dgm:cxn modelId="{535749DD-A955-45EA-80AA-0AB49BB566F1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Заявление субъекта об исключении или исправлении неверных или неполных персональных данных, обрабатываемых в НПФ «Социальное развитие» </a:t>
          </a:r>
        </a:p>
        <a:p>
          <a:r>
            <a:rPr lang="ru-RU" sz="1800" b="1" dirty="0" smtClean="0">
              <a:latin typeface="+mj-lt"/>
            </a:rPr>
            <a:t>Форма №З-3.2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 anchor="ctr"/>
        <a:lstStyle/>
        <a:p>
          <a:pPr algn="l"/>
          <a:r>
            <a:rPr lang="ru-RU" sz="1600" u="sng" dirty="0" smtClean="0">
              <a:latin typeface="+mj-lt"/>
            </a:rPr>
            <a:t>Вариант 3    </a:t>
          </a:r>
          <a:r>
            <a:rPr lang="ru-RU" sz="1600" u="none" dirty="0" smtClean="0">
              <a:latin typeface="+mj-lt"/>
            </a:rPr>
            <a:t>пример заполне-ния заявления при изменении</a:t>
          </a:r>
          <a:r>
            <a:rPr lang="ru-RU" sz="1600" u="sng" dirty="0" smtClean="0">
              <a:latin typeface="+mj-lt"/>
            </a:rPr>
            <a:t>  </a:t>
          </a:r>
          <a:r>
            <a:rPr lang="ru-RU" sz="1600" u="none" dirty="0" smtClean="0">
              <a:latin typeface="+mj-lt"/>
            </a:rPr>
            <a:t>субъектом адресных данных</a:t>
          </a:r>
          <a:endParaRPr lang="ru-RU" sz="1600" u="none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84650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 custLinFactNeighborX="2605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6AD6A241-F52D-4450-B1BF-79DDF5451E70}" type="presOf" srcId="{8A3DB047-22BB-4C0D-9061-8186917E9701}" destId="{D66DF8BF-E24E-4734-A3BF-211C5DB193BD}" srcOrd="0" destOrd="0" presId="urn:microsoft.com/office/officeart/2005/8/layout/vList6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DEEAB4E1-156A-44B7-AC02-4405CCF84357}" type="presOf" srcId="{6FB89DD9-DC61-4BCC-853C-F8A3674CC889}" destId="{A9F81B64-09B8-450B-B90F-C822C41850BC}" srcOrd="0" destOrd="0" presId="urn:microsoft.com/office/officeart/2005/8/layout/vList6"/>
    <dgm:cxn modelId="{10F11050-27EC-427C-AAAD-AB5201815A85}" type="presOf" srcId="{CC596573-C5D5-43A7-967F-D7133A4F9F97}" destId="{FD0ADBA6-B9A0-40A0-9D4D-AFEFBA3CFE3A}" srcOrd="0" destOrd="0" presId="urn:microsoft.com/office/officeart/2005/8/layout/vList6"/>
    <dgm:cxn modelId="{B97DD589-38AE-4565-B5A0-0DAFD76878AD}" type="presParOf" srcId="{FD0ADBA6-B9A0-40A0-9D4D-AFEFBA3CFE3A}" destId="{878540CC-B697-4304-945D-0322685BA978}" srcOrd="0" destOrd="0" presId="urn:microsoft.com/office/officeart/2005/8/layout/vList6"/>
    <dgm:cxn modelId="{89E0917A-FE58-4C93-9739-C2A7CB21C2D7}" type="presParOf" srcId="{878540CC-B697-4304-945D-0322685BA978}" destId="{D66DF8BF-E24E-4734-A3BF-211C5DB193BD}" srcOrd="0" destOrd="0" presId="urn:microsoft.com/office/officeart/2005/8/layout/vList6"/>
    <dgm:cxn modelId="{BD52AA07-C30C-43C2-9A25-DCE61BE632AD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Заявление субъекта об исключении или исправлении неверных или неполных персональных данных, обрабатываемых в НПФ «Социальное развитие» </a:t>
          </a:r>
        </a:p>
        <a:p>
          <a:r>
            <a:rPr lang="ru-RU" sz="1800" b="1" dirty="0" smtClean="0">
              <a:latin typeface="+mj-lt"/>
            </a:rPr>
            <a:t>Форма №З-3.2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 anchor="ctr"/>
        <a:lstStyle/>
        <a:p>
          <a:pPr algn="l"/>
          <a:r>
            <a:rPr lang="ru-RU" sz="1600" u="sng" dirty="0" smtClean="0">
              <a:latin typeface="+mj-lt"/>
            </a:rPr>
            <a:t>Вариант 4    </a:t>
          </a:r>
          <a:r>
            <a:rPr lang="ru-RU" sz="1600" u="none" dirty="0" smtClean="0">
              <a:latin typeface="+mj-lt"/>
            </a:rPr>
            <a:t>пример заполне-ния заявления при изменении</a:t>
          </a:r>
          <a:r>
            <a:rPr lang="ru-RU" sz="1600" u="sng" dirty="0" smtClean="0">
              <a:latin typeface="+mj-lt"/>
            </a:rPr>
            <a:t>  </a:t>
          </a:r>
          <a:r>
            <a:rPr lang="ru-RU" sz="1600" u="none" dirty="0" smtClean="0">
              <a:latin typeface="+mj-lt"/>
            </a:rPr>
            <a:t>субъектом контактных данных</a:t>
          </a:r>
          <a:endParaRPr lang="ru-RU" sz="1600" u="none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84650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 custLinFactNeighborX="2605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02C4D1B3-4466-4ABF-80A4-EFD24FE17ADC}" type="presOf" srcId="{8A3DB047-22BB-4C0D-9061-8186917E9701}" destId="{D66DF8BF-E24E-4734-A3BF-211C5DB193BD}" srcOrd="0" destOrd="0" presId="urn:microsoft.com/office/officeart/2005/8/layout/vList6"/>
    <dgm:cxn modelId="{553F593A-E448-43BF-9F68-E132A818881D}" type="presOf" srcId="{CC596573-C5D5-43A7-967F-D7133A4F9F97}" destId="{FD0ADBA6-B9A0-40A0-9D4D-AFEFBA3CFE3A}" srcOrd="0" destOrd="0" presId="urn:microsoft.com/office/officeart/2005/8/layout/vList6"/>
    <dgm:cxn modelId="{673696A7-ADA8-40A8-B699-17C9062783CB}" type="presOf" srcId="{6FB89DD9-DC61-4BCC-853C-F8A3674CC889}" destId="{A9F81B64-09B8-450B-B90F-C822C41850BC}" srcOrd="0" destOrd="0" presId="urn:microsoft.com/office/officeart/2005/8/layout/vList6"/>
    <dgm:cxn modelId="{1EE0F8AF-3BF1-4DA1-AE56-54D96A1CA259}" type="presParOf" srcId="{FD0ADBA6-B9A0-40A0-9D4D-AFEFBA3CFE3A}" destId="{878540CC-B697-4304-945D-0322685BA978}" srcOrd="0" destOrd="0" presId="urn:microsoft.com/office/officeart/2005/8/layout/vList6"/>
    <dgm:cxn modelId="{8A3CB4DF-F0D4-4E27-84D7-200B5B7978D8}" type="presParOf" srcId="{878540CC-B697-4304-945D-0322685BA978}" destId="{D66DF8BF-E24E-4734-A3BF-211C5DB193BD}" srcOrd="0" destOrd="0" presId="urn:microsoft.com/office/officeart/2005/8/layout/vList6"/>
    <dgm:cxn modelId="{07E30291-7EB6-4FF4-89DF-C27D6589BA2F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FA3652-0B16-47EA-8254-7F73BB69AB33}" type="doc">
      <dgm:prSet loTypeId="urn:microsoft.com/office/officeart/2005/8/layout/matrix1" loCatId="matrix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CBFD84D-3890-4FE1-8A43-A7B6D19783D8}">
      <dgm:prSet custT="1"/>
      <dgm:spPr/>
      <dgm:t>
        <a:bodyPr/>
        <a:lstStyle/>
        <a:p>
          <a:r>
            <a:rPr lang="ru-RU" sz="2000" b="1" dirty="0" smtClean="0">
              <a:latin typeface="+mj-lt"/>
            </a:rPr>
            <a:t>Ответственность за нарушение норм, регулирующих обработку и защиту персональных данных субъекта</a:t>
          </a:r>
          <a:endParaRPr lang="ru-RU" sz="2000" dirty="0">
            <a:latin typeface="+mj-lt"/>
          </a:endParaRPr>
        </a:p>
      </dgm:t>
    </dgm:pt>
    <dgm:pt modelId="{C7216CCF-804B-4B7E-8106-2133EB59CC89}" type="parTrans" cxnId="{F90CB8C1-3265-4B36-ACEE-4D215C246DC2}">
      <dgm:prSet/>
      <dgm:spPr/>
      <dgm:t>
        <a:bodyPr/>
        <a:lstStyle/>
        <a:p>
          <a:endParaRPr lang="ru-RU"/>
        </a:p>
      </dgm:t>
    </dgm:pt>
    <dgm:pt modelId="{F1BD5F80-51E6-4584-8BCC-3517433B7B9C}" type="sibTrans" cxnId="{F90CB8C1-3265-4B36-ACEE-4D215C246DC2}">
      <dgm:prSet/>
      <dgm:spPr/>
      <dgm:t>
        <a:bodyPr/>
        <a:lstStyle/>
        <a:p>
          <a:endParaRPr lang="ru-RU"/>
        </a:p>
      </dgm:t>
    </dgm:pt>
    <dgm:pt modelId="{91264E41-7555-49FF-93FD-966661181204}">
      <dgm:prSet phldrT="[Текст]" custT="1"/>
      <dgm:spPr/>
      <dgm:t>
        <a:bodyPr/>
        <a:lstStyle/>
        <a:p>
          <a:endParaRPr lang="ru-RU" sz="1800" dirty="0" smtClean="0">
            <a:latin typeface="+mj-lt"/>
          </a:endParaRPr>
        </a:p>
        <a:p>
          <a:endParaRPr lang="ru-RU" sz="1800" dirty="0" smtClean="0">
            <a:latin typeface="+mj-lt"/>
          </a:endParaRPr>
        </a:p>
        <a:p>
          <a:r>
            <a:rPr lang="ru-RU" sz="1800" dirty="0" smtClean="0">
              <a:latin typeface="+mj-lt"/>
            </a:rPr>
            <a:t>Лица, виновные в нарушении норм, регулирующих получение, обработку и защиту персональных данных субъектов, несут гражданскую, уголовную, административную, дисциплинарную и иную предусмотренную законодательством Российской Федерации ответственность.</a:t>
          </a:r>
          <a:endParaRPr lang="ru-RU" sz="1800" dirty="0">
            <a:latin typeface="+mj-lt"/>
          </a:endParaRPr>
        </a:p>
      </dgm:t>
    </dgm:pt>
    <dgm:pt modelId="{FBB42FFF-599C-4AA8-A819-7B73701D7261}" type="parTrans" cxnId="{3B738FA9-D7BA-4D81-B38C-6CF69CDCCE73}">
      <dgm:prSet/>
      <dgm:spPr/>
      <dgm:t>
        <a:bodyPr/>
        <a:lstStyle/>
        <a:p>
          <a:endParaRPr lang="ru-RU"/>
        </a:p>
      </dgm:t>
    </dgm:pt>
    <dgm:pt modelId="{A5EF9114-0B52-4FEF-8DD3-A583EFE3196C}" type="sibTrans" cxnId="{3B738FA9-D7BA-4D81-B38C-6CF69CDCCE73}">
      <dgm:prSet/>
      <dgm:spPr/>
      <dgm:t>
        <a:bodyPr/>
        <a:lstStyle/>
        <a:p>
          <a:endParaRPr lang="ru-RU"/>
        </a:p>
      </dgm:t>
    </dgm:pt>
    <dgm:pt modelId="{41F7137C-198B-496E-8A33-DCABAE2C52E8}">
      <dgm:prSet phldrT="[Текст]" custT="1"/>
      <dgm:spPr/>
      <dgm:t>
        <a:bodyPr/>
        <a:lstStyle/>
        <a:p>
          <a:r>
            <a:rPr lang="ru-RU" sz="1600" dirty="0" smtClean="0"/>
            <a:t> </a:t>
          </a:r>
        </a:p>
        <a:p>
          <a:endParaRPr lang="ru-RU" sz="1600" dirty="0" smtClean="0"/>
        </a:p>
        <a:p>
          <a:r>
            <a:rPr lang="ru-RU" sz="1600" dirty="0" smtClean="0">
              <a:latin typeface="+mj-lt"/>
            </a:rPr>
            <a:t>В случае разглашения работником фонда, персональных данных субъекта (передача их посторонним лицам, в том числе, работникам фонда, не имеющим к ним доступа), их публичное раскрытие, утрата документов и иных носителей, содержащих персональные данные субъекта, а также иные нарушения обязанностей по их защите и обработке, установленных внутренними нормативными актами фонда, работодатель имеет право применить к работнику меры дисциплинарного воздействия, согласно ТК РФ.</a:t>
          </a:r>
          <a:endParaRPr lang="ru-RU" sz="1600" dirty="0">
            <a:latin typeface="+mj-lt"/>
          </a:endParaRPr>
        </a:p>
      </dgm:t>
    </dgm:pt>
    <dgm:pt modelId="{A45BC03C-D3AE-4D21-A38C-FF78A05C83BA}" type="parTrans" cxnId="{62779E13-CCBA-4FEA-8093-6C426302B90B}">
      <dgm:prSet/>
      <dgm:spPr/>
      <dgm:t>
        <a:bodyPr/>
        <a:lstStyle/>
        <a:p>
          <a:endParaRPr lang="ru-RU"/>
        </a:p>
      </dgm:t>
    </dgm:pt>
    <dgm:pt modelId="{DE968C53-D920-43CF-B202-1BF623CD3567}" type="sibTrans" cxnId="{62779E13-CCBA-4FEA-8093-6C426302B90B}">
      <dgm:prSet/>
      <dgm:spPr/>
      <dgm:t>
        <a:bodyPr/>
        <a:lstStyle/>
        <a:p>
          <a:endParaRPr lang="ru-RU"/>
        </a:p>
      </dgm:t>
    </dgm:pt>
    <dgm:pt modelId="{62B79129-785C-4754-932B-187B3C62F045}">
      <dgm:prSet phldrT="[Текст]" custT="1"/>
      <dgm:spPr/>
      <dgm:t>
        <a:bodyPr anchor="t"/>
        <a:lstStyle/>
        <a:p>
          <a:r>
            <a:rPr lang="ru-RU" sz="1800" dirty="0" smtClean="0">
              <a:latin typeface="+mj-lt"/>
            </a:rPr>
            <a:t>Работник фонда, имеющий доступ к персональным данным субъектов и совершивший указанный дисциплинарный проступок, несет полную материальную ответственность в случае причинения своими действиями ущерба фонду (п.7 ст. 243 ТК РФ).</a:t>
          </a:r>
          <a:endParaRPr lang="ru-RU" sz="1800" dirty="0">
            <a:latin typeface="+mj-lt"/>
          </a:endParaRPr>
        </a:p>
      </dgm:t>
    </dgm:pt>
    <dgm:pt modelId="{872D2109-3D67-4164-AE1D-76F4157D7192}" type="parTrans" cxnId="{F90B7893-A8BD-4A00-8E28-8F8E902BCE16}">
      <dgm:prSet/>
      <dgm:spPr/>
      <dgm:t>
        <a:bodyPr/>
        <a:lstStyle/>
        <a:p>
          <a:endParaRPr lang="ru-RU"/>
        </a:p>
      </dgm:t>
    </dgm:pt>
    <dgm:pt modelId="{A9F773B5-4CF4-4713-98B4-FFAE77641502}" type="sibTrans" cxnId="{F90B7893-A8BD-4A00-8E28-8F8E902BCE16}">
      <dgm:prSet/>
      <dgm:spPr/>
      <dgm:t>
        <a:bodyPr/>
        <a:lstStyle/>
        <a:p>
          <a:endParaRPr lang="ru-RU"/>
        </a:p>
      </dgm:t>
    </dgm:pt>
    <dgm:pt modelId="{B6430937-E585-4397-8C1F-91DB6DA41065}">
      <dgm:prSet phldrT="[Текст]" custT="1"/>
      <dgm:spPr/>
      <dgm:t>
        <a:bodyPr anchor="b"/>
        <a:lstStyle/>
        <a:p>
          <a:r>
            <a:rPr lang="ru-RU" sz="1800" dirty="0" smtClean="0">
              <a:latin typeface="+mj-lt"/>
            </a:rPr>
            <a:t>Работники фонда, имеющие доступ к персональным данным субъектов, виновные в незаконном разглашении или использовании персональных данных лиц без согласия субъектов из корыстной или иной личной заинтересованности и причинившие крупный ущерб, несут уголовную ответственность в соответствии со ст. 183 УК РФ.</a:t>
          </a:r>
          <a:endParaRPr lang="ru-RU" sz="1800" dirty="0">
            <a:latin typeface="+mj-lt"/>
          </a:endParaRPr>
        </a:p>
      </dgm:t>
    </dgm:pt>
    <dgm:pt modelId="{9529A371-608C-469D-83FE-E76F2C724B9B}" type="parTrans" cxnId="{F2DC3661-9179-4C9F-A819-2E164AE33E0E}">
      <dgm:prSet/>
      <dgm:spPr/>
      <dgm:t>
        <a:bodyPr/>
        <a:lstStyle/>
        <a:p>
          <a:endParaRPr lang="ru-RU"/>
        </a:p>
      </dgm:t>
    </dgm:pt>
    <dgm:pt modelId="{F5219E92-F4E6-43E7-9A84-3B9399383E0E}" type="sibTrans" cxnId="{F2DC3661-9179-4C9F-A819-2E164AE33E0E}">
      <dgm:prSet/>
      <dgm:spPr/>
      <dgm:t>
        <a:bodyPr/>
        <a:lstStyle/>
        <a:p>
          <a:endParaRPr lang="ru-RU"/>
        </a:p>
      </dgm:t>
    </dgm:pt>
    <dgm:pt modelId="{36E56E89-4B62-4D2E-9455-738DC17DCD46}">
      <dgm:prSet/>
      <dgm:spPr/>
      <dgm:t>
        <a:bodyPr/>
        <a:lstStyle/>
        <a:p>
          <a:endParaRPr lang="ru-RU" dirty="0"/>
        </a:p>
      </dgm:t>
    </dgm:pt>
    <dgm:pt modelId="{E3B52D12-7FD7-4094-8E95-A17CFF7FBB51}" type="parTrans" cxnId="{7376B00A-F34A-49F7-85E2-43CA23DDBC40}">
      <dgm:prSet/>
      <dgm:spPr/>
      <dgm:t>
        <a:bodyPr/>
        <a:lstStyle/>
        <a:p>
          <a:endParaRPr lang="ru-RU"/>
        </a:p>
      </dgm:t>
    </dgm:pt>
    <dgm:pt modelId="{A82830BF-2D28-4242-9763-57DF8007C8F1}" type="sibTrans" cxnId="{7376B00A-F34A-49F7-85E2-43CA23DDBC40}">
      <dgm:prSet/>
      <dgm:spPr/>
      <dgm:t>
        <a:bodyPr/>
        <a:lstStyle/>
        <a:p>
          <a:endParaRPr lang="ru-RU"/>
        </a:p>
      </dgm:t>
    </dgm:pt>
    <dgm:pt modelId="{BB3878AB-B081-4EA8-AD9A-E07C73E477B3}" type="pres">
      <dgm:prSet presAssocID="{4CFA3652-0B16-47EA-8254-7F73BB69AB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FCDB6-7DA3-4C57-974D-3E2C3399CD2A}" type="pres">
      <dgm:prSet presAssocID="{4CFA3652-0B16-47EA-8254-7F73BB69AB33}" presName="matrix" presStyleCnt="0"/>
      <dgm:spPr/>
    </dgm:pt>
    <dgm:pt modelId="{3021FC91-52AF-4325-A673-28054CEB6B15}" type="pres">
      <dgm:prSet presAssocID="{4CFA3652-0B16-47EA-8254-7F73BB69AB33}" presName="tile1" presStyleLbl="node1" presStyleIdx="0" presStyleCnt="4"/>
      <dgm:spPr/>
      <dgm:t>
        <a:bodyPr/>
        <a:lstStyle/>
        <a:p>
          <a:endParaRPr lang="ru-RU"/>
        </a:p>
      </dgm:t>
    </dgm:pt>
    <dgm:pt modelId="{B8E20862-A542-494C-A080-163B9A538EBF}" type="pres">
      <dgm:prSet presAssocID="{4CFA3652-0B16-47EA-8254-7F73BB69AB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3D79-A955-441D-A508-16C4633E657F}" type="pres">
      <dgm:prSet presAssocID="{4CFA3652-0B16-47EA-8254-7F73BB69AB33}" presName="tile2" presStyleLbl="node1" presStyleIdx="1" presStyleCnt="4" custScaleX="100417"/>
      <dgm:spPr/>
      <dgm:t>
        <a:bodyPr/>
        <a:lstStyle/>
        <a:p>
          <a:endParaRPr lang="ru-RU"/>
        </a:p>
      </dgm:t>
    </dgm:pt>
    <dgm:pt modelId="{E185C0FE-C8EE-4951-A0A3-14BB136DBA59}" type="pres">
      <dgm:prSet presAssocID="{4CFA3652-0B16-47EA-8254-7F73BB69AB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A19AD-5B78-40AD-89B4-381D0927FC7D}" type="pres">
      <dgm:prSet presAssocID="{4CFA3652-0B16-47EA-8254-7F73BB69AB33}" presName="tile3" presStyleLbl="node1" presStyleIdx="2" presStyleCnt="4"/>
      <dgm:spPr/>
      <dgm:t>
        <a:bodyPr/>
        <a:lstStyle/>
        <a:p>
          <a:endParaRPr lang="ru-RU"/>
        </a:p>
      </dgm:t>
    </dgm:pt>
    <dgm:pt modelId="{0761B5C4-A221-457E-8191-A71FBED2F7E2}" type="pres">
      <dgm:prSet presAssocID="{4CFA3652-0B16-47EA-8254-7F73BB69AB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BB37-CD31-4A4F-AD61-56FFD7041265}" type="pres">
      <dgm:prSet presAssocID="{4CFA3652-0B16-47EA-8254-7F73BB69AB33}" presName="tile4" presStyleLbl="node1" presStyleIdx="3" presStyleCnt="4"/>
      <dgm:spPr/>
      <dgm:t>
        <a:bodyPr/>
        <a:lstStyle/>
        <a:p>
          <a:endParaRPr lang="ru-RU"/>
        </a:p>
      </dgm:t>
    </dgm:pt>
    <dgm:pt modelId="{908C4605-9C28-4B9C-84D9-28C68D87FA8C}" type="pres">
      <dgm:prSet presAssocID="{4CFA3652-0B16-47EA-8254-7F73BB69AB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40CDE-2727-4A30-A7E8-F3BFFB5E533A}" type="pres">
      <dgm:prSet presAssocID="{4CFA3652-0B16-47EA-8254-7F73BB69AB33}" presName="centerTile" presStyleLbl="fgShp" presStyleIdx="0" presStyleCnt="1" custScaleX="244444" custScaleY="51765" custLinFactNeighborX="-2778" custLinFactNeighborY="99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DA9CF-7BA7-4382-A480-A85BC8282D52}" type="presOf" srcId="{91264E41-7555-49FF-93FD-966661181204}" destId="{3021FC91-52AF-4325-A673-28054CEB6B15}" srcOrd="0" destOrd="0" presId="urn:microsoft.com/office/officeart/2005/8/layout/matrix1"/>
    <dgm:cxn modelId="{1F23A0DE-4064-4D1A-AF7B-410FBEDE4F42}" type="presOf" srcId="{41F7137C-198B-496E-8A33-DCABAE2C52E8}" destId="{E185C0FE-C8EE-4951-A0A3-14BB136DBA59}" srcOrd="1" destOrd="0" presId="urn:microsoft.com/office/officeart/2005/8/layout/matrix1"/>
    <dgm:cxn modelId="{3B738FA9-D7BA-4D81-B38C-6CF69CDCCE73}" srcId="{0CBFD84D-3890-4FE1-8A43-A7B6D19783D8}" destId="{91264E41-7555-49FF-93FD-966661181204}" srcOrd="0" destOrd="0" parTransId="{FBB42FFF-599C-4AA8-A819-7B73701D7261}" sibTransId="{A5EF9114-0B52-4FEF-8DD3-A583EFE3196C}"/>
    <dgm:cxn modelId="{C3DA820B-2724-45EA-86B2-8D92CD4657DA}" type="presOf" srcId="{62B79129-785C-4754-932B-187B3C62F045}" destId="{E4AA19AD-5B78-40AD-89B4-381D0927FC7D}" srcOrd="0" destOrd="0" presId="urn:microsoft.com/office/officeart/2005/8/layout/matrix1"/>
    <dgm:cxn modelId="{05CAD549-AAA2-4C49-9CB9-31C8322CF600}" type="presOf" srcId="{62B79129-785C-4754-932B-187B3C62F045}" destId="{0761B5C4-A221-457E-8191-A71FBED2F7E2}" srcOrd="1" destOrd="0" presId="urn:microsoft.com/office/officeart/2005/8/layout/matrix1"/>
    <dgm:cxn modelId="{29F08FC2-CC9F-4DE6-A4CA-2DC83420D953}" type="presOf" srcId="{4CFA3652-0B16-47EA-8254-7F73BB69AB33}" destId="{BB3878AB-B081-4EA8-AD9A-E07C73E477B3}" srcOrd="0" destOrd="0" presId="urn:microsoft.com/office/officeart/2005/8/layout/matrix1"/>
    <dgm:cxn modelId="{F2DC3661-9179-4C9F-A819-2E164AE33E0E}" srcId="{0CBFD84D-3890-4FE1-8A43-A7B6D19783D8}" destId="{B6430937-E585-4397-8C1F-91DB6DA41065}" srcOrd="3" destOrd="0" parTransId="{9529A371-608C-469D-83FE-E76F2C724B9B}" sibTransId="{F5219E92-F4E6-43E7-9A84-3B9399383E0E}"/>
    <dgm:cxn modelId="{8CDD3612-A399-4954-95E5-CEBF160DC21F}" type="presOf" srcId="{0CBFD84D-3890-4FE1-8A43-A7B6D19783D8}" destId="{BB840CDE-2727-4A30-A7E8-F3BFFB5E533A}" srcOrd="0" destOrd="0" presId="urn:microsoft.com/office/officeart/2005/8/layout/matrix1"/>
    <dgm:cxn modelId="{6484FEDB-26F2-477C-95F9-F96D02497C3D}" type="presOf" srcId="{41F7137C-198B-496E-8A33-DCABAE2C52E8}" destId="{AD743D79-A955-441D-A508-16C4633E657F}" srcOrd="0" destOrd="0" presId="urn:microsoft.com/office/officeart/2005/8/layout/matrix1"/>
    <dgm:cxn modelId="{6B91C3F0-9BD5-4C8E-AC6D-E2CD55A08C66}" type="presOf" srcId="{91264E41-7555-49FF-93FD-966661181204}" destId="{B8E20862-A542-494C-A080-163B9A538EBF}" srcOrd="1" destOrd="0" presId="urn:microsoft.com/office/officeart/2005/8/layout/matrix1"/>
    <dgm:cxn modelId="{F90B7893-A8BD-4A00-8E28-8F8E902BCE16}" srcId="{0CBFD84D-3890-4FE1-8A43-A7B6D19783D8}" destId="{62B79129-785C-4754-932B-187B3C62F045}" srcOrd="2" destOrd="0" parTransId="{872D2109-3D67-4164-AE1D-76F4157D7192}" sibTransId="{A9F773B5-4CF4-4713-98B4-FFAE77641502}"/>
    <dgm:cxn modelId="{62779E13-CCBA-4FEA-8093-6C426302B90B}" srcId="{0CBFD84D-3890-4FE1-8A43-A7B6D19783D8}" destId="{41F7137C-198B-496E-8A33-DCABAE2C52E8}" srcOrd="1" destOrd="0" parTransId="{A45BC03C-D3AE-4D21-A38C-FF78A05C83BA}" sibTransId="{DE968C53-D920-43CF-B202-1BF623CD3567}"/>
    <dgm:cxn modelId="{E00F2D14-B7B2-46C4-89A6-B40E8EEA87F6}" type="presOf" srcId="{B6430937-E585-4397-8C1F-91DB6DA41065}" destId="{2A4BBB37-CD31-4A4F-AD61-56FFD7041265}" srcOrd="0" destOrd="0" presId="urn:microsoft.com/office/officeart/2005/8/layout/matrix1"/>
    <dgm:cxn modelId="{2057ADE2-3352-4C7A-95EC-CE20846737CC}" type="presOf" srcId="{B6430937-E585-4397-8C1F-91DB6DA41065}" destId="{908C4605-9C28-4B9C-84D9-28C68D87FA8C}" srcOrd="1" destOrd="0" presId="urn:microsoft.com/office/officeart/2005/8/layout/matrix1"/>
    <dgm:cxn modelId="{F90CB8C1-3265-4B36-ACEE-4D215C246DC2}" srcId="{4CFA3652-0B16-47EA-8254-7F73BB69AB33}" destId="{0CBFD84D-3890-4FE1-8A43-A7B6D19783D8}" srcOrd="0" destOrd="0" parTransId="{C7216CCF-804B-4B7E-8106-2133EB59CC89}" sibTransId="{F1BD5F80-51E6-4584-8BCC-3517433B7B9C}"/>
    <dgm:cxn modelId="{7376B00A-F34A-49F7-85E2-43CA23DDBC40}" srcId="{0CBFD84D-3890-4FE1-8A43-A7B6D19783D8}" destId="{36E56E89-4B62-4D2E-9455-738DC17DCD46}" srcOrd="4" destOrd="0" parTransId="{E3B52D12-7FD7-4094-8E95-A17CFF7FBB51}" sibTransId="{A82830BF-2D28-4242-9763-57DF8007C8F1}"/>
    <dgm:cxn modelId="{D1806BEC-B53F-418F-B8FB-EE06BA311D16}" type="presParOf" srcId="{BB3878AB-B081-4EA8-AD9A-E07C73E477B3}" destId="{7C0FCDB6-7DA3-4C57-974D-3E2C3399CD2A}" srcOrd="0" destOrd="0" presId="urn:microsoft.com/office/officeart/2005/8/layout/matrix1"/>
    <dgm:cxn modelId="{206A5B22-C940-4944-A5FA-103DC687549E}" type="presParOf" srcId="{7C0FCDB6-7DA3-4C57-974D-3E2C3399CD2A}" destId="{3021FC91-52AF-4325-A673-28054CEB6B15}" srcOrd="0" destOrd="0" presId="urn:microsoft.com/office/officeart/2005/8/layout/matrix1"/>
    <dgm:cxn modelId="{9B0156B1-C503-4EC9-AFBF-E07BBD756712}" type="presParOf" srcId="{7C0FCDB6-7DA3-4C57-974D-3E2C3399CD2A}" destId="{B8E20862-A542-494C-A080-163B9A538EBF}" srcOrd="1" destOrd="0" presId="urn:microsoft.com/office/officeart/2005/8/layout/matrix1"/>
    <dgm:cxn modelId="{D5BD9FBA-E659-4F2D-8198-6385981B8A0A}" type="presParOf" srcId="{7C0FCDB6-7DA3-4C57-974D-3E2C3399CD2A}" destId="{AD743D79-A955-441D-A508-16C4633E657F}" srcOrd="2" destOrd="0" presId="urn:microsoft.com/office/officeart/2005/8/layout/matrix1"/>
    <dgm:cxn modelId="{DD0D5F5E-C63C-4348-BEFF-1343CA542DB6}" type="presParOf" srcId="{7C0FCDB6-7DA3-4C57-974D-3E2C3399CD2A}" destId="{E185C0FE-C8EE-4951-A0A3-14BB136DBA59}" srcOrd="3" destOrd="0" presId="urn:microsoft.com/office/officeart/2005/8/layout/matrix1"/>
    <dgm:cxn modelId="{B27E1DFC-FB66-43D3-9489-4BAD73FB61ED}" type="presParOf" srcId="{7C0FCDB6-7DA3-4C57-974D-3E2C3399CD2A}" destId="{E4AA19AD-5B78-40AD-89B4-381D0927FC7D}" srcOrd="4" destOrd="0" presId="urn:microsoft.com/office/officeart/2005/8/layout/matrix1"/>
    <dgm:cxn modelId="{7B44286B-7214-4F33-9AC3-577C2FCDEA14}" type="presParOf" srcId="{7C0FCDB6-7DA3-4C57-974D-3E2C3399CD2A}" destId="{0761B5C4-A221-457E-8191-A71FBED2F7E2}" srcOrd="5" destOrd="0" presId="urn:microsoft.com/office/officeart/2005/8/layout/matrix1"/>
    <dgm:cxn modelId="{2A60A4AF-B2B9-4CE0-B05F-39701AC6E7EF}" type="presParOf" srcId="{7C0FCDB6-7DA3-4C57-974D-3E2C3399CD2A}" destId="{2A4BBB37-CD31-4A4F-AD61-56FFD7041265}" srcOrd="6" destOrd="0" presId="urn:microsoft.com/office/officeart/2005/8/layout/matrix1"/>
    <dgm:cxn modelId="{7E82784A-E715-433A-BF34-4420E4363A14}" type="presParOf" srcId="{7C0FCDB6-7DA3-4C57-974D-3E2C3399CD2A}" destId="{908C4605-9C28-4B9C-84D9-28C68D87FA8C}" srcOrd="7" destOrd="0" presId="urn:microsoft.com/office/officeart/2005/8/layout/matrix1"/>
    <dgm:cxn modelId="{048B8D9C-A2FB-4C0B-82F7-959649A9C26F}" type="presParOf" srcId="{BB3878AB-B081-4EA8-AD9A-E07C73E477B3}" destId="{BB840CDE-2727-4A30-A7E8-F3BFFB5E53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203E95-982E-425D-A64D-2064979BEF6D}" type="doc">
      <dgm:prSet loTypeId="urn:microsoft.com/office/officeart/2005/8/layout/vList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B4EA321-9CF0-4884-8A63-1D2D61AA1772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Приказ от 28.10.2010 № 138 «О порядке обработки и защиты персональных данных в НПФ «Социальное развитие»</a:t>
          </a:r>
          <a:endParaRPr lang="ru-RU" sz="1300" b="1" dirty="0">
            <a:latin typeface="+mj-lt"/>
          </a:endParaRPr>
        </a:p>
      </dgm:t>
    </dgm:pt>
    <dgm:pt modelId="{41548801-C60B-4086-AAFC-F2C321CDCA45}" type="parTrans" cxnId="{4463B667-2F6E-4B47-868F-A3A384325A31}">
      <dgm:prSet/>
      <dgm:spPr/>
      <dgm:t>
        <a:bodyPr/>
        <a:lstStyle/>
        <a:p>
          <a:endParaRPr lang="ru-RU"/>
        </a:p>
      </dgm:t>
    </dgm:pt>
    <dgm:pt modelId="{32A0CC2A-3098-4ED9-B494-A6D0B6477926}" type="sibTrans" cxnId="{4463B667-2F6E-4B47-868F-A3A384325A31}">
      <dgm:prSet/>
      <dgm:spPr/>
      <dgm:t>
        <a:bodyPr/>
        <a:lstStyle/>
        <a:p>
          <a:endParaRPr lang="ru-RU"/>
        </a:p>
      </dgm:t>
    </dgm:pt>
    <dgm:pt modelId="{0ED41844-7566-4923-ACFD-ED007F92BAF4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Инструкция пользователя при обработке персональных данных в автоматизированных информационных системах НПФ «Социальное развитие», утв. Приказом от 27.12.2011 № 200</a:t>
          </a:r>
          <a:endParaRPr lang="ru-RU" sz="1300" b="1" dirty="0">
            <a:latin typeface="+mj-lt"/>
          </a:endParaRPr>
        </a:p>
      </dgm:t>
    </dgm:pt>
    <dgm:pt modelId="{DDA69D05-8317-43D1-8E36-AF98D53F3EFE}" type="parTrans" cxnId="{47602925-6E0A-44FF-BB5B-7014AD01A04F}">
      <dgm:prSet/>
      <dgm:spPr/>
      <dgm:t>
        <a:bodyPr/>
        <a:lstStyle/>
        <a:p>
          <a:endParaRPr lang="ru-RU"/>
        </a:p>
      </dgm:t>
    </dgm:pt>
    <dgm:pt modelId="{002FB708-044E-49A3-8C1E-382B94C0482E}" type="sibTrans" cxnId="{47602925-6E0A-44FF-BB5B-7014AD01A04F}">
      <dgm:prSet/>
      <dgm:spPr/>
      <dgm:t>
        <a:bodyPr/>
        <a:lstStyle/>
        <a:p>
          <a:endParaRPr lang="ru-RU"/>
        </a:p>
      </dgm:t>
    </dgm:pt>
    <dgm:pt modelId="{2EF90D9D-19EF-4598-97DC-8F87CF0A854A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Приказ от 28.10.2010 № 139 «Об утверждении списка работников, которым предоставлен доступ к персональным данным</a:t>
          </a:r>
          <a:r>
            <a:rPr lang="ru-RU" sz="1300" b="1" dirty="0" smtClean="0"/>
            <a:t>»</a:t>
          </a:r>
          <a:endParaRPr lang="ru-RU" sz="1300" b="1" dirty="0"/>
        </a:p>
      </dgm:t>
    </dgm:pt>
    <dgm:pt modelId="{23C1595D-F65E-4A2F-9878-AFAAF8FCC3A8}" type="parTrans" cxnId="{CC61CB0C-0B9E-42D7-86CE-26F844773A5E}">
      <dgm:prSet/>
      <dgm:spPr/>
      <dgm:t>
        <a:bodyPr/>
        <a:lstStyle/>
        <a:p>
          <a:endParaRPr lang="ru-RU"/>
        </a:p>
      </dgm:t>
    </dgm:pt>
    <dgm:pt modelId="{E3F70456-CF43-43D2-9DA2-DA3AF4E4A54A}" type="sibTrans" cxnId="{CC61CB0C-0B9E-42D7-86CE-26F844773A5E}">
      <dgm:prSet/>
      <dgm:spPr/>
      <dgm:t>
        <a:bodyPr/>
        <a:lstStyle/>
        <a:p>
          <a:endParaRPr lang="ru-RU"/>
        </a:p>
      </dgm:t>
    </dgm:pt>
    <dgm:pt modelId="{2B2E0139-8BEC-480A-9726-C9E88BA1AC30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Приказ от 28.10.2010 № 140 «Об утверждении мест хранения материальных носителей персональных данных»</a:t>
          </a:r>
          <a:endParaRPr lang="ru-RU" sz="1300" b="1" dirty="0">
            <a:latin typeface="+mj-lt"/>
          </a:endParaRPr>
        </a:p>
      </dgm:t>
    </dgm:pt>
    <dgm:pt modelId="{482AAA2C-E827-47D4-89AC-B57381F7F73C}" type="parTrans" cxnId="{DC70F783-AD3B-4CEE-A1F5-074BD3E63B46}">
      <dgm:prSet/>
      <dgm:spPr/>
      <dgm:t>
        <a:bodyPr/>
        <a:lstStyle/>
        <a:p>
          <a:endParaRPr lang="ru-RU"/>
        </a:p>
      </dgm:t>
    </dgm:pt>
    <dgm:pt modelId="{AED529F7-1B91-4E5B-8E5A-05B3889747E0}" type="sibTrans" cxnId="{DC70F783-AD3B-4CEE-A1F5-074BD3E63B46}">
      <dgm:prSet/>
      <dgm:spPr/>
      <dgm:t>
        <a:bodyPr/>
        <a:lstStyle/>
        <a:p>
          <a:endParaRPr lang="ru-RU"/>
        </a:p>
      </dgm:t>
    </dgm:pt>
    <dgm:pt modelId="{BC37C639-3DEA-41ED-AD83-293C797D292B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Приказ от 28.10.2010 № 141 «О порядке взаимодействия работников структурных подразделений фонда по выполнению режима защиты персональных данных»</a:t>
          </a:r>
          <a:endParaRPr lang="ru-RU" sz="1300" b="1" dirty="0">
            <a:latin typeface="+mj-lt"/>
          </a:endParaRPr>
        </a:p>
      </dgm:t>
    </dgm:pt>
    <dgm:pt modelId="{3202913C-A1F6-47C1-A727-6F4F65DB7A18}" type="parTrans" cxnId="{03C14DE4-B8D5-4EFD-B17C-4D901114B3D1}">
      <dgm:prSet/>
      <dgm:spPr/>
      <dgm:t>
        <a:bodyPr/>
        <a:lstStyle/>
        <a:p>
          <a:endParaRPr lang="ru-RU"/>
        </a:p>
      </dgm:t>
    </dgm:pt>
    <dgm:pt modelId="{2FB8B6E6-D017-4990-8127-A2348F409688}" type="sibTrans" cxnId="{03C14DE4-B8D5-4EFD-B17C-4D901114B3D1}">
      <dgm:prSet/>
      <dgm:spPr/>
      <dgm:t>
        <a:bodyPr/>
        <a:lstStyle/>
        <a:p>
          <a:endParaRPr lang="ru-RU"/>
        </a:p>
      </dgm:t>
    </dgm:pt>
    <dgm:pt modelId="{BBD9032E-34ED-4C7E-ACFD-95C278C1D034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Приказ от 27.12.2011 № 200 «Об утверждении организационно-распорядительных документов фонда, регламентирующих обработку и защиту персональных данных субъектов»</a:t>
          </a:r>
          <a:endParaRPr lang="ru-RU" sz="1300" b="1" dirty="0">
            <a:latin typeface="+mj-lt"/>
          </a:endParaRPr>
        </a:p>
      </dgm:t>
    </dgm:pt>
    <dgm:pt modelId="{1910C98F-CA3D-43CA-B3DF-92C7018277C9}" type="parTrans" cxnId="{07536EBC-1E05-4222-95BD-E2376643904F}">
      <dgm:prSet/>
      <dgm:spPr/>
      <dgm:t>
        <a:bodyPr/>
        <a:lstStyle/>
        <a:p>
          <a:endParaRPr lang="ru-RU"/>
        </a:p>
      </dgm:t>
    </dgm:pt>
    <dgm:pt modelId="{EB984819-37E2-4D1C-9423-125CFA12093C}" type="sibTrans" cxnId="{07536EBC-1E05-4222-95BD-E2376643904F}">
      <dgm:prSet/>
      <dgm:spPr/>
      <dgm:t>
        <a:bodyPr/>
        <a:lstStyle/>
        <a:p>
          <a:endParaRPr lang="ru-RU"/>
        </a:p>
      </dgm:t>
    </dgm:pt>
    <dgm:pt modelId="{39B97E82-955F-4821-9016-40C2161EF254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Положение о порядке обработки и защиты персональных данных в НПФ «Социальное развитие» утв. Приказом от 27.12.2011 № 200 </a:t>
          </a:r>
          <a:endParaRPr lang="ru-RU" sz="1300" b="1" dirty="0">
            <a:latin typeface="+mj-lt"/>
          </a:endParaRPr>
        </a:p>
      </dgm:t>
    </dgm:pt>
    <dgm:pt modelId="{7B2EBC77-D596-4CF7-BC16-74C1E64B9401}" type="parTrans" cxnId="{B5E9BA11-91F1-430E-8FFF-7A8C723EA922}">
      <dgm:prSet/>
      <dgm:spPr/>
      <dgm:t>
        <a:bodyPr/>
        <a:lstStyle/>
        <a:p>
          <a:endParaRPr lang="ru-RU"/>
        </a:p>
      </dgm:t>
    </dgm:pt>
    <dgm:pt modelId="{282133E0-7604-4E18-A7A9-3046BEC7CC9E}" type="sibTrans" cxnId="{B5E9BA11-91F1-430E-8FFF-7A8C723EA922}">
      <dgm:prSet/>
      <dgm:spPr/>
      <dgm:t>
        <a:bodyPr/>
        <a:lstStyle/>
        <a:p>
          <a:endParaRPr lang="ru-RU"/>
        </a:p>
      </dgm:t>
    </dgm:pt>
    <dgm:pt modelId="{2FA4D7DA-1326-40B4-BE48-BB776E68DFA4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Регламент хранения и уничтожения персональных данных в информационных системах и на материальных носителях в НПФ «Социальное развитие», утв. Приказом от 27.12.2011 № 200</a:t>
          </a:r>
          <a:endParaRPr lang="ru-RU" sz="1300" b="1" dirty="0">
            <a:latin typeface="+mj-lt"/>
          </a:endParaRPr>
        </a:p>
      </dgm:t>
    </dgm:pt>
    <dgm:pt modelId="{0E23F9CE-BB60-4A8D-BCF6-39F436B2BB50}" type="parTrans" cxnId="{ECB901F4-F938-4618-B969-B679C03B6BC6}">
      <dgm:prSet/>
      <dgm:spPr/>
      <dgm:t>
        <a:bodyPr/>
        <a:lstStyle/>
        <a:p>
          <a:endParaRPr lang="ru-RU"/>
        </a:p>
      </dgm:t>
    </dgm:pt>
    <dgm:pt modelId="{9692D429-FDDB-4D08-9100-2A49F5C78EDD}" type="sibTrans" cxnId="{ECB901F4-F938-4618-B969-B679C03B6BC6}">
      <dgm:prSet/>
      <dgm:spPr/>
      <dgm:t>
        <a:bodyPr/>
        <a:lstStyle/>
        <a:p>
          <a:endParaRPr lang="ru-RU"/>
        </a:p>
      </dgm:t>
    </dgm:pt>
    <dgm:pt modelId="{546E35D4-A65E-4E20-A285-A8A2AC173C1F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Регламент взаимодействия оператора с субъектами персональных данных, утв. Приказом от 27.12.2011 № 200</a:t>
          </a:r>
          <a:endParaRPr lang="ru-RU" sz="1300" b="1" dirty="0">
            <a:latin typeface="+mj-lt"/>
          </a:endParaRPr>
        </a:p>
      </dgm:t>
    </dgm:pt>
    <dgm:pt modelId="{594A6E1C-8259-4851-BC71-DA02858D2159}" type="parTrans" cxnId="{2C391037-27DF-43B8-935F-899A255B3DC7}">
      <dgm:prSet/>
      <dgm:spPr/>
      <dgm:t>
        <a:bodyPr/>
        <a:lstStyle/>
        <a:p>
          <a:endParaRPr lang="ru-RU"/>
        </a:p>
      </dgm:t>
    </dgm:pt>
    <dgm:pt modelId="{0EA14FC6-6324-4A4A-AFE6-DEE9087341A5}" type="sibTrans" cxnId="{2C391037-27DF-43B8-935F-899A255B3DC7}">
      <dgm:prSet/>
      <dgm:spPr/>
      <dgm:t>
        <a:bodyPr/>
        <a:lstStyle/>
        <a:p>
          <a:endParaRPr lang="ru-RU"/>
        </a:p>
      </dgm:t>
    </dgm:pt>
    <dgm:pt modelId="{DA4BEFC5-7E20-42B2-8B41-D7A75F7CD201}">
      <dgm:prSet custT="1"/>
      <dgm:spPr/>
      <dgm:t>
        <a:bodyPr/>
        <a:lstStyle/>
        <a:p>
          <a:pPr algn="just" rtl="0"/>
          <a:r>
            <a:rPr lang="ru-RU" sz="1300" b="1" dirty="0" smtClean="0">
              <a:latin typeface="+mj-lt"/>
            </a:rPr>
            <a:t>Регламент взаимодействия с уполномоченными органами,  утв. Приказом от 27.12.2011 № 200</a:t>
          </a:r>
          <a:endParaRPr lang="ru-RU" sz="1300" b="1" dirty="0">
            <a:latin typeface="+mj-lt"/>
          </a:endParaRPr>
        </a:p>
      </dgm:t>
    </dgm:pt>
    <dgm:pt modelId="{6F47F760-D4AB-4B0A-A03D-74DB8CEDAE83}" type="parTrans" cxnId="{99EEFFA7-EF37-4D6B-AD00-4A7E856C1F60}">
      <dgm:prSet/>
      <dgm:spPr/>
      <dgm:t>
        <a:bodyPr/>
        <a:lstStyle/>
        <a:p>
          <a:endParaRPr lang="ru-RU"/>
        </a:p>
      </dgm:t>
    </dgm:pt>
    <dgm:pt modelId="{923F0820-4D9E-4423-8909-A8C7AC569584}" type="sibTrans" cxnId="{99EEFFA7-EF37-4D6B-AD00-4A7E856C1F60}">
      <dgm:prSet/>
      <dgm:spPr/>
      <dgm:t>
        <a:bodyPr/>
        <a:lstStyle/>
        <a:p>
          <a:endParaRPr lang="ru-RU"/>
        </a:p>
      </dgm:t>
    </dgm:pt>
    <dgm:pt modelId="{5CBD9C4F-8E89-4CC0-99CF-BC1675F18C0C}" type="pres">
      <dgm:prSet presAssocID="{15203E95-982E-425D-A64D-2064979BEF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8B0F8-E12C-4D66-A7AA-2EE3705EA1D3}" type="pres">
      <dgm:prSet presAssocID="{7B4EA321-9CF0-4884-8A63-1D2D61AA1772}" presName="parentText" presStyleLbl="node1" presStyleIdx="0" presStyleCnt="10" custScaleY="96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46A7D-F5FC-4996-B5B5-218ACD17282D}" type="pres">
      <dgm:prSet presAssocID="{32A0CC2A-3098-4ED9-B494-A6D0B6477926}" presName="spacer" presStyleCnt="0"/>
      <dgm:spPr/>
    </dgm:pt>
    <dgm:pt modelId="{ECB374D1-F98B-41A2-8AF9-A2B218DABDF4}" type="pres">
      <dgm:prSet presAssocID="{2EF90D9D-19EF-4598-97DC-8F87CF0A854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6450-2A36-4BB1-B522-70486B9C6BEB}" type="pres">
      <dgm:prSet presAssocID="{E3F70456-CF43-43D2-9DA2-DA3AF4E4A54A}" presName="spacer" presStyleCnt="0"/>
      <dgm:spPr/>
    </dgm:pt>
    <dgm:pt modelId="{C7A2F87B-BDF7-4D3E-894C-EDDF34C743CB}" type="pres">
      <dgm:prSet presAssocID="{2B2E0139-8BEC-480A-9726-C9E88BA1AC3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069F1-B1F2-4308-91D3-AA4389033CC6}" type="pres">
      <dgm:prSet presAssocID="{AED529F7-1B91-4E5B-8E5A-05B3889747E0}" presName="spacer" presStyleCnt="0"/>
      <dgm:spPr/>
    </dgm:pt>
    <dgm:pt modelId="{BB617156-0D71-4335-82F7-C893931CA78C}" type="pres">
      <dgm:prSet presAssocID="{BC37C639-3DEA-41ED-AD83-293C797D292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A255B-E044-410B-81AA-84D42C54BFC3}" type="pres">
      <dgm:prSet presAssocID="{2FB8B6E6-D017-4990-8127-A2348F409688}" presName="spacer" presStyleCnt="0"/>
      <dgm:spPr/>
    </dgm:pt>
    <dgm:pt modelId="{53D2B5B2-2196-4C16-B058-8A3ABAD579E2}" type="pres">
      <dgm:prSet presAssocID="{BBD9032E-34ED-4C7E-ACFD-95C278C1D034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976DC-A766-4672-A7C7-901BEABBFD9A}" type="pres">
      <dgm:prSet presAssocID="{EB984819-37E2-4D1C-9423-125CFA12093C}" presName="spacer" presStyleCnt="0"/>
      <dgm:spPr/>
    </dgm:pt>
    <dgm:pt modelId="{8EF8694F-DF2E-4673-B0A9-EB76FA722C42}" type="pres">
      <dgm:prSet presAssocID="{39B97E82-955F-4821-9016-40C2161EF254}" presName="parentText" presStyleLbl="node1" presStyleIdx="5" presStyleCnt="10" custLinFactNeighborX="2077" custLinFactNeighborY="1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2A5A6-0E16-4C2A-BB81-38DE8871B148}" type="pres">
      <dgm:prSet presAssocID="{282133E0-7604-4E18-A7A9-3046BEC7CC9E}" presName="spacer" presStyleCnt="0"/>
      <dgm:spPr/>
    </dgm:pt>
    <dgm:pt modelId="{1A918277-F6EB-4AAB-B910-92979C36D6BF}" type="pres">
      <dgm:prSet presAssocID="{2FA4D7DA-1326-40B4-BE48-BB776E68DFA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2DD8-31E4-4EFB-B7FE-65B484C423FD}" type="pres">
      <dgm:prSet presAssocID="{9692D429-FDDB-4D08-9100-2A49F5C78EDD}" presName="spacer" presStyleCnt="0"/>
      <dgm:spPr/>
    </dgm:pt>
    <dgm:pt modelId="{8310A896-F947-4A3D-A391-340A8ACCF43A}" type="pres">
      <dgm:prSet presAssocID="{546E35D4-A65E-4E20-A285-A8A2AC173C1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93FC6-A1E5-4020-9ED7-C61144585AE1}" type="pres">
      <dgm:prSet presAssocID="{0EA14FC6-6324-4A4A-AFE6-DEE9087341A5}" presName="spacer" presStyleCnt="0"/>
      <dgm:spPr/>
    </dgm:pt>
    <dgm:pt modelId="{90218BAF-1C98-4661-B9AA-DB6330EEA26F}" type="pres">
      <dgm:prSet presAssocID="{DA4BEFC5-7E20-42B2-8B41-D7A75F7CD201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F58CB-818C-4326-A977-9550863D6A0D}" type="pres">
      <dgm:prSet presAssocID="{923F0820-4D9E-4423-8909-A8C7AC569584}" presName="spacer" presStyleCnt="0"/>
      <dgm:spPr/>
    </dgm:pt>
    <dgm:pt modelId="{E092A6FC-C5E0-49F5-8C7F-E5C8C8F6EBD1}" type="pres">
      <dgm:prSet presAssocID="{0ED41844-7566-4923-ACFD-ED007F92BAF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0F783-AD3B-4CEE-A1F5-074BD3E63B46}" srcId="{15203E95-982E-425D-A64D-2064979BEF6D}" destId="{2B2E0139-8BEC-480A-9726-C9E88BA1AC30}" srcOrd="2" destOrd="0" parTransId="{482AAA2C-E827-47D4-89AC-B57381F7F73C}" sibTransId="{AED529F7-1B91-4E5B-8E5A-05B3889747E0}"/>
    <dgm:cxn modelId="{03C14DE4-B8D5-4EFD-B17C-4D901114B3D1}" srcId="{15203E95-982E-425D-A64D-2064979BEF6D}" destId="{BC37C639-3DEA-41ED-AD83-293C797D292B}" srcOrd="3" destOrd="0" parTransId="{3202913C-A1F6-47C1-A727-6F4F65DB7A18}" sibTransId="{2FB8B6E6-D017-4990-8127-A2348F409688}"/>
    <dgm:cxn modelId="{5EDCC940-63A4-4A89-9922-F8A3F780BDB2}" type="presOf" srcId="{7B4EA321-9CF0-4884-8A63-1D2D61AA1772}" destId="{76D8B0F8-E12C-4D66-A7AA-2EE3705EA1D3}" srcOrd="0" destOrd="0" presId="urn:microsoft.com/office/officeart/2005/8/layout/vList2"/>
    <dgm:cxn modelId="{7FC1DF8F-A1A9-4BFC-96C4-9EEB839B821E}" type="presOf" srcId="{15203E95-982E-425D-A64D-2064979BEF6D}" destId="{5CBD9C4F-8E89-4CC0-99CF-BC1675F18C0C}" srcOrd="0" destOrd="0" presId="urn:microsoft.com/office/officeart/2005/8/layout/vList2"/>
    <dgm:cxn modelId="{A07ECE03-3520-4328-ADD9-3C29C694C1C3}" type="presOf" srcId="{BC37C639-3DEA-41ED-AD83-293C797D292B}" destId="{BB617156-0D71-4335-82F7-C893931CA78C}" srcOrd="0" destOrd="0" presId="urn:microsoft.com/office/officeart/2005/8/layout/vList2"/>
    <dgm:cxn modelId="{60A93B3A-FE10-48F1-B920-4E57C5C176EA}" type="presOf" srcId="{2FA4D7DA-1326-40B4-BE48-BB776E68DFA4}" destId="{1A918277-F6EB-4AAB-B910-92979C36D6BF}" srcOrd="0" destOrd="0" presId="urn:microsoft.com/office/officeart/2005/8/layout/vList2"/>
    <dgm:cxn modelId="{4463B667-2F6E-4B47-868F-A3A384325A31}" srcId="{15203E95-982E-425D-A64D-2064979BEF6D}" destId="{7B4EA321-9CF0-4884-8A63-1D2D61AA1772}" srcOrd="0" destOrd="0" parTransId="{41548801-C60B-4086-AAFC-F2C321CDCA45}" sibTransId="{32A0CC2A-3098-4ED9-B494-A6D0B6477926}"/>
    <dgm:cxn modelId="{A0C652CC-39A6-4E34-BBBD-B7FCEDE5F3F5}" type="presOf" srcId="{0ED41844-7566-4923-ACFD-ED007F92BAF4}" destId="{E092A6FC-C5E0-49F5-8C7F-E5C8C8F6EBD1}" srcOrd="0" destOrd="0" presId="urn:microsoft.com/office/officeart/2005/8/layout/vList2"/>
    <dgm:cxn modelId="{2C391037-27DF-43B8-935F-899A255B3DC7}" srcId="{15203E95-982E-425D-A64D-2064979BEF6D}" destId="{546E35D4-A65E-4E20-A285-A8A2AC173C1F}" srcOrd="7" destOrd="0" parTransId="{594A6E1C-8259-4851-BC71-DA02858D2159}" sibTransId="{0EA14FC6-6324-4A4A-AFE6-DEE9087341A5}"/>
    <dgm:cxn modelId="{AA2A2127-D145-4206-B974-A6276319090E}" type="presOf" srcId="{2EF90D9D-19EF-4598-97DC-8F87CF0A854A}" destId="{ECB374D1-F98B-41A2-8AF9-A2B218DABDF4}" srcOrd="0" destOrd="0" presId="urn:microsoft.com/office/officeart/2005/8/layout/vList2"/>
    <dgm:cxn modelId="{07536EBC-1E05-4222-95BD-E2376643904F}" srcId="{15203E95-982E-425D-A64D-2064979BEF6D}" destId="{BBD9032E-34ED-4C7E-ACFD-95C278C1D034}" srcOrd="4" destOrd="0" parTransId="{1910C98F-CA3D-43CA-B3DF-92C7018277C9}" sibTransId="{EB984819-37E2-4D1C-9423-125CFA12093C}"/>
    <dgm:cxn modelId="{47602925-6E0A-44FF-BB5B-7014AD01A04F}" srcId="{15203E95-982E-425D-A64D-2064979BEF6D}" destId="{0ED41844-7566-4923-ACFD-ED007F92BAF4}" srcOrd="9" destOrd="0" parTransId="{DDA69D05-8317-43D1-8E36-AF98D53F3EFE}" sibTransId="{002FB708-044E-49A3-8C1E-382B94C0482E}"/>
    <dgm:cxn modelId="{99EEFFA7-EF37-4D6B-AD00-4A7E856C1F60}" srcId="{15203E95-982E-425D-A64D-2064979BEF6D}" destId="{DA4BEFC5-7E20-42B2-8B41-D7A75F7CD201}" srcOrd="8" destOrd="0" parTransId="{6F47F760-D4AB-4B0A-A03D-74DB8CEDAE83}" sibTransId="{923F0820-4D9E-4423-8909-A8C7AC569584}"/>
    <dgm:cxn modelId="{B5E9BA11-91F1-430E-8FFF-7A8C723EA922}" srcId="{15203E95-982E-425D-A64D-2064979BEF6D}" destId="{39B97E82-955F-4821-9016-40C2161EF254}" srcOrd="5" destOrd="0" parTransId="{7B2EBC77-D596-4CF7-BC16-74C1E64B9401}" sibTransId="{282133E0-7604-4E18-A7A9-3046BEC7CC9E}"/>
    <dgm:cxn modelId="{43FDB937-2962-4D89-8470-4AEEC2B0ABE3}" type="presOf" srcId="{BBD9032E-34ED-4C7E-ACFD-95C278C1D034}" destId="{53D2B5B2-2196-4C16-B058-8A3ABAD579E2}" srcOrd="0" destOrd="0" presId="urn:microsoft.com/office/officeart/2005/8/layout/vList2"/>
    <dgm:cxn modelId="{5774FD80-A3BC-4D84-8F08-9F4C16750896}" type="presOf" srcId="{546E35D4-A65E-4E20-A285-A8A2AC173C1F}" destId="{8310A896-F947-4A3D-A391-340A8ACCF43A}" srcOrd="0" destOrd="0" presId="urn:microsoft.com/office/officeart/2005/8/layout/vList2"/>
    <dgm:cxn modelId="{6B35ED23-2D21-4EE9-8860-291F1872CEF1}" type="presOf" srcId="{2B2E0139-8BEC-480A-9726-C9E88BA1AC30}" destId="{C7A2F87B-BDF7-4D3E-894C-EDDF34C743CB}" srcOrd="0" destOrd="0" presId="urn:microsoft.com/office/officeart/2005/8/layout/vList2"/>
    <dgm:cxn modelId="{EEABC897-6D67-47D9-893C-BB3E4CB0BC63}" type="presOf" srcId="{DA4BEFC5-7E20-42B2-8B41-D7A75F7CD201}" destId="{90218BAF-1C98-4661-B9AA-DB6330EEA26F}" srcOrd="0" destOrd="0" presId="urn:microsoft.com/office/officeart/2005/8/layout/vList2"/>
    <dgm:cxn modelId="{D8846A9E-4615-497D-9CD9-A712A24F1B7F}" type="presOf" srcId="{39B97E82-955F-4821-9016-40C2161EF254}" destId="{8EF8694F-DF2E-4673-B0A9-EB76FA722C42}" srcOrd="0" destOrd="0" presId="urn:microsoft.com/office/officeart/2005/8/layout/vList2"/>
    <dgm:cxn modelId="{CC61CB0C-0B9E-42D7-86CE-26F844773A5E}" srcId="{15203E95-982E-425D-A64D-2064979BEF6D}" destId="{2EF90D9D-19EF-4598-97DC-8F87CF0A854A}" srcOrd="1" destOrd="0" parTransId="{23C1595D-F65E-4A2F-9878-AFAAF8FCC3A8}" sibTransId="{E3F70456-CF43-43D2-9DA2-DA3AF4E4A54A}"/>
    <dgm:cxn modelId="{ECB901F4-F938-4618-B969-B679C03B6BC6}" srcId="{15203E95-982E-425D-A64D-2064979BEF6D}" destId="{2FA4D7DA-1326-40B4-BE48-BB776E68DFA4}" srcOrd="6" destOrd="0" parTransId="{0E23F9CE-BB60-4A8D-BCF6-39F436B2BB50}" sibTransId="{9692D429-FDDB-4D08-9100-2A49F5C78EDD}"/>
    <dgm:cxn modelId="{7A62004F-83F9-418F-8F8D-A71DB74B6E54}" type="presParOf" srcId="{5CBD9C4F-8E89-4CC0-99CF-BC1675F18C0C}" destId="{76D8B0F8-E12C-4D66-A7AA-2EE3705EA1D3}" srcOrd="0" destOrd="0" presId="urn:microsoft.com/office/officeart/2005/8/layout/vList2"/>
    <dgm:cxn modelId="{C0314837-62F2-483A-91EA-D71A8F76A3D9}" type="presParOf" srcId="{5CBD9C4F-8E89-4CC0-99CF-BC1675F18C0C}" destId="{53B46A7D-F5FC-4996-B5B5-218ACD17282D}" srcOrd="1" destOrd="0" presId="urn:microsoft.com/office/officeart/2005/8/layout/vList2"/>
    <dgm:cxn modelId="{445940AF-E873-4CC4-A9B9-755038B5B6D3}" type="presParOf" srcId="{5CBD9C4F-8E89-4CC0-99CF-BC1675F18C0C}" destId="{ECB374D1-F98B-41A2-8AF9-A2B218DABDF4}" srcOrd="2" destOrd="0" presId="urn:microsoft.com/office/officeart/2005/8/layout/vList2"/>
    <dgm:cxn modelId="{1EE0A4FC-D289-46ED-8B05-A0FC62082E23}" type="presParOf" srcId="{5CBD9C4F-8E89-4CC0-99CF-BC1675F18C0C}" destId="{2B606450-2A36-4BB1-B522-70486B9C6BEB}" srcOrd="3" destOrd="0" presId="urn:microsoft.com/office/officeart/2005/8/layout/vList2"/>
    <dgm:cxn modelId="{6D86F02B-AA7B-42AD-92E1-FDD91BA2179E}" type="presParOf" srcId="{5CBD9C4F-8E89-4CC0-99CF-BC1675F18C0C}" destId="{C7A2F87B-BDF7-4D3E-894C-EDDF34C743CB}" srcOrd="4" destOrd="0" presId="urn:microsoft.com/office/officeart/2005/8/layout/vList2"/>
    <dgm:cxn modelId="{656A88FC-921C-42FF-AE07-E3B119BD3E07}" type="presParOf" srcId="{5CBD9C4F-8E89-4CC0-99CF-BC1675F18C0C}" destId="{0EF069F1-B1F2-4308-91D3-AA4389033CC6}" srcOrd="5" destOrd="0" presId="urn:microsoft.com/office/officeart/2005/8/layout/vList2"/>
    <dgm:cxn modelId="{5B126212-259C-4155-A640-2E266AA4B73D}" type="presParOf" srcId="{5CBD9C4F-8E89-4CC0-99CF-BC1675F18C0C}" destId="{BB617156-0D71-4335-82F7-C893931CA78C}" srcOrd="6" destOrd="0" presId="urn:microsoft.com/office/officeart/2005/8/layout/vList2"/>
    <dgm:cxn modelId="{B273FC8F-00E1-47E0-B3DD-DCF99902FA23}" type="presParOf" srcId="{5CBD9C4F-8E89-4CC0-99CF-BC1675F18C0C}" destId="{5F0A255B-E044-410B-81AA-84D42C54BFC3}" srcOrd="7" destOrd="0" presId="urn:microsoft.com/office/officeart/2005/8/layout/vList2"/>
    <dgm:cxn modelId="{C05A20DE-8646-474F-A772-BB79941CF435}" type="presParOf" srcId="{5CBD9C4F-8E89-4CC0-99CF-BC1675F18C0C}" destId="{53D2B5B2-2196-4C16-B058-8A3ABAD579E2}" srcOrd="8" destOrd="0" presId="urn:microsoft.com/office/officeart/2005/8/layout/vList2"/>
    <dgm:cxn modelId="{8D2EF843-69D3-49DB-98D2-78A441096A2C}" type="presParOf" srcId="{5CBD9C4F-8E89-4CC0-99CF-BC1675F18C0C}" destId="{3A1976DC-A766-4672-A7C7-901BEABBFD9A}" srcOrd="9" destOrd="0" presId="urn:microsoft.com/office/officeart/2005/8/layout/vList2"/>
    <dgm:cxn modelId="{D13750E7-86E0-4839-82FC-02EA01916DA8}" type="presParOf" srcId="{5CBD9C4F-8E89-4CC0-99CF-BC1675F18C0C}" destId="{8EF8694F-DF2E-4673-B0A9-EB76FA722C42}" srcOrd="10" destOrd="0" presId="urn:microsoft.com/office/officeart/2005/8/layout/vList2"/>
    <dgm:cxn modelId="{A11A2866-197E-48CF-AE91-782BBA95EB75}" type="presParOf" srcId="{5CBD9C4F-8E89-4CC0-99CF-BC1675F18C0C}" destId="{1602A5A6-0E16-4C2A-BB81-38DE8871B148}" srcOrd="11" destOrd="0" presId="urn:microsoft.com/office/officeart/2005/8/layout/vList2"/>
    <dgm:cxn modelId="{04601006-8BF5-4A2F-910A-AF60DCA8B0CB}" type="presParOf" srcId="{5CBD9C4F-8E89-4CC0-99CF-BC1675F18C0C}" destId="{1A918277-F6EB-4AAB-B910-92979C36D6BF}" srcOrd="12" destOrd="0" presId="urn:microsoft.com/office/officeart/2005/8/layout/vList2"/>
    <dgm:cxn modelId="{EDFCB945-2374-4558-8F4F-0076BBD8EE2B}" type="presParOf" srcId="{5CBD9C4F-8E89-4CC0-99CF-BC1675F18C0C}" destId="{76E02DD8-31E4-4EFB-B7FE-65B484C423FD}" srcOrd="13" destOrd="0" presId="urn:microsoft.com/office/officeart/2005/8/layout/vList2"/>
    <dgm:cxn modelId="{3B0C6E74-650D-4490-B319-D3D557EDFE09}" type="presParOf" srcId="{5CBD9C4F-8E89-4CC0-99CF-BC1675F18C0C}" destId="{8310A896-F947-4A3D-A391-340A8ACCF43A}" srcOrd="14" destOrd="0" presId="urn:microsoft.com/office/officeart/2005/8/layout/vList2"/>
    <dgm:cxn modelId="{2902F000-7A18-4975-9AA0-67D959598D17}" type="presParOf" srcId="{5CBD9C4F-8E89-4CC0-99CF-BC1675F18C0C}" destId="{88093FC6-A1E5-4020-9ED7-C61144585AE1}" srcOrd="15" destOrd="0" presId="urn:microsoft.com/office/officeart/2005/8/layout/vList2"/>
    <dgm:cxn modelId="{28F07A61-4F28-4BB3-B37F-ED6655A66A97}" type="presParOf" srcId="{5CBD9C4F-8E89-4CC0-99CF-BC1675F18C0C}" destId="{90218BAF-1C98-4661-B9AA-DB6330EEA26F}" srcOrd="16" destOrd="0" presId="urn:microsoft.com/office/officeart/2005/8/layout/vList2"/>
    <dgm:cxn modelId="{40B79F6E-70D3-443B-A7A6-623DEDC697AF}" type="presParOf" srcId="{5CBD9C4F-8E89-4CC0-99CF-BC1675F18C0C}" destId="{002F58CB-818C-4326-A977-9550863D6A0D}" srcOrd="17" destOrd="0" presId="urn:microsoft.com/office/officeart/2005/8/layout/vList2"/>
    <dgm:cxn modelId="{3C79520D-5928-4BD1-A36C-912F4D6A415C}" type="presParOf" srcId="{5CBD9C4F-8E89-4CC0-99CF-BC1675F18C0C}" destId="{E092A6FC-C5E0-49F5-8C7F-E5C8C8F6EBD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44121-29CD-4E56-B07B-849191F5E200}" type="doc">
      <dgm:prSet loTypeId="urn:microsoft.com/office/officeart/2005/8/layout/vList5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738E67-5C4A-4E7D-AD5D-9EE3DEFB712E}">
      <dgm:prSet custT="1"/>
      <dgm:spPr/>
      <dgm:t>
        <a:bodyPr/>
        <a:lstStyle/>
        <a:p>
          <a:r>
            <a:rPr lang="ru-RU" sz="2000" b="1" dirty="0" smtClean="0">
              <a:latin typeface="+mj-lt"/>
            </a:rPr>
            <a:t>Форма №АН-1.1 </a:t>
          </a:r>
          <a:endParaRPr lang="ru-RU" sz="2000" b="1" dirty="0">
            <a:latin typeface="+mj-lt"/>
          </a:endParaRPr>
        </a:p>
      </dgm:t>
    </dgm:pt>
    <dgm:pt modelId="{9001FF6E-2ABB-439F-A31D-1D07A463F1EB}" type="parTrans" cxnId="{632FFFEF-8739-4B49-9E38-40E308B12751}">
      <dgm:prSet/>
      <dgm:spPr/>
      <dgm:t>
        <a:bodyPr/>
        <a:lstStyle/>
        <a:p>
          <a:endParaRPr lang="ru-RU"/>
        </a:p>
      </dgm:t>
    </dgm:pt>
    <dgm:pt modelId="{83F120D1-D7FD-4524-B655-943374C01835}" type="sibTrans" cxnId="{632FFFEF-8739-4B49-9E38-40E308B12751}">
      <dgm:prSet/>
      <dgm:spPr/>
      <dgm:t>
        <a:bodyPr/>
        <a:lstStyle/>
        <a:p>
          <a:endParaRPr lang="ru-RU"/>
        </a:p>
      </dgm:t>
    </dgm:pt>
    <dgm:pt modelId="{5EB98201-24CB-40F1-88FE-A7F4B3385004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Анкета кандидата (для работников)</a:t>
          </a:r>
          <a:endParaRPr lang="ru-RU" sz="2000" dirty="0">
            <a:latin typeface="+mj-lt"/>
          </a:endParaRPr>
        </a:p>
      </dgm:t>
    </dgm:pt>
    <dgm:pt modelId="{2F767EF4-EC86-4C7E-99D4-B5413094E3C0}" type="parTrans" cxnId="{1BF35AF8-0F76-4FE5-86E9-64CB48B5726A}">
      <dgm:prSet/>
      <dgm:spPr/>
      <dgm:t>
        <a:bodyPr/>
        <a:lstStyle/>
        <a:p>
          <a:endParaRPr lang="ru-RU"/>
        </a:p>
      </dgm:t>
    </dgm:pt>
    <dgm:pt modelId="{0C1EF5CA-F5D1-4ED3-A685-8FA775A96192}" type="sibTrans" cxnId="{1BF35AF8-0F76-4FE5-86E9-64CB48B5726A}">
      <dgm:prSet/>
      <dgm:spPr/>
      <dgm:t>
        <a:bodyPr/>
        <a:lstStyle/>
        <a:p>
          <a:endParaRPr lang="ru-RU"/>
        </a:p>
      </dgm:t>
    </dgm:pt>
    <dgm:pt modelId="{BEC9B44C-A989-4DC7-B8F5-A4CA7B1F5B29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Форма №АН-1.2</a:t>
          </a:r>
          <a:r>
            <a:rPr lang="ru-RU" sz="2000" dirty="0" smtClean="0">
              <a:latin typeface="+mj-lt"/>
            </a:rPr>
            <a:t> </a:t>
          </a:r>
          <a:endParaRPr lang="ru-RU" sz="2000" dirty="0">
            <a:latin typeface="+mj-lt"/>
          </a:endParaRPr>
        </a:p>
      </dgm:t>
    </dgm:pt>
    <dgm:pt modelId="{E1E829AD-ACC2-4CF2-B4CC-828470146737}" type="parTrans" cxnId="{06D9035A-9B09-49F8-A2BD-1F851198A349}">
      <dgm:prSet/>
      <dgm:spPr/>
      <dgm:t>
        <a:bodyPr/>
        <a:lstStyle/>
        <a:p>
          <a:endParaRPr lang="ru-RU"/>
        </a:p>
      </dgm:t>
    </dgm:pt>
    <dgm:pt modelId="{5FF49089-8997-4283-A2F4-06A92A174405}" type="sibTrans" cxnId="{06D9035A-9B09-49F8-A2BD-1F851198A349}">
      <dgm:prSet/>
      <dgm:spPr/>
      <dgm:t>
        <a:bodyPr/>
        <a:lstStyle/>
        <a:p>
          <a:endParaRPr lang="ru-RU"/>
        </a:p>
      </dgm:t>
    </dgm:pt>
    <dgm:pt modelId="{CE0282C0-6D66-4523-8A15-28074639D0D4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Анкета застрахованного лица           (для клиентов)</a:t>
          </a:r>
          <a:endParaRPr lang="ru-RU" sz="2000" dirty="0">
            <a:latin typeface="+mj-lt"/>
          </a:endParaRPr>
        </a:p>
      </dgm:t>
    </dgm:pt>
    <dgm:pt modelId="{30156E54-A9FD-40C3-909B-21ACD4661D63}" type="parTrans" cxnId="{61AC4381-A3C7-4085-B39F-D35B7AA597F5}">
      <dgm:prSet/>
      <dgm:spPr/>
      <dgm:t>
        <a:bodyPr/>
        <a:lstStyle/>
        <a:p>
          <a:endParaRPr lang="ru-RU"/>
        </a:p>
      </dgm:t>
    </dgm:pt>
    <dgm:pt modelId="{B56C06B4-D20B-4BFB-9638-3A9A17F8BC14}" type="sibTrans" cxnId="{61AC4381-A3C7-4085-B39F-D35B7AA597F5}">
      <dgm:prSet/>
      <dgm:spPr/>
      <dgm:t>
        <a:bodyPr/>
        <a:lstStyle/>
        <a:p>
          <a:endParaRPr lang="ru-RU"/>
        </a:p>
      </dgm:t>
    </dgm:pt>
    <dgm:pt modelId="{A5120CD7-77D6-4B87-BCA2-BC2A21CDA697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Формы: </a:t>
          </a:r>
        </a:p>
        <a:p>
          <a:r>
            <a:rPr lang="ru-RU" sz="2000" b="1" dirty="0" smtClean="0">
              <a:latin typeface="+mj-lt"/>
            </a:rPr>
            <a:t>№С-2.1; №С-2.2; </a:t>
          </a:r>
        </a:p>
        <a:p>
          <a:r>
            <a:rPr lang="ru-RU" sz="2000" b="1" dirty="0" smtClean="0">
              <a:latin typeface="+mj-lt"/>
            </a:rPr>
            <a:t>№С-2.3; №С-2.4; </a:t>
          </a:r>
        </a:p>
        <a:p>
          <a:r>
            <a:rPr lang="ru-RU" sz="2000" b="1" dirty="0" smtClean="0">
              <a:latin typeface="+mj-lt"/>
            </a:rPr>
            <a:t>№С-2.5; №С-2.6; </a:t>
          </a:r>
        </a:p>
        <a:p>
          <a:r>
            <a:rPr lang="ru-RU" sz="2000" b="1" dirty="0" smtClean="0">
              <a:latin typeface="+mj-lt"/>
            </a:rPr>
            <a:t>№С-2.7; №С-2.8; </a:t>
          </a:r>
        </a:p>
        <a:p>
          <a:r>
            <a:rPr lang="ru-RU" sz="2000" b="1" dirty="0" smtClean="0">
              <a:latin typeface="+mj-lt"/>
            </a:rPr>
            <a:t>№С-2.9 </a:t>
          </a:r>
          <a:endParaRPr lang="ru-RU" sz="2000" dirty="0">
            <a:latin typeface="+mj-lt"/>
          </a:endParaRPr>
        </a:p>
      </dgm:t>
    </dgm:pt>
    <dgm:pt modelId="{D33C57C6-61F4-4884-9053-E1B80159F03F}" type="parTrans" cxnId="{55284295-F423-4AF0-A9C7-2EE8C147FA52}">
      <dgm:prSet/>
      <dgm:spPr/>
      <dgm:t>
        <a:bodyPr/>
        <a:lstStyle/>
        <a:p>
          <a:endParaRPr lang="ru-RU"/>
        </a:p>
      </dgm:t>
    </dgm:pt>
    <dgm:pt modelId="{4939637F-E26E-4D72-B967-E933FFB88B79}" type="sibTrans" cxnId="{55284295-F423-4AF0-A9C7-2EE8C147FA52}">
      <dgm:prSet/>
      <dgm:spPr/>
      <dgm:t>
        <a:bodyPr/>
        <a:lstStyle/>
        <a:p>
          <a:endParaRPr lang="ru-RU"/>
        </a:p>
      </dgm:t>
    </dgm:pt>
    <dgm:pt modelId="{6B8C3C62-3E09-4A9D-A661-1C5579229264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+mj-lt"/>
            </a:rPr>
            <a:t>Согласие субъекта на обработку персональных данных                        (для работников, клиентов и прочих физических лиц, ПДн которых обрабатываются в фонде)</a:t>
          </a:r>
          <a:endParaRPr lang="ru-RU" sz="2000" dirty="0">
            <a:latin typeface="+mj-lt"/>
          </a:endParaRPr>
        </a:p>
      </dgm:t>
    </dgm:pt>
    <dgm:pt modelId="{90D69F0C-8EF3-4B35-89CB-98DB01528B0C}" type="parTrans" cxnId="{3ECEC8CC-791D-4960-99FC-51DAFABC2C00}">
      <dgm:prSet/>
      <dgm:spPr/>
      <dgm:t>
        <a:bodyPr/>
        <a:lstStyle/>
        <a:p>
          <a:endParaRPr lang="ru-RU"/>
        </a:p>
      </dgm:t>
    </dgm:pt>
    <dgm:pt modelId="{563F90C3-B0AB-4432-A92B-0071F5903ACC}" type="sibTrans" cxnId="{3ECEC8CC-791D-4960-99FC-51DAFABC2C00}">
      <dgm:prSet/>
      <dgm:spPr/>
      <dgm:t>
        <a:bodyPr/>
        <a:lstStyle/>
        <a:p>
          <a:endParaRPr lang="ru-RU"/>
        </a:p>
      </dgm:t>
    </dgm:pt>
    <dgm:pt modelId="{CB3907E4-315B-445F-B497-E81FF52462EB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Форма №К-3.1</a:t>
          </a:r>
          <a:r>
            <a:rPr lang="ru-RU" sz="2000" dirty="0" smtClean="0">
              <a:latin typeface="+mj-lt"/>
            </a:rPr>
            <a:t> </a:t>
          </a:r>
          <a:endParaRPr lang="ru-RU" sz="2000" dirty="0">
            <a:latin typeface="+mj-lt"/>
          </a:endParaRPr>
        </a:p>
      </dgm:t>
    </dgm:pt>
    <dgm:pt modelId="{E0E40526-A7D1-4EFC-99D6-0FB789924B65}" type="parTrans" cxnId="{0C344921-B96A-4711-9802-0803D9DF0010}">
      <dgm:prSet/>
      <dgm:spPr/>
      <dgm:t>
        <a:bodyPr/>
        <a:lstStyle/>
        <a:p>
          <a:endParaRPr lang="ru-RU"/>
        </a:p>
      </dgm:t>
    </dgm:pt>
    <dgm:pt modelId="{031B9FE5-04A8-4B2E-9D17-01B18E2E9E0F}" type="sibTrans" cxnId="{0C344921-B96A-4711-9802-0803D9DF0010}">
      <dgm:prSet/>
      <dgm:spPr/>
      <dgm:t>
        <a:bodyPr/>
        <a:lstStyle/>
        <a:p>
          <a:endParaRPr lang="ru-RU"/>
        </a:p>
      </dgm:t>
    </dgm:pt>
    <dgm:pt modelId="{A976A272-3E63-4EB9-A064-9F4078985A5E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Соглашение о конфиденциальности (для юридических лиц)</a:t>
          </a:r>
          <a:endParaRPr lang="ru-RU" sz="2000" dirty="0">
            <a:latin typeface="+mj-lt"/>
          </a:endParaRPr>
        </a:p>
      </dgm:t>
    </dgm:pt>
    <dgm:pt modelId="{05C63C24-D966-4611-A3B4-E5BCBDC63159}" type="parTrans" cxnId="{B195E686-7304-4491-8D40-0623C9C32BE5}">
      <dgm:prSet/>
      <dgm:spPr/>
      <dgm:t>
        <a:bodyPr/>
        <a:lstStyle/>
        <a:p>
          <a:endParaRPr lang="ru-RU"/>
        </a:p>
      </dgm:t>
    </dgm:pt>
    <dgm:pt modelId="{74A786DC-2B69-4B8B-A216-0DC0BE7A0437}" type="sibTrans" cxnId="{B195E686-7304-4491-8D40-0623C9C32BE5}">
      <dgm:prSet/>
      <dgm:spPr/>
      <dgm:t>
        <a:bodyPr/>
        <a:lstStyle/>
        <a:p>
          <a:endParaRPr lang="ru-RU"/>
        </a:p>
      </dgm:t>
    </dgm:pt>
    <dgm:pt modelId="{B8E4FA20-1C5D-402A-9C69-3FE1B2B20DEF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Форма №К-3.2</a:t>
          </a:r>
          <a:r>
            <a:rPr lang="ru-RU" sz="2000" dirty="0" smtClean="0">
              <a:latin typeface="+mj-lt"/>
            </a:rPr>
            <a:t> </a:t>
          </a:r>
          <a:endParaRPr lang="ru-RU" sz="2000" dirty="0">
            <a:latin typeface="+mj-lt"/>
          </a:endParaRPr>
        </a:p>
      </dgm:t>
    </dgm:pt>
    <dgm:pt modelId="{63B58399-BA9A-4588-8EDA-4A56E0982978}" type="parTrans" cxnId="{8DEEF421-61FC-4557-BD86-E78ED713DD3E}">
      <dgm:prSet/>
      <dgm:spPr/>
      <dgm:t>
        <a:bodyPr/>
        <a:lstStyle/>
        <a:p>
          <a:endParaRPr lang="ru-RU"/>
        </a:p>
      </dgm:t>
    </dgm:pt>
    <dgm:pt modelId="{895C1263-2891-4082-9AD0-6EE8C7A59F9D}" type="sibTrans" cxnId="{8DEEF421-61FC-4557-BD86-E78ED713DD3E}">
      <dgm:prSet/>
      <dgm:spPr/>
      <dgm:t>
        <a:bodyPr/>
        <a:lstStyle/>
        <a:p>
          <a:endParaRPr lang="ru-RU"/>
        </a:p>
      </dgm:t>
    </dgm:pt>
    <dgm:pt modelId="{DAA38808-8352-4080-A771-44BB65DB995B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Обязательство о неразглашении персональных данных субъектов     (для работников)</a:t>
          </a:r>
          <a:endParaRPr lang="ru-RU" sz="2000" dirty="0">
            <a:latin typeface="+mj-lt"/>
          </a:endParaRPr>
        </a:p>
      </dgm:t>
    </dgm:pt>
    <dgm:pt modelId="{F932BD8C-A0C4-4472-AC8E-19E26B235E93}" type="parTrans" cxnId="{5E20B48F-D223-4F14-99D1-BD36F08A061F}">
      <dgm:prSet/>
      <dgm:spPr/>
      <dgm:t>
        <a:bodyPr/>
        <a:lstStyle/>
        <a:p>
          <a:endParaRPr lang="ru-RU"/>
        </a:p>
      </dgm:t>
    </dgm:pt>
    <dgm:pt modelId="{1BB44EE5-31F8-4CC3-B0D2-58BAC4280388}" type="sibTrans" cxnId="{5E20B48F-D223-4F14-99D1-BD36F08A061F}">
      <dgm:prSet/>
      <dgm:spPr/>
      <dgm:t>
        <a:bodyPr/>
        <a:lstStyle/>
        <a:p>
          <a:endParaRPr lang="ru-RU"/>
        </a:p>
      </dgm:t>
    </dgm:pt>
    <dgm:pt modelId="{2C160E9B-3844-4FA5-A527-8A96CBAC4EA7}" type="pres">
      <dgm:prSet presAssocID="{BE144121-29CD-4E56-B07B-849191F5E2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3010C-B158-43A5-9F85-D167DCB0A60C}" type="pres">
      <dgm:prSet presAssocID="{4D738E67-5C4A-4E7D-AD5D-9EE3DEFB712E}" presName="linNode" presStyleCnt="0"/>
      <dgm:spPr/>
    </dgm:pt>
    <dgm:pt modelId="{6229609E-02A2-40C8-8647-007ECDDEF06C}" type="pres">
      <dgm:prSet presAssocID="{4D738E67-5C4A-4E7D-AD5D-9EE3DEFB712E}" presName="parentText" presStyleLbl="node1" presStyleIdx="0" presStyleCnt="5" custScaleY="206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D4326-4770-484F-8F02-030E49D02A8F}" type="pres">
      <dgm:prSet presAssocID="{4D738E67-5C4A-4E7D-AD5D-9EE3DEFB712E}" presName="descendantText" presStyleLbl="alignAccFollowNode1" presStyleIdx="0" presStyleCnt="5" custScaleY="22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02B7B-8F8E-4D9B-8010-5655F3F0C20D}" type="pres">
      <dgm:prSet presAssocID="{83F120D1-D7FD-4524-B655-943374C01835}" presName="sp" presStyleCnt="0"/>
      <dgm:spPr/>
    </dgm:pt>
    <dgm:pt modelId="{E0AF212A-F7F0-40E8-A89E-A66BB352D2DF}" type="pres">
      <dgm:prSet presAssocID="{BEC9B44C-A989-4DC7-B8F5-A4CA7B1F5B29}" presName="linNode" presStyleCnt="0"/>
      <dgm:spPr/>
    </dgm:pt>
    <dgm:pt modelId="{13166763-D3DF-4F97-9F7C-11F7B89E4ED1}" type="pres">
      <dgm:prSet presAssocID="{BEC9B44C-A989-4DC7-B8F5-A4CA7B1F5B29}" presName="parentText" presStyleLbl="node1" presStyleIdx="1" presStyleCnt="5" custScaleY="237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C6AD7-754C-4D2D-AA50-86B8B2EEF605}" type="pres">
      <dgm:prSet presAssocID="{BEC9B44C-A989-4DC7-B8F5-A4CA7B1F5B29}" presName="descendantText" presStyleLbl="alignAccFollowNode1" presStyleIdx="1" presStyleCnt="5" custScaleY="30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05290-93E1-4D66-8883-C2C6745E6066}" type="pres">
      <dgm:prSet presAssocID="{5FF49089-8997-4283-A2F4-06A92A174405}" presName="sp" presStyleCnt="0"/>
      <dgm:spPr/>
    </dgm:pt>
    <dgm:pt modelId="{AD3E8212-18B4-4383-A6F9-4CAEAEA7D29A}" type="pres">
      <dgm:prSet presAssocID="{A5120CD7-77D6-4B87-BCA2-BC2A21CDA697}" presName="linNode" presStyleCnt="0"/>
      <dgm:spPr/>
    </dgm:pt>
    <dgm:pt modelId="{83083002-7A92-41FA-B5CC-CA005171B0D3}" type="pres">
      <dgm:prSet presAssocID="{A5120CD7-77D6-4B87-BCA2-BC2A21CDA697}" presName="parentText" presStyleLbl="node1" presStyleIdx="2" presStyleCnt="5" custScaleY="691880" custLinFactNeighborY="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FD954-897C-4D4C-BAFC-E385BB80AABF}" type="pres">
      <dgm:prSet presAssocID="{A5120CD7-77D6-4B87-BCA2-BC2A21CDA697}" presName="descendantText" presStyleLbl="alignAccFollowNode1" presStyleIdx="2" presStyleCnt="5" custScaleY="57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CA78-B254-4E7D-86CF-BA29E15A3F98}" type="pres">
      <dgm:prSet presAssocID="{4939637F-E26E-4D72-B967-E933FFB88B79}" presName="sp" presStyleCnt="0"/>
      <dgm:spPr/>
    </dgm:pt>
    <dgm:pt modelId="{EC977325-B122-49AF-854F-2DF5C92E05B5}" type="pres">
      <dgm:prSet presAssocID="{CB3907E4-315B-445F-B497-E81FF52462EB}" presName="linNode" presStyleCnt="0"/>
      <dgm:spPr/>
    </dgm:pt>
    <dgm:pt modelId="{911E379C-2DAE-4FA0-9259-34A81B170D1E}" type="pres">
      <dgm:prSet presAssocID="{CB3907E4-315B-445F-B497-E81FF52462EB}" presName="parentText" presStyleLbl="node1" presStyleIdx="3" presStyleCnt="5" custScaleY="207700" custLinFactNeighborY="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CC578-C6A5-46FC-92FD-65D1D074BED3}" type="pres">
      <dgm:prSet presAssocID="{CB3907E4-315B-445F-B497-E81FF52462EB}" presName="descendantText" presStyleLbl="alignAccFollowNode1" presStyleIdx="3" presStyleCnt="5" custScaleY="255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F0FF4-DB33-4418-8AC4-8E7C132FBF6E}" type="pres">
      <dgm:prSet presAssocID="{031B9FE5-04A8-4B2E-9D17-01B18E2E9E0F}" presName="sp" presStyleCnt="0"/>
      <dgm:spPr/>
    </dgm:pt>
    <dgm:pt modelId="{54332932-017D-4C8E-A1AF-275067227C52}" type="pres">
      <dgm:prSet presAssocID="{B8E4FA20-1C5D-402A-9C69-3FE1B2B20DEF}" presName="linNode" presStyleCnt="0"/>
      <dgm:spPr/>
    </dgm:pt>
    <dgm:pt modelId="{B6CBD311-ED7C-471B-8BBC-1710A3274963}" type="pres">
      <dgm:prSet presAssocID="{B8E4FA20-1C5D-402A-9C69-3FE1B2B20DEF}" presName="parentText" presStyleLbl="node1" presStyleIdx="4" presStyleCnt="5" custScaleY="264112" custLinFactNeighborY="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66677-64CE-4DE4-A0A5-0C52A5022103}" type="pres">
      <dgm:prSet presAssocID="{B8E4FA20-1C5D-402A-9C69-3FE1B2B20DEF}" presName="descendantText" presStyleLbl="alignAccFollowNode1" presStyleIdx="4" presStyleCnt="5" custScaleY="330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3707A-D5F9-42F7-A8C4-8C9D30CF96BE}" type="presOf" srcId="{6B8C3C62-3E09-4A9D-A661-1C5579229264}" destId="{0CBFD954-897C-4D4C-BAFC-E385BB80AABF}" srcOrd="0" destOrd="0" presId="urn:microsoft.com/office/officeart/2005/8/layout/vList5"/>
    <dgm:cxn modelId="{06D9035A-9B09-49F8-A2BD-1F851198A349}" srcId="{BE144121-29CD-4E56-B07B-849191F5E200}" destId="{BEC9B44C-A989-4DC7-B8F5-A4CA7B1F5B29}" srcOrd="1" destOrd="0" parTransId="{E1E829AD-ACC2-4CF2-B4CC-828470146737}" sibTransId="{5FF49089-8997-4283-A2F4-06A92A174405}"/>
    <dgm:cxn modelId="{3ECEC8CC-791D-4960-99FC-51DAFABC2C00}" srcId="{A5120CD7-77D6-4B87-BCA2-BC2A21CDA697}" destId="{6B8C3C62-3E09-4A9D-A661-1C5579229264}" srcOrd="0" destOrd="0" parTransId="{90D69F0C-8EF3-4B35-89CB-98DB01528B0C}" sibTransId="{563F90C3-B0AB-4432-A92B-0071F5903ACC}"/>
    <dgm:cxn modelId="{7B94F3C3-9191-4AAD-B860-4C5E5D6E6B18}" type="presOf" srcId="{DAA38808-8352-4080-A771-44BB65DB995B}" destId="{F6D66677-64CE-4DE4-A0A5-0C52A5022103}" srcOrd="0" destOrd="0" presId="urn:microsoft.com/office/officeart/2005/8/layout/vList5"/>
    <dgm:cxn modelId="{1BF35AF8-0F76-4FE5-86E9-64CB48B5726A}" srcId="{4D738E67-5C4A-4E7D-AD5D-9EE3DEFB712E}" destId="{5EB98201-24CB-40F1-88FE-A7F4B3385004}" srcOrd="0" destOrd="0" parTransId="{2F767EF4-EC86-4C7E-99D4-B5413094E3C0}" sibTransId="{0C1EF5CA-F5D1-4ED3-A685-8FA775A96192}"/>
    <dgm:cxn modelId="{EB2AD72C-136E-49E1-8AC6-E36B38FBDFD2}" type="presOf" srcId="{A5120CD7-77D6-4B87-BCA2-BC2A21CDA697}" destId="{83083002-7A92-41FA-B5CC-CA005171B0D3}" srcOrd="0" destOrd="0" presId="urn:microsoft.com/office/officeart/2005/8/layout/vList5"/>
    <dgm:cxn modelId="{1C5CAF83-3A1D-4C80-9E0E-E4A3689800F6}" type="presOf" srcId="{A976A272-3E63-4EB9-A064-9F4078985A5E}" destId="{F72CC578-C6A5-46FC-92FD-65D1D074BED3}" srcOrd="0" destOrd="0" presId="urn:microsoft.com/office/officeart/2005/8/layout/vList5"/>
    <dgm:cxn modelId="{55284295-F423-4AF0-A9C7-2EE8C147FA52}" srcId="{BE144121-29CD-4E56-B07B-849191F5E200}" destId="{A5120CD7-77D6-4B87-BCA2-BC2A21CDA697}" srcOrd="2" destOrd="0" parTransId="{D33C57C6-61F4-4884-9053-E1B80159F03F}" sibTransId="{4939637F-E26E-4D72-B967-E933FFB88B79}"/>
    <dgm:cxn modelId="{8DEEF421-61FC-4557-BD86-E78ED713DD3E}" srcId="{BE144121-29CD-4E56-B07B-849191F5E200}" destId="{B8E4FA20-1C5D-402A-9C69-3FE1B2B20DEF}" srcOrd="4" destOrd="0" parTransId="{63B58399-BA9A-4588-8EDA-4A56E0982978}" sibTransId="{895C1263-2891-4082-9AD0-6EE8C7A59F9D}"/>
    <dgm:cxn modelId="{B195E686-7304-4491-8D40-0623C9C32BE5}" srcId="{CB3907E4-315B-445F-B497-E81FF52462EB}" destId="{A976A272-3E63-4EB9-A064-9F4078985A5E}" srcOrd="0" destOrd="0" parTransId="{05C63C24-D966-4611-A3B4-E5BCBDC63159}" sibTransId="{74A786DC-2B69-4B8B-A216-0DC0BE7A0437}"/>
    <dgm:cxn modelId="{3357D447-8F95-4B62-9AD7-81A13BC85D1B}" type="presOf" srcId="{5EB98201-24CB-40F1-88FE-A7F4B3385004}" destId="{CC5D4326-4770-484F-8F02-030E49D02A8F}" srcOrd="0" destOrd="0" presId="urn:microsoft.com/office/officeart/2005/8/layout/vList5"/>
    <dgm:cxn modelId="{5E20B48F-D223-4F14-99D1-BD36F08A061F}" srcId="{B8E4FA20-1C5D-402A-9C69-3FE1B2B20DEF}" destId="{DAA38808-8352-4080-A771-44BB65DB995B}" srcOrd="0" destOrd="0" parTransId="{F932BD8C-A0C4-4472-AC8E-19E26B235E93}" sibTransId="{1BB44EE5-31F8-4CC3-B0D2-58BAC4280388}"/>
    <dgm:cxn modelId="{F0AD1732-B4CA-4083-AC68-D13198351B8C}" type="presOf" srcId="{4D738E67-5C4A-4E7D-AD5D-9EE3DEFB712E}" destId="{6229609E-02A2-40C8-8647-007ECDDEF06C}" srcOrd="0" destOrd="0" presId="urn:microsoft.com/office/officeart/2005/8/layout/vList5"/>
    <dgm:cxn modelId="{632FFFEF-8739-4B49-9E38-40E308B12751}" srcId="{BE144121-29CD-4E56-B07B-849191F5E200}" destId="{4D738E67-5C4A-4E7D-AD5D-9EE3DEFB712E}" srcOrd="0" destOrd="0" parTransId="{9001FF6E-2ABB-439F-A31D-1D07A463F1EB}" sibTransId="{83F120D1-D7FD-4524-B655-943374C01835}"/>
    <dgm:cxn modelId="{1EF10DEB-0D52-464B-9A2A-C1B86D02DE78}" type="presOf" srcId="{BEC9B44C-A989-4DC7-B8F5-A4CA7B1F5B29}" destId="{13166763-D3DF-4F97-9F7C-11F7B89E4ED1}" srcOrd="0" destOrd="0" presId="urn:microsoft.com/office/officeart/2005/8/layout/vList5"/>
    <dgm:cxn modelId="{B346C197-F8A7-47F3-92D5-02A0CC64779C}" type="presOf" srcId="{BE144121-29CD-4E56-B07B-849191F5E200}" destId="{2C160E9B-3844-4FA5-A527-8A96CBAC4EA7}" srcOrd="0" destOrd="0" presId="urn:microsoft.com/office/officeart/2005/8/layout/vList5"/>
    <dgm:cxn modelId="{61AC4381-A3C7-4085-B39F-D35B7AA597F5}" srcId="{BEC9B44C-A989-4DC7-B8F5-A4CA7B1F5B29}" destId="{CE0282C0-6D66-4523-8A15-28074639D0D4}" srcOrd="0" destOrd="0" parTransId="{30156E54-A9FD-40C3-909B-21ACD4661D63}" sibTransId="{B56C06B4-D20B-4BFB-9638-3A9A17F8BC14}"/>
    <dgm:cxn modelId="{DA88037D-243F-4BCA-A884-82A9D59CE4B3}" type="presOf" srcId="{B8E4FA20-1C5D-402A-9C69-3FE1B2B20DEF}" destId="{B6CBD311-ED7C-471B-8BBC-1710A3274963}" srcOrd="0" destOrd="0" presId="urn:microsoft.com/office/officeart/2005/8/layout/vList5"/>
    <dgm:cxn modelId="{5FF5D5CA-9E13-48A2-9D23-92864626A286}" type="presOf" srcId="{CE0282C0-6D66-4523-8A15-28074639D0D4}" destId="{2B0C6AD7-754C-4D2D-AA50-86B8B2EEF605}" srcOrd="0" destOrd="0" presId="urn:microsoft.com/office/officeart/2005/8/layout/vList5"/>
    <dgm:cxn modelId="{83EB9261-C9E1-4AB2-BDBC-C5E94AB51D6F}" type="presOf" srcId="{CB3907E4-315B-445F-B497-E81FF52462EB}" destId="{911E379C-2DAE-4FA0-9259-34A81B170D1E}" srcOrd="0" destOrd="0" presId="urn:microsoft.com/office/officeart/2005/8/layout/vList5"/>
    <dgm:cxn modelId="{0C344921-B96A-4711-9802-0803D9DF0010}" srcId="{BE144121-29CD-4E56-B07B-849191F5E200}" destId="{CB3907E4-315B-445F-B497-E81FF52462EB}" srcOrd="3" destOrd="0" parTransId="{E0E40526-A7D1-4EFC-99D6-0FB789924B65}" sibTransId="{031B9FE5-04A8-4B2E-9D17-01B18E2E9E0F}"/>
    <dgm:cxn modelId="{EAABD25E-F33A-4D20-A8D1-F198CD8DF5BA}" type="presParOf" srcId="{2C160E9B-3844-4FA5-A527-8A96CBAC4EA7}" destId="{4193010C-B158-43A5-9F85-D167DCB0A60C}" srcOrd="0" destOrd="0" presId="urn:microsoft.com/office/officeart/2005/8/layout/vList5"/>
    <dgm:cxn modelId="{34E74D09-2415-48F5-8C0C-1F11985315DC}" type="presParOf" srcId="{4193010C-B158-43A5-9F85-D167DCB0A60C}" destId="{6229609E-02A2-40C8-8647-007ECDDEF06C}" srcOrd="0" destOrd="0" presId="urn:microsoft.com/office/officeart/2005/8/layout/vList5"/>
    <dgm:cxn modelId="{4E4A6ADC-9659-4A02-AF64-4CE6E0A96F13}" type="presParOf" srcId="{4193010C-B158-43A5-9F85-D167DCB0A60C}" destId="{CC5D4326-4770-484F-8F02-030E49D02A8F}" srcOrd="1" destOrd="0" presId="urn:microsoft.com/office/officeart/2005/8/layout/vList5"/>
    <dgm:cxn modelId="{4609A98F-3C82-4387-A87C-434ACDAB56DD}" type="presParOf" srcId="{2C160E9B-3844-4FA5-A527-8A96CBAC4EA7}" destId="{34802B7B-8F8E-4D9B-8010-5655F3F0C20D}" srcOrd="1" destOrd="0" presId="urn:microsoft.com/office/officeart/2005/8/layout/vList5"/>
    <dgm:cxn modelId="{6273F492-F929-438C-BE26-B3ECD005B401}" type="presParOf" srcId="{2C160E9B-3844-4FA5-A527-8A96CBAC4EA7}" destId="{E0AF212A-F7F0-40E8-A89E-A66BB352D2DF}" srcOrd="2" destOrd="0" presId="urn:microsoft.com/office/officeart/2005/8/layout/vList5"/>
    <dgm:cxn modelId="{32E2F7A4-CDBE-47AC-AACA-7AEF8EBB32BC}" type="presParOf" srcId="{E0AF212A-F7F0-40E8-A89E-A66BB352D2DF}" destId="{13166763-D3DF-4F97-9F7C-11F7B89E4ED1}" srcOrd="0" destOrd="0" presId="urn:microsoft.com/office/officeart/2005/8/layout/vList5"/>
    <dgm:cxn modelId="{DF96CC41-4F55-4312-AF1A-8DA535AA2E3C}" type="presParOf" srcId="{E0AF212A-F7F0-40E8-A89E-A66BB352D2DF}" destId="{2B0C6AD7-754C-4D2D-AA50-86B8B2EEF605}" srcOrd="1" destOrd="0" presId="urn:microsoft.com/office/officeart/2005/8/layout/vList5"/>
    <dgm:cxn modelId="{21DC2DA1-A197-4DA9-A8C5-A4AC4E3F01B5}" type="presParOf" srcId="{2C160E9B-3844-4FA5-A527-8A96CBAC4EA7}" destId="{EFA05290-93E1-4D66-8883-C2C6745E6066}" srcOrd="3" destOrd="0" presId="urn:microsoft.com/office/officeart/2005/8/layout/vList5"/>
    <dgm:cxn modelId="{B96919D1-C56A-48D1-8AB2-64E0EF15C998}" type="presParOf" srcId="{2C160E9B-3844-4FA5-A527-8A96CBAC4EA7}" destId="{AD3E8212-18B4-4383-A6F9-4CAEAEA7D29A}" srcOrd="4" destOrd="0" presId="urn:microsoft.com/office/officeart/2005/8/layout/vList5"/>
    <dgm:cxn modelId="{D514AA61-7811-46AC-AF36-6BF99CE5EDD8}" type="presParOf" srcId="{AD3E8212-18B4-4383-A6F9-4CAEAEA7D29A}" destId="{83083002-7A92-41FA-B5CC-CA005171B0D3}" srcOrd="0" destOrd="0" presId="urn:microsoft.com/office/officeart/2005/8/layout/vList5"/>
    <dgm:cxn modelId="{0B982B69-CD67-4E8C-818C-4CA522712E5D}" type="presParOf" srcId="{AD3E8212-18B4-4383-A6F9-4CAEAEA7D29A}" destId="{0CBFD954-897C-4D4C-BAFC-E385BB80AABF}" srcOrd="1" destOrd="0" presId="urn:microsoft.com/office/officeart/2005/8/layout/vList5"/>
    <dgm:cxn modelId="{3CF43336-3CE7-49A2-908A-AD3964E113EA}" type="presParOf" srcId="{2C160E9B-3844-4FA5-A527-8A96CBAC4EA7}" destId="{2517CA78-B254-4E7D-86CF-BA29E15A3F98}" srcOrd="5" destOrd="0" presId="urn:microsoft.com/office/officeart/2005/8/layout/vList5"/>
    <dgm:cxn modelId="{9EC63603-9E0D-439F-8405-816ECB5FA9F9}" type="presParOf" srcId="{2C160E9B-3844-4FA5-A527-8A96CBAC4EA7}" destId="{EC977325-B122-49AF-854F-2DF5C92E05B5}" srcOrd="6" destOrd="0" presId="urn:microsoft.com/office/officeart/2005/8/layout/vList5"/>
    <dgm:cxn modelId="{D896A635-88B2-4454-86C7-22EE2A16A0D1}" type="presParOf" srcId="{EC977325-B122-49AF-854F-2DF5C92E05B5}" destId="{911E379C-2DAE-4FA0-9259-34A81B170D1E}" srcOrd="0" destOrd="0" presId="urn:microsoft.com/office/officeart/2005/8/layout/vList5"/>
    <dgm:cxn modelId="{27B774B0-9205-4E65-B474-725D5FD24628}" type="presParOf" srcId="{EC977325-B122-49AF-854F-2DF5C92E05B5}" destId="{F72CC578-C6A5-46FC-92FD-65D1D074BED3}" srcOrd="1" destOrd="0" presId="urn:microsoft.com/office/officeart/2005/8/layout/vList5"/>
    <dgm:cxn modelId="{E3D58147-5451-4A5A-8A0C-55CAF6F75ADB}" type="presParOf" srcId="{2C160E9B-3844-4FA5-A527-8A96CBAC4EA7}" destId="{83FF0FF4-DB33-4418-8AC4-8E7C132FBF6E}" srcOrd="7" destOrd="0" presId="urn:microsoft.com/office/officeart/2005/8/layout/vList5"/>
    <dgm:cxn modelId="{AA545E15-AD36-46F7-9E34-667F0FED013C}" type="presParOf" srcId="{2C160E9B-3844-4FA5-A527-8A96CBAC4EA7}" destId="{54332932-017D-4C8E-A1AF-275067227C52}" srcOrd="8" destOrd="0" presId="urn:microsoft.com/office/officeart/2005/8/layout/vList5"/>
    <dgm:cxn modelId="{CC97593E-F991-4013-B274-0296355728BD}" type="presParOf" srcId="{54332932-017D-4C8E-A1AF-275067227C52}" destId="{B6CBD311-ED7C-471B-8BBC-1710A3274963}" srcOrd="0" destOrd="0" presId="urn:microsoft.com/office/officeart/2005/8/layout/vList5"/>
    <dgm:cxn modelId="{D2B90DA5-496A-47DC-9571-843277138707}" type="presParOf" srcId="{54332932-017D-4C8E-A1AF-275067227C52}" destId="{F6D66677-64CE-4DE4-A0A5-0C52A50221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FE45D-7184-4EF0-99ED-66BAB1373538}" type="doc">
      <dgm:prSet loTypeId="urn:microsoft.com/office/officeart/2005/8/layout/vList5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447207C-850F-439A-BEB0-69C4CB2CD08D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Анкета застрахованного лица </a:t>
          </a:r>
          <a:br>
            <a:rPr lang="ru-RU" sz="1800" b="1" dirty="0" smtClean="0">
              <a:latin typeface="+mj-lt"/>
            </a:rPr>
          </a:br>
          <a:r>
            <a:rPr lang="ru-RU" sz="1800" b="1" dirty="0" smtClean="0">
              <a:latin typeface="+mj-lt"/>
            </a:rPr>
            <a:t>Форма </a:t>
          </a:r>
        </a:p>
        <a:p>
          <a:r>
            <a:rPr lang="ru-RU" sz="1800" b="1" dirty="0" smtClean="0">
              <a:latin typeface="+mj-lt"/>
            </a:rPr>
            <a:t>№АН-1.2</a:t>
          </a:r>
          <a:endParaRPr lang="ru-RU" sz="1800" b="1" dirty="0">
            <a:latin typeface="+mj-lt"/>
          </a:endParaRPr>
        </a:p>
      </dgm:t>
    </dgm:pt>
    <dgm:pt modelId="{2B8C6F6A-A1A2-4921-A901-CC986063AAF1}" type="parTrans" cxnId="{8B0AC1CB-68F4-4696-98EF-28F0A6643BC3}">
      <dgm:prSet/>
      <dgm:spPr/>
      <dgm:t>
        <a:bodyPr/>
        <a:lstStyle/>
        <a:p>
          <a:endParaRPr lang="ru-RU"/>
        </a:p>
      </dgm:t>
    </dgm:pt>
    <dgm:pt modelId="{F4A5D720-3BFF-4B2F-9E1E-1C1401ED3037}" type="sibTrans" cxnId="{8B0AC1CB-68F4-4696-98EF-28F0A6643BC3}">
      <dgm:prSet/>
      <dgm:spPr/>
      <dgm:t>
        <a:bodyPr/>
        <a:lstStyle/>
        <a:p>
          <a:endParaRPr lang="ru-RU"/>
        </a:p>
      </dgm:t>
    </dgm:pt>
    <dgm:pt modelId="{E2B55DDC-02EC-4B5F-9A7D-1E9505C83181}">
      <dgm:prSet phldrT="[Текст]" custT="1"/>
      <dgm:spPr/>
      <dgm:t>
        <a:bodyPr anchor="ctr"/>
        <a:lstStyle/>
        <a:p>
          <a:pPr algn="just"/>
          <a:r>
            <a:rPr lang="ru-RU" sz="2000" b="1" dirty="0" smtClean="0">
              <a:latin typeface="+mj-lt"/>
            </a:rPr>
            <a:t>Форма анкеты застрахованного лица, разрабатывалась  в первую очередь для продвижения пенсионных услуг на рынке  ОПС, а во вторых  является обязательным условием процесса </a:t>
          </a:r>
          <a:r>
            <a:rPr lang="ru-RU" sz="2000" b="1" u="sng" dirty="0" smtClean="0">
              <a:latin typeface="+mj-lt"/>
            </a:rPr>
            <a:t>предварительного этапа</a:t>
          </a:r>
          <a:r>
            <a:rPr lang="ru-RU" sz="2000" b="1" dirty="0" smtClean="0">
              <a:latin typeface="+mj-lt"/>
            </a:rPr>
            <a:t> договорных взаимоотношений по ОПС между фондом и субъектом ПДн</a:t>
          </a:r>
          <a:endParaRPr lang="ru-RU" sz="2000" b="1" dirty="0"/>
        </a:p>
      </dgm:t>
    </dgm:pt>
    <dgm:pt modelId="{0DC0F715-C6DC-46FF-AA4C-AC375FDFDDBE}" type="parTrans" cxnId="{5029BF1E-8DCF-4988-A5F3-01F724D26075}">
      <dgm:prSet/>
      <dgm:spPr/>
      <dgm:t>
        <a:bodyPr/>
        <a:lstStyle/>
        <a:p>
          <a:endParaRPr lang="ru-RU"/>
        </a:p>
      </dgm:t>
    </dgm:pt>
    <dgm:pt modelId="{6AFB9C06-8157-4EA9-9824-A44C89BEEA25}" type="sibTrans" cxnId="{5029BF1E-8DCF-4988-A5F3-01F724D26075}">
      <dgm:prSet/>
      <dgm:spPr/>
      <dgm:t>
        <a:bodyPr/>
        <a:lstStyle/>
        <a:p>
          <a:endParaRPr lang="ru-RU"/>
        </a:p>
      </dgm:t>
    </dgm:pt>
    <dgm:pt modelId="{60725E8D-AF34-43B7-A827-FBE5CC283A55}">
      <dgm:prSet phldrT="[Текст]" custT="1"/>
      <dgm:spPr/>
      <dgm:t>
        <a:bodyPr anchor="ctr"/>
        <a:lstStyle/>
        <a:p>
          <a:pPr algn="just"/>
          <a:r>
            <a:rPr lang="ru-RU" sz="2000" b="1" u="none" dirty="0" smtClean="0">
              <a:latin typeface="+mj-lt"/>
            </a:rPr>
            <a:t>Важным моментом в форме данного документа, является факт дачи </a:t>
          </a:r>
          <a:r>
            <a:rPr lang="ru-RU" sz="2000" b="1" u="sng" dirty="0" smtClean="0">
              <a:latin typeface="+mj-lt"/>
            </a:rPr>
            <a:t>субъектом  ПДн предварительного согласия </a:t>
          </a:r>
          <a:r>
            <a:rPr lang="ru-RU" sz="2000" b="1" u="none" dirty="0" smtClean="0">
              <a:latin typeface="+mj-lt"/>
            </a:rPr>
            <a:t>на обработку тех данных, которые он указывает в анкете</a:t>
          </a:r>
          <a:endParaRPr lang="ru-RU" sz="2000" b="1" u="none" dirty="0"/>
        </a:p>
      </dgm:t>
    </dgm:pt>
    <dgm:pt modelId="{6F12BEE9-9AF8-4445-8C8C-B0A3B2C78276}" type="parTrans" cxnId="{AC6E41EA-5870-47D5-86E2-4BA9F696EB97}">
      <dgm:prSet/>
      <dgm:spPr/>
      <dgm:t>
        <a:bodyPr/>
        <a:lstStyle/>
        <a:p>
          <a:endParaRPr lang="ru-RU"/>
        </a:p>
      </dgm:t>
    </dgm:pt>
    <dgm:pt modelId="{34AE47CF-3942-4A78-B043-1EFBFF54501F}" type="sibTrans" cxnId="{AC6E41EA-5870-47D5-86E2-4BA9F696EB97}">
      <dgm:prSet/>
      <dgm:spPr/>
      <dgm:t>
        <a:bodyPr/>
        <a:lstStyle/>
        <a:p>
          <a:endParaRPr lang="ru-RU"/>
        </a:p>
      </dgm:t>
    </dgm:pt>
    <dgm:pt modelId="{84D7550C-6C8F-49E3-89FF-15D9AE71E5DE}">
      <dgm:prSet phldrT="[Текст]" custT="1"/>
      <dgm:spPr/>
      <dgm:t>
        <a:bodyPr anchor="ctr"/>
        <a:lstStyle/>
        <a:p>
          <a:pPr algn="just"/>
          <a:r>
            <a:rPr lang="ru-RU" sz="2000" b="1" dirty="0" smtClean="0">
              <a:latin typeface="+mj-lt"/>
            </a:rPr>
            <a:t>Все предусмотренные в форме строки обязательны для заполнения</a:t>
          </a:r>
          <a:endParaRPr lang="ru-RU" sz="2000" b="1" dirty="0"/>
        </a:p>
      </dgm:t>
    </dgm:pt>
    <dgm:pt modelId="{B2EBE162-EAE9-4C92-B9E1-DF90277A63D7}" type="parTrans" cxnId="{A84ACEC5-69A0-4359-BBF6-7B150A307048}">
      <dgm:prSet/>
      <dgm:spPr/>
      <dgm:t>
        <a:bodyPr/>
        <a:lstStyle/>
        <a:p>
          <a:endParaRPr lang="ru-RU"/>
        </a:p>
      </dgm:t>
    </dgm:pt>
    <dgm:pt modelId="{519F0329-F009-41DB-828E-7B8CC406A871}" type="sibTrans" cxnId="{A84ACEC5-69A0-4359-BBF6-7B150A307048}">
      <dgm:prSet/>
      <dgm:spPr/>
      <dgm:t>
        <a:bodyPr/>
        <a:lstStyle/>
        <a:p>
          <a:endParaRPr lang="ru-RU"/>
        </a:p>
      </dgm:t>
    </dgm:pt>
    <dgm:pt modelId="{7FCEE70C-3CE9-4CEC-A354-078E5B2DA2A8}" type="pres">
      <dgm:prSet presAssocID="{92EFE45D-7184-4EF0-99ED-66BAB137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A3257-C80C-45EF-AF08-7FBBFABA0979}" type="pres">
      <dgm:prSet presAssocID="{F447207C-850F-439A-BEB0-69C4CB2CD08D}" presName="linNode" presStyleCnt="0"/>
      <dgm:spPr/>
    </dgm:pt>
    <dgm:pt modelId="{19BC79D1-546F-460A-9708-16F8F02A6B76}" type="pres">
      <dgm:prSet presAssocID="{F447207C-850F-439A-BEB0-69C4CB2CD08D}" presName="parentText" presStyleLbl="node1" presStyleIdx="0" presStyleCnt="1" custScaleX="65118" custLinFactNeighborX="-11324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F4BAB-90F0-4E7A-B0FA-89996C98AB22}" type="pres">
      <dgm:prSet presAssocID="{F447207C-850F-439A-BEB0-69C4CB2CD08D}" presName="descendantText" presStyleLbl="alignAccFollowNode1" presStyleIdx="0" presStyleCnt="1" custScaleX="124154" custScaleY="109482" custLinFactNeighborX="4467" custLinFactNeighborY="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AC1CB-68F4-4696-98EF-28F0A6643BC3}" srcId="{92EFE45D-7184-4EF0-99ED-66BAB1373538}" destId="{F447207C-850F-439A-BEB0-69C4CB2CD08D}" srcOrd="0" destOrd="0" parTransId="{2B8C6F6A-A1A2-4921-A901-CC986063AAF1}" sibTransId="{F4A5D720-3BFF-4B2F-9E1E-1C1401ED3037}"/>
    <dgm:cxn modelId="{AC6E41EA-5870-47D5-86E2-4BA9F696EB97}" srcId="{F447207C-850F-439A-BEB0-69C4CB2CD08D}" destId="{60725E8D-AF34-43B7-A827-FBE5CC283A55}" srcOrd="2" destOrd="0" parTransId="{6F12BEE9-9AF8-4445-8C8C-B0A3B2C78276}" sibTransId="{34AE47CF-3942-4A78-B043-1EFBFF54501F}"/>
    <dgm:cxn modelId="{6D908A52-9665-4FDE-8C50-75F38D1B4ED1}" type="presOf" srcId="{92EFE45D-7184-4EF0-99ED-66BAB1373538}" destId="{7FCEE70C-3CE9-4CEC-A354-078E5B2DA2A8}" srcOrd="0" destOrd="0" presId="urn:microsoft.com/office/officeart/2005/8/layout/vList5"/>
    <dgm:cxn modelId="{DC6A0871-D86A-45F7-A75E-C11E8F5BB3EF}" type="presOf" srcId="{84D7550C-6C8F-49E3-89FF-15D9AE71E5DE}" destId="{842F4BAB-90F0-4E7A-B0FA-89996C98AB22}" srcOrd="0" destOrd="1" presId="urn:microsoft.com/office/officeart/2005/8/layout/vList5"/>
    <dgm:cxn modelId="{C61C121E-A20B-4C7D-959F-195888769D87}" type="presOf" srcId="{60725E8D-AF34-43B7-A827-FBE5CC283A55}" destId="{842F4BAB-90F0-4E7A-B0FA-89996C98AB22}" srcOrd="0" destOrd="2" presId="urn:microsoft.com/office/officeart/2005/8/layout/vList5"/>
    <dgm:cxn modelId="{5029BF1E-8DCF-4988-A5F3-01F724D26075}" srcId="{F447207C-850F-439A-BEB0-69C4CB2CD08D}" destId="{E2B55DDC-02EC-4B5F-9A7D-1E9505C83181}" srcOrd="0" destOrd="0" parTransId="{0DC0F715-C6DC-46FF-AA4C-AC375FDFDDBE}" sibTransId="{6AFB9C06-8157-4EA9-9824-A44C89BEEA25}"/>
    <dgm:cxn modelId="{68583218-25F0-412B-AEA3-2A7554ED1E7F}" type="presOf" srcId="{F447207C-850F-439A-BEB0-69C4CB2CD08D}" destId="{19BC79D1-546F-460A-9708-16F8F02A6B76}" srcOrd="0" destOrd="0" presId="urn:microsoft.com/office/officeart/2005/8/layout/vList5"/>
    <dgm:cxn modelId="{705B4914-6188-4858-A9C1-0E3709A09904}" type="presOf" srcId="{E2B55DDC-02EC-4B5F-9A7D-1E9505C83181}" destId="{842F4BAB-90F0-4E7A-B0FA-89996C98AB22}" srcOrd="0" destOrd="0" presId="urn:microsoft.com/office/officeart/2005/8/layout/vList5"/>
    <dgm:cxn modelId="{A84ACEC5-69A0-4359-BBF6-7B150A307048}" srcId="{F447207C-850F-439A-BEB0-69C4CB2CD08D}" destId="{84D7550C-6C8F-49E3-89FF-15D9AE71E5DE}" srcOrd="1" destOrd="0" parTransId="{B2EBE162-EAE9-4C92-B9E1-DF90277A63D7}" sibTransId="{519F0329-F009-41DB-828E-7B8CC406A871}"/>
    <dgm:cxn modelId="{10C2DCC0-CC8F-40E2-960A-2DE4975A2840}" type="presParOf" srcId="{7FCEE70C-3CE9-4CEC-A354-078E5B2DA2A8}" destId="{855A3257-C80C-45EF-AF08-7FBBFABA0979}" srcOrd="0" destOrd="0" presId="urn:microsoft.com/office/officeart/2005/8/layout/vList5"/>
    <dgm:cxn modelId="{E28A3B4A-E6C3-487D-B0B4-9F5F23596AC3}" type="presParOf" srcId="{855A3257-C80C-45EF-AF08-7FBBFABA0979}" destId="{19BC79D1-546F-460A-9708-16F8F02A6B76}" srcOrd="0" destOrd="0" presId="urn:microsoft.com/office/officeart/2005/8/layout/vList5"/>
    <dgm:cxn modelId="{5A305AAF-2E57-42A5-9E6F-B6115E13AA3B}" type="presParOf" srcId="{855A3257-C80C-45EF-AF08-7FBBFABA0979}" destId="{842F4BAB-90F0-4E7A-B0FA-89996C98A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Согласие субъекта на обработку персональных данных (застрахован-ное лицо) </a:t>
          </a:r>
        </a:p>
        <a:p>
          <a:r>
            <a:rPr lang="ru-RU" sz="1800" b="1" dirty="0" smtClean="0">
              <a:latin typeface="+mj-lt"/>
            </a:rPr>
            <a:t>Форма №С-2.4</a:t>
          </a:r>
          <a:br>
            <a:rPr lang="ru-RU" sz="1800" b="1" dirty="0" smtClean="0">
              <a:latin typeface="+mj-lt"/>
            </a:rPr>
          </a:br>
          <a:r>
            <a:rPr lang="ru-RU" sz="1800" b="1" dirty="0" smtClean="0">
              <a:latin typeface="+mj-lt"/>
            </a:rPr>
            <a:t/>
          </a:r>
          <a:br>
            <a:rPr lang="ru-RU" sz="1800" b="1" dirty="0" smtClean="0">
              <a:latin typeface="+mj-lt"/>
            </a:rPr>
          </a:br>
          <a:r>
            <a:rPr lang="ru-RU" sz="1800" b="1" u="sng" dirty="0" smtClean="0">
              <a:latin typeface="+mj-lt"/>
            </a:rPr>
            <a:t>Вариант  1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/>
        <a:lstStyle/>
        <a:p>
          <a:r>
            <a:rPr lang="ru-RU" sz="1400" baseline="0" dirty="0" smtClean="0">
              <a:latin typeface="+mj-lt"/>
            </a:rPr>
            <a:t>Вариант 1 заполнения формы согласия субъекта на обработку персональных данных (застрахованное лицо), который оформляется при договорных взаимоотношениях с физическими лицами по ОПС, в том случае, если эти отношения </a:t>
          </a:r>
          <a:r>
            <a:rPr lang="ru-RU" sz="1400" b="0" i="1" u="sng" baseline="0" dirty="0" smtClean="0">
              <a:latin typeface="+mj-lt"/>
            </a:rPr>
            <a:t>выражены лично самим субъектом</a:t>
          </a:r>
          <a:r>
            <a:rPr lang="ru-RU" sz="1400" b="0" baseline="0" dirty="0" smtClean="0">
              <a:latin typeface="+mj-lt"/>
            </a:rPr>
            <a:t>. </a:t>
          </a:r>
          <a:r>
            <a:rPr lang="ru-RU" sz="1400" baseline="0" dirty="0" smtClean="0">
              <a:latin typeface="+mj-lt"/>
            </a:rPr>
            <a:t>Лицевая сторона.</a:t>
          </a:r>
          <a:endParaRPr lang="ru-RU" sz="1400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26328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EA2B5B88-0E29-49A2-AE6C-2F21A974C452}" type="presOf" srcId="{6FB89DD9-DC61-4BCC-853C-F8A3674CC889}" destId="{A9F81B64-09B8-450B-B90F-C822C41850BC}" srcOrd="0" destOrd="0" presId="urn:microsoft.com/office/officeart/2005/8/layout/vList6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C51FE10D-EB4A-4F73-ABBC-A9058ACEB7A1}" type="presOf" srcId="{CC596573-C5D5-43A7-967F-D7133A4F9F97}" destId="{FD0ADBA6-B9A0-40A0-9D4D-AFEFBA3CFE3A}" srcOrd="0" destOrd="0" presId="urn:microsoft.com/office/officeart/2005/8/layout/vList6"/>
    <dgm:cxn modelId="{74D847A7-9C53-4788-B5B3-258E9E54E4A6}" type="presOf" srcId="{8A3DB047-22BB-4C0D-9061-8186917E9701}" destId="{D66DF8BF-E24E-4734-A3BF-211C5DB193BD}" srcOrd="0" destOrd="0" presId="urn:microsoft.com/office/officeart/2005/8/layout/vList6"/>
    <dgm:cxn modelId="{D364EA48-B5F4-485A-917D-5E8912B77C5A}" type="presParOf" srcId="{FD0ADBA6-B9A0-40A0-9D4D-AFEFBA3CFE3A}" destId="{878540CC-B697-4304-945D-0322685BA978}" srcOrd="0" destOrd="0" presId="urn:microsoft.com/office/officeart/2005/8/layout/vList6"/>
    <dgm:cxn modelId="{1DDCC284-3DA5-4044-BF19-C3056ED702E8}" type="presParOf" srcId="{878540CC-B697-4304-945D-0322685BA978}" destId="{D66DF8BF-E24E-4734-A3BF-211C5DB193BD}" srcOrd="0" destOrd="0" presId="urn:microsoft.com/office/officeart/2005/8/layout/vList6"/>
    <dgm:cxn modelId="{C5F96C5F-0DF5-434B-8608-00E9890E1F3C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Согласие субъекта на обработку персональных данных (застрахован-ное лицо) </a:t>
          </a:r>
        </a:p>
        <a:p>
          <a:r>
            <a:rPr lang="ru-RU" sz="1800" b="1" dirty="0" smtClean="0">
              <a:latin typeface="+mj-lt"/>
            </a:rPr>
            <a:t>Форма №С-2.4</a:t>
          </a:r>
          <a:br>
            <a:rPr lang="ru-RU" sz="1800" b="1" dirty="0" smtClean="0">
              <a:latin typeface="+mj-lt"/>
            </a:rPr>
          </a:br>
          <a:r>
            <a:rPr lang="ru-RU" sz="1800" b="1" dirty="0" smtClean="0">
              <a:latin typeface="+mj-lt"/>
            </a:rPr>
            <a:t/>
          </a:r>
          <a:br>
            <a:rPr lang="ru-RU" sz="1800" b="1" dirty="0" smtClean="0">
              <a:latin typeface="+mj-lt"/>
            </a:rPr>
          </a:br>
          <a:r>
            <a:rPr lang="ru-RU" sz="1800" b="1" u="sng" dirty="0" smtClean="0">
              <a:latin typeface="+mj-lt"/>
            </a:rPr>
            <a:t>Вариант  2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/>
        <a:lstStyle/>
        <a:p>
          <a:r>
            <a:rPr lang="ru-RU" sz="1400" baseline="0" dirty="0" smtClean="0">
              <a:latin typeface="+mj-lt"/>
            </a:rPr>
            <a:t>Вариант 2 заполнения формы согласия субъекта на обработку персональных данных (застрахованное лицо), который оформляется при договорных взаимоотношениях с физическими лицами по ОПС, в том случае, если эти отношения </a:t>
          </a:r>
          <a:r>
            <a:rPr lang="ru-RU" sz="1400" i="1" u="sng" baseline="0" dirty="0" smtClean="0">
              <a:latin typeface="+mj-lt"/>
            </a:rPr>
            <a:t>выражены законным представите-лем субъекта</a:t>
          </a:r>
          <a:r>
            <a:rPr lang="ru-RU" sz="1400" baseline="0" dirty="0" smtClean="0">
              <a:latin typeface="+mj-lt"/>
            </a:rPr>
            <a:t>. Лицевая сторона.</a:t>
          </a:r>
          <a:endParaRPr lang="ru-RU" sz="1400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26328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92200940-1FE3-4426-A3A4-26E978A0DB3C}" type="presOf" srcId="{8A3DB047-22BB-4C0D-9061-8186917E9701}" destId="{D66DF8BF-E24E-4734-A3BF-211C5DB193BD}" srcOrd="0" destOrd="0" presId="urn:microsoft.com/office/officeart/2005/8/layout/vList6"/>
    <dgm:cxn modelId="{70BEC7F2-6B7D-4FD2-8B2E-E8E284AEC796}" type="presOf" srcId="{CC596573-C5D5-43A7-967F-D7133A4F9F97}" destId="{FD0ADBA6-B9A0-40A0-9D4D-AFEFBA3CFE3A}" srcOrd="0" destOrd="0" presId="urn:microsoft.com/office/officeart/2005/8/layout/vList6"/>
    <dgm:cxn modelId="{1E6013A2-655C-4638-984F-47E94503223E}" type="presOf" srcId="{6FB89DD9-DC61-4BCC-853C-F8A3674CC889}" destId="{A9F81B64-09B8-450B-B90F-C822C41850BC}" srcOrd="0" destOrd="0" presId="urn:microsoft.com/office/officeart/2005/8/layout/vList6"/>
    <dgm:cxn modelId="{DAFA87DC-A8C5-4D1B-8E85-775604003755}" type="presParOf" srcId="{FD0ADBA6-B9A0-40A0-9D4D-AFEFBA3CFE3A}" destId="{878540CC-B697-4304-945D-0322685BA978}" srcOrd="0" destOrd="0" presId="urn:microsoft.com/office/officeart/2005/8/layout/vList6"/>
    <dgm:cxn modelId="{81386FD0-367F-45A1-A773-D42AEBFADB1A}" type="presParOf" srcId="{878540CC-B697-4304-945D-0322685BA978}" destId="{D66DF8BF-E24E-4734-A3BF-211C5DB193BD}" srcOrd="0" destOrd="0" presId="urn:microsoft.com/office/officeart/2005/8/layout/vList6"/>
    <dgm:cxn modelId="{3D6927EE-5529-4C24-8B14-BA7E71A62B7A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27877-A0F8-4E25-8385-8951FD4A0472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1E2E3AF-947F-49A9-937D-5026D8E7E33A}">
      <dgm:prSet custT="1"/>
      <dgm:spPr/>
      <dgm:t>
        <a:bodyPr/>
        <a:lstStyle/>
        <a:p>
          <a:pPr algn="just" rtl="0"/>
          <a:r>
            <a:rPr lang="ru-RU" sz="1600" b="1" i="0" baseline="0" dirty="0" smtClean="0">
              <a:latin typeface="+mj-lt"/>
            </a:rPr>
            <a:t>При обращении в фонд субъекта ПДн или его законного представителя, работник фонда обязан выдать для заполнения согласие на обработку персональных данных по формам, установленным в Положении о порядке обработки и защиты персональных данных в НПФ «Социальное развитие»</a:t>
          </a:r>
          <a:endParaRPr lang="ru-RU" sz="1600" b="1" i="0" baseline="0" dirty="0">
            <a:latin typeface="+mj-lt"/>
          </a:endParaRPr>
        </a:p>
      </dgm:t>
    </dgm:pt>
    <dgm:pt modelId="{CED19A4E-6102-4AED-B420-00458DC89FB7}" type="parTrans" cxnId="{C9D91DA7-4674-4DB4-9A75-7A76255C51CB}">
      <dgm:prSet/>
      <dgm:spPr/>
      <dgm:t>
        <a:bodyPr/>
        <a:lstStyle/>
        <a:p>
          <a:endParaRPr lang="ru-RU"/>
        </a:p>
      </dgm:t>
    </dgm:pt>
    <dgm:pt modelId="{1A424F92-89FA-4A09-9030-E05BB697F0B0}" type="sibTrans" cxnId="{C9D91DA7-4674-4DB4-9A75-7A76255C51CB}">
      <dgm:prSet/>
      <dgm:spPr/>
      <dgm:t>
        <a:bodyPr/>
        <a:lstStyle/>
        <a:p>
          <a:endParaRPr lang="ru-RU"/>
        </a:p>
      </dgm:t>
    </dgm:pt>
    <dgm:pt modelId="{83427E4F-74D7-41DC-8BBA-EBC8A1AED0BE}">
      <dgm:prSet custT="1"/>
      <dgm:spPr/>
      <dgm:t>
        <a:bodyPr/>
        <a:lstStyle/>
        <a:p>
          <a:pPr algn="just" rtl="0"/>
          <a:r>
            <a:rPr lang="ru-RU" sz="1600" b="1" i="0" baseline="0" dirty="0" smtClean="0">
              <a:latin typeface="+mj-lt"/>
            </a:rPr>
            <a:t>При оформлении согласия, заполнение всех предусмотренных строк в содержании документа, строго обязательно</a:t>
          </a:r>
          <a:endParaRPr lang="ru-RU" sz="1600" b="1" i="0" baseline="0" dirty="0">
            <a:latin typeface="+mj-lt"/>
          </a:endParaRPr>
        </a:p>
      </dgm:t>
    </dgm:pt>
    <dgm:pt modelId="{255F0E97-2AC2-47D4-A63A-CF1C3C7395F0}" type="parTrans" cxnId="{2B96F9FF-0B2B-4A3B-8928-56B1BB7A90B0}">
      <dgm:prSet/>
      <dgm:spPr/>
      <dgm:t>
        <a:bodyPr/>
        <a:lstStyle/>
        <a:p>
          <a:endParaRPr lang="ru-RU"/>
        </a:p>
      </dgm:t>
    </dgm:pt>
    <dgm:pt modelId="{25BB0BD8-0022-4433-BF86-79B9F94F95EF}" type="sibTrans" cxnId="{2B96F9FF-0B2B-4A3B-8928-56B1BB7A90B0}">
      <dgm:prSet/>
      <dgm:spPr/>
      <dgm:t>
        <a:bodyPr/>
        <a:lstStyle/>
        <a:p>
          <a:endParaRPr lang="ru-RU"/>
        </a:p>
      </dgm:t>
    </dgm:pt>
    <dgm:pt modelId="{402EED25-2DB7-4FA9-9ABE-CFE15E21713A}">
      <dgm:prSet custT="1"/>
      <dgm:spPr/>
      <dgm:t>
        <a:bodyPr/>
        <a:lstStyle/>
        <a:p>
          <a:pPr algn="just" rtl="0"/>
          <a:r>
            <a:rPr lang="ru-RU" sz="1600" b="1" i="0" baseline="0" dirty="0" smtClean="0">
              <a:latin typeface="+mj-lt"/>
            </a:rPr>
            <a:t>Согласие субъекту ПДн выдается один раз, и хранится вместе с его документами в фонде</a:t>
          </a:r>
          <a:endParaRPr lang="ru-RU" sz="1600" b="1" i="0" baseline="0" dirty="0">
            <a:latin typeface="+mj-lt"/>
          </a:endParaRPr>
        </a:p>
      </dgm:t>
    </dgm:pt>
    <dgm:pt modelId="{A00FFBE9-E83D-4CDA-ABA9-93A27DB14404}" type="parTrans" cxnId="{24ED3779-9831-4827-89AB-D7EEA55AC357}">
      <dgm:prSet/>
      <dgm:spPr/>
      <dgm:t>
        <a:bodyPr/>
        <a:lstStyle/>
        <a:p>
          <a:endParaRPr lang="ru-RU"/>
        </a:p>
      </dgm:t>
    </dgm:pt>
    <dgm:pt modelId="{2C0C8F5E-E3C8-4788-8EDF-015E0325D014}" type="sibTrans" cxnId="{24ED3779-9831-4827-89AB-D7EEA55AC357}">
      <dgm:prSet/>
      <dgm:spPr/>
      <dgm:t>
        <a:bodyPr/>
        <a:lstStyle/>
        <a:p>
          <a:endParaRPr lang="ru-RU"/>
        </a:p>
      </dgm:t>
    </dgm:pt>
    <dgm:pt modelId="{8454930E-B229-4095-B571-A076E791C7E5}">
      <dgm:prSet custT="1"/>
      <dgm:spPr/>
      <dgm:t>
        <a:bodyPr/>
        <a:lstStyle/>
        <a:p>
          <a:pPr algn="just"/>
          <a:r>
            <a:rPr lang="ru-RU" sz="1600" b="1" dirty="0" smtClean="0">
              <a:latin typeface="+mj-lt"/>
            </a:rPr>
            <a:t>Работник фонда обязан проверить полноту и правильность заполнения согласия субъектом, при необходимости проинформировать субъекта по вопросам, связанным с качеством оформления данного документа. Исправления, зачеркивания, замазывания, затирание и прочие исправления в согласии не допускаются</a:t>
          </a:r>
          <a:endParaRPr lang="ru-RU" sz="1600" b="1" dirty="0">
            <a:latin typeface="+mj-lt"/>
          </a:endParaRPr>
        </a:p>
      </dgm:t>
    </dgm:pt>
    <dgm:pt modelId="{CDFA56CF-18FB-4200-8876-4422C23450EC}" type="parTrans" cxnId="{808B875B-F3D6-4CD2-96C0-C3883CC90DC1}">
      <dgm:prSet/>
      <dgm:spPr/>
      <dgm:t>
        <a:bodyPr/>
        <a:lstStyle/>
        <a:p>
          <a:endParaRPr lang="ru-RU"/>
        </a:p>
      </dgm:t>
    </dgm:pt>
    <dgm:pt modelId="{C405818B-732B-42E8-8713-1E7B6E94387C}" type="sibTrans" cxnId="{808B875B-F3D6-4CD2-96C0-C3883CC90DC1}">
      <dgm:prSet/>
      <dgm:spPr/>
      <dgm:t>
        <a:bodyPr/>
        <a:lstStyle/>
        <a:p>
          <a:endParaRPr lang="ru-RU"/>
        </a:p>
      </dgm:t>
    </dgm:pt>
    <dgm:pt modelId="{84D5F40A-E63C-4161-AFDC-017905D146E7}">
      <dgm:prSet custT="1"/>
      <dgm:spPr/>
      <dgm:t>
        <a:bodyPr/>
        <a:lstStyle/>
        <a:p>
          <a:pPr algn="just"/>
          <a:r>
            <a:rPr lang="ru-RU" sz="1600" b="1" dirty="0" smtClean="0">
              <a:latin typeface="+mj-lt"/>
            </a:rPr>
            <a:t>Если субъект уже является клиентом фонда, и обратился в фонд по интересующим его вопросам, работник фонда обязан проверить наличие согласия у данного субъекта ПДн и при его отсутствии предоставить клиенту действующую на момент обращения форму согласия для заполнения</a:t>
          </a:r>
          <a:endParaRPr lang="ru-RU" sz="1600" b="1" dirty="0">
            <a:latin typeface="+mj-lt"/>
          </a:endParaRPr>
        </a:p>
      </dgm:t>
    </dgm:pt>
    <dgm:pt modelId="{2E849D8B-7F93-426C-8594-8DBB6DE5D705}" type="parTrans" cxnId="{E1F2EECE-7136-49AD-BAE6-B246C4AEA355}">
      <dgm:prSet/>
      <dgm:spPr/>
      <dgm:t>
        <a:bodyPr/>
        <a:lstStyle/>
        <a:p>
          <a:endParaRPr lang="ru-RU"/>
        </a:p>
      </dgm:t>
    </dgm:pt>
    <dgm:pt modelId="{AA989F3C-BE79-4FBA-B165-1FD685D65E21}" type="sibTrans" cxnId="{E1F2EECE-7136-49AD-BAE6-B246C4AEA355}">
      <dgm:prSet/>
      <dgm:spPr/>
      <dgm:t>
        <a:bodyPr/>
        <a:lstStyle/>
        <a:p>
          <a:endParaRPr lang="ru-RU"/>
        </a:p>
      </dgm:t>
    </dgm:pt>
    <dgm:pt modelId="{F717343E-54B5-4DC9-BF3B-B9D717F8375E}" type="pres">
      <dgm:prSet presAssocID="{08B27877-A0F8-4E25-8385-8951FD4A04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0150FC-EC95-43F8-9174-EF2ECD8E4C5D}" type="pres">
      <dgm:prSet presAssocID="{81E2E3AF-947F-49A9-937D-5026D8E7E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2CA66-E19E-44E4-82DE-E74ABC92CC2F}" type="pres">
      <dgm:prSet presAssocID="{1A424F92-89FA-4A09-9030-E05BB697F0B0}" presName="spacer" presStyleCnt="0"/>
      <dgm:spPr/>
      <dgm:t>
        <a:bodyPr/>
        <a:lstStyle/>
        <a:p>
          <a:endParaRPr lang="ru-RU"/>
        </a:p>
      </dgm:t>
    </dgm:pt>
    <dgm:pt modelId="{24F57CEA-2326-4B62-A0E2-12C4B2898810}" type="pres">
      <dgm:prSet presAssocID="{83427E4F-74D7-41DC-8BBA-EBC8A1AED0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B1CD3-EF3A-4761-9FAC-108DDEBAA871}" type="pres">
      <dgm:prSet presAssocID="{25BB0BD8-0022-4433-BF86-79B9F94F95EF}" presName="spacer" presStyleCnt="0"/>
      <dgm:spPr/>
      <dgm:t>
        <a:bodyPr/>
        <a:lstStyle/>
        <a:p>
          <a:endParaRPr lang="ru-RU"/>
        </a:p>
      </dgm:t>
    </dgm:pt>
    <dgm:pt modelId="{A7B2041E-7344-4C1C-AA5D-2409BCDF4D96}" type="pres">
      <dgm:prSet presAssocID="{8454930E-B229-4095-B571-A076E791C7E5}" presName="parentText" presStyleLbl="node1" presStyleIdx="2" presStyleCnt="5" custScaleY="100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42F2E-34BF-45B7-83A2-E1AA6B5E78FB}" type="pres">
      <dgm:prSet presAssocID="{C405818B-732B-42E8-8713-1E7B6E94387C}" presName="spacer" presStyleCnt="0"/>
      <dgm:spPr/>
      <dgm:t>
        <a:bodyPr/>
        <a:lstStyle/>
        <a:p>
          <a:endParaRPr lang="ru-RU"/>
        </a:p>
      </dgm:t>
    </dgm:pt>
    <dgm:pt modelId="{DB448C56-B609-4272-AF4E-527BD3F31415}" type="pres">
      <dgm:prSet presAssocID="{84D5F40A-E63C-4161-AFDC-017905D146E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AEC4D-3B12-4CEF-9AFA-1F85B2493E0E}" type="pres">
      <dgm:prSet presAssocID="{AA989F3C-BE79-4FBA-B165-1FD685D65E21}" presName="spacer" presStyleCnt="0"/>
      <dgm:spPr/>
      <dgm:t>
        <a:bodyPr/>
        <a:lstStyle/>
        <a:p>
          <a:endParaRPr lang="ru-RU"/>
        </a:p>
      </dgm:t>
    </dgm:pt>
    <dgm:pt modelId="{5BE46D72-411F-412B-8C8F-4DE3D3720D80}" type="pres">
      <dgm:prSet presAssocID="{402EED25-2DB7-4FA9-9ABE-CFE15E2171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0DD3D-B01E-4C58-ACDC-055672540DF4}" type="presOf" srcId="{08B27877-A0F8-4E25-8385-8951FD4A0472}" destId="{F717343E-54B5-4DC9-BF3B-B9D717F8375E}" srcOrd="0" destOrd="0" presId="urn:microsoft.com/office/officeart/2005/8/layout/vList2"/>
    <dgm:cxn modelId="{C9D91DA7-4674-4DB4-9A75-7A76255C51CB}" srcId="{08B27877-A0F8-4E25-8385-8951FD4A0472}" destId="{81E2E3AF-947F-49A9-937D-5026D8E7E33A}" srcOrd="0" destOrd="0" parTransId="{CED19A4E-6102-4AED-B420-00458DC89FB7}" sibTransId="{1A424F92-89FA-4A09-9030-E05BB697F0B0}"/>
    <dgm:cxn modelId="{8451EC27-F17E-49FE-B6D9-9329978FAB68}" type="presOf" srcId="{84D5F40A-E63C-4161-AFDC-017905D146E7}" destId="{DB448C56-B609-4272-AF4E-527BD3F31415}" srcOrd="0" destOrd="0" presId="urn:microsoft.com/office/officeart/2005/8/layout/vList2"/>
    <dgm:cxn modelId="{542BE41D-59F0-45BC-9F11-A401B423A6E9}" type="presOf" srcId="{81E2E3AF-947F-49A9-937D-5026D8E7E33A}" destId="{590150FC-EC95-43F8-9174-EF2ECD8E4C5D}" srcOrd="0" destOrd="0" presId="urn:microsoft.com/office/officeart/2005/8/layout/vList2"/>
    <dgm:cxn modelId="{24ED3779-9831-4827-89AB-D7EEA55AC357}" srcId="{08B27877-A0F8-4E25-8385-8951FD4A0472}" destId="{402EED25-2DB7-4FA9-9ABE-CFE15E21713A}" srcOrd="4" destOrd="0" parTransId="{A00FFBE9-E83D-4CDA-ABA9-93A27DB14404}" sibTransId="{2C0C8F5E-E3C8-4788-8EDF-015E0325D014}"/>
    <dgm:cxn modelId="{2B96F9FF-0B2B-4A3B-8928-56B1BB7A90B0}" srcId="{08B27877-A0F8-4E25-8385-8951FD4A0472}" destId="{83427E4F-74D7-41DC-8BBA-EBC8A1AED0BE}" srcOrd="1" destOrd="0" parTransId="{255F0E97-2AC2-47D4-A63A-CF1C3C7395F0}" sibTransId="{25BB0BD8-0022-4433-BF86-79B9F94F95EF}"/>
    <dgm:cxn modelId="{F51536EB-F5AF-4B3C-8555-68E80903BBAB}" type="presOf" srcId="{83427E4F-74D7-41DC-8BBA-EBC8A1AED0BE}" destId="{24F57CEA-2326-4B62-A0E2-12C4B2898810}" srcOrd="0" destOrd="0" presId="urn:microsoft.com/office/officeart/2005/8/layout/vList2"/>
    <dgm:cxn modelId="{E1F2EECE-7136-49AD-BAE6-B246C4AEA355}" srcId="{08B27877-A0F8-4E25-8385-8951FD4A0472}" destId="{84D5F40A-E63C-4161-AFDC-017905D146E7}" srcOrd="3" destOrd="0" parTransId="{2E849D8B-7F93-426C-8594-8DBB6DE5D705}" sibTransId="{AA989F3C-BE79-4FBA-B165-1FD685D65E21}"/>
    <dgm:cxn modelId="{03CD2F7A-F680-46A9-B76E-5DA1F148D20A}" type="presOf" srcId="{402EED25-2DB7-4FA9-9ABE-CFE15E21713A}" destId="{5BE46D72-411F-412B-8C8F-4DE3D3720D80}" srcOrd="0" destOrd="0" presId="urn:microsoft.com/office/officeart/2005/8/layout/vList2"/>
    <dgm:cxn modelId="{E87B36D0-1182-4F90-B652-6B8DB20ACFB2}" type="presOf" srcId="{8454930E-B229-4095-B571-A076E791C7E5}" destId="{A7B2041E-7344-4C1C-AA5D-2409BCDF4D96}" srcOrd="0" destOrd="0" presId="urn:microsoft.com/office/officeart/2005/8/layout/vList2"/>
    <dgm:cxn modelId="{808B875B-F3D6-4CD2-96C0-C3883CC90DC1}" srcId="{08B27877-A0F8-4E25-8385-8951FD4A0472}" destId="{8454930E-B229-4095-B571-A076E791C7E5}" srcOrd="2" destOrd="0" parTransId="{CDFA56CF-18FB-4200-8876-4422C23450EC}" sibTransId="{C405818B-732B-42E8-8713-1E7B6E94387C}"/>
    <dgm:cxn modelId="{C115D183-A90A-49CD-8C67-3211FFDB816B}" type="presParOf" srcId="{F717343E-54B5-4DC9-BF3B-B9D717F8375E}" destId="{590150FC-EC95-43F8-9174-EF2ECD8E4C5D}" srcOrd="0" destOrd="0" presId="urn:microsoft.com/office/officeart/2005/8/layout/vList2"/>
    <dgm:cxn modelId="{12222E45-5D43-4AD2-BC47-EEE77B1C3D16}" type="presParOf" srcId="{F717343E-54B5-4DC9-BF3B-B9D717F8375E}" destId="{7602CA66-E19E-44E4-82DE-E74ABC92CC2F}" srcOrd="1" destOrd="0" presId="urn:microsoft.com/office/officeart/2005/8/layout/vList2"/>
    <dgm:cxn modelId="{6304C5EC-0B61-4201-879C-69619EC398B1}" type="presParOf" srcId="{F717343E-54B5-4DC9-BF3B-B9D717F8375E}" destId="{24F57CEA-2326-4B62-A0E2-12C4B2898810}" srcOrd="2" destOrd="0" presId="urn:microsoft.com/office/officeart/2005/8/layout/vList2"/>
    <dgm:cxn modelId="{B1E0600D-B307-462F-B6AF-4508D20B23AC}" type="presParOf" srcId="{F717343E-54B5-4DC9-BF3B-B9D717F8375E}" destId="{07FB1CD3-EF3A-4761-9FAC-108DDEBAA871}" srcOrd="3" destOrd="0" presId="urn:microsoft.com/office/officeart/2005/8/layout/vList2"/>
    <dgm:cxn modelId="{6F3C40E5-5F9A-48BE-86A1-426091E331E0}" type="presParOf" srcId="{F717343E-54B5-4DC9-BF3B-B9D717F8375E}" destId="{A7B2041E-7344-4C1C-AA5D-2409BCDF4D96}" srcOrd="4" destOrd="0" presId="urn:microsoft.com/office/officeart/2005/8/layout/vList2"/>
    <dgm:cxn modelId="{18FA75AD-2C1B-4A7D-9059-00C0E940B97D}" type="presParOf" srcId="{F717343E-54B5-4DC9-BF3B-B9D717F8375E}" destId="{DF042F2E-34BF-45B7-83A2-E1AA6B5E78FB}" srcOrd="5" destOrd="0" presId="urn:microsoft.com/office/officeart/2005/8/layout/vList2"/>
    <dgm:cxn modelId="{E8E3B041-D6A2-43C7-981B-F5E34C32E920}" type="presParOf" srcId="{F717343E-54B5-4DC9-BF3B-B9D717F8375E}" destId="{DB448C56-B609-4272-AF4E-527BD3F31415}" srcOrd="6" destOrd="0" presId="urn:microsoft.com/office/officeart/2005/8/layout/vList2"/>
    <dgm:cxn modelId="{9BF535FB-C6EF-4A7B-823E-31377CF38CAB}" type="presParOf" srcId="{F717343E-54B5-4DC9-BF3B-B9D717F8375E}" destId="{A97AEC4D-3B12-4CEF-9AFA-1F85B2493E0E}" srcOrd="7" destOrd="0" presId="urn:microsoft.com/office/officeart/2005/8/layout/vList2"/>
    <dgm:cxn modelId="{4BC7510A-270D-489B-9C4D-B3588296292C}" type="presParOf" srcId="{F717343E-54B5-4DC9-BF3B-B9D717F8375E}" destId="{5BE46D72-411F-412B-8C8F-4DE3D3720D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Акт об отказе  в выдаче согласия на обработку персональных данных </a:t>
          </a:r>
        </a:p>
        <a:p>
          <a:r>
            <a:rPr lang="ru-RU" sz="1800" b="1" dirty="0" smtClean="0">
              <a:latin typeface="+mj-lt"/>
            </a:rPr>
            <a:t>Форма № А-4.1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+mj-lt"/>
            </a:rPr>
            <a:t>В ситуации,</a:t>
          </a:r>
          <a:r>
            <a:rPr lang="ru-RU" sz="1600" baseline="0" dirty="0" smtClean="0">
              <a:latin typeface="+mj-lt"/>
            </a:rPr>
            <a:t> когда субъект отказывается от оформ-ления формы согласия, работник фонда должен составить Акт об отказе в выдаче согласия на обработку персональных данных, который подписывается не менее чем тремя работниками фонда. </a:t>
          </a:r>
          <a:endParaRPr lang="ru-RU" sz="1600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26328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9EF3-1C68-4F8F-BB9E-7EDA7F181F09}" type="presOf" srcId="{CC596573-C5D5-43A7-967F-D7133A4F9F97}" destId="{FD0ADBA6-B9A0-40A0-9D4D-AFEFBA3CFE3A}" srcOrd="0" destOrd="0" presId="urn:microsoft.com/office/officeart/2005/8/layout/vList6"/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461470E3-BCC1-4E61-BD4A-F0784699308E}" type="presOf" srcId="{6FB89DD9-DC61-4BCC-853C-F8A3674CC889}" destId="{A9F81B64-09B8-450B-B90F-C822C41850BC}" srcOrd="0" destOrd="0" presId="urn:microsoft.com/office/officeart/2005/8/layout/vList6"/>
    <dgm:cxn modelId="{2FC38840-0E3B-4262-9C73-09624D8E8C91}" type="presOf" srcId="{8A3DB047-22BB-4C0D-9061-8186917E9701}" destId="{D66DF8BF-E24E-4734-A3BF-211C5DB193BD}" srcOrd="0" destOrd="0" presId="urn:microsoft.com/office/officeart/2005/8/layout/vList6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D30A810E-8206-45B6-9E59-E3647BBDAF71}" type="presParOf" srcId="{FD0ADBA6-B9A0-40A0-9D4D-AFEFBA3CFE3A}" destId="{878540CC-B697-4304-945D-0322685BA978}" srcOrd="0" destOrd="0" presId="urn:microsoft.com/office/officeart/2005/8/layout/vList6"/>
    <dgm:cxn modelId="{C6062657-7B70-4BCA-8E75-D7B010D52450}" type="presParOf" srcId="{878540CC-B697-4304-945D-0322685BA978}" destId="{D66DF8BF-E24E-4734-A3BF-211C5DB193BD}" srcOrd="0" destOrd="0" presId="urn:microsoft.com/office/officeart/2005/8/layout/vList6"/>
    <dgm:cxn modelId="{77D0BCFC-530B-461C-85A0-1C4F7D002E42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D242B6-17C8-48CD-BE07-F2405165EC7A}" type="doc">
      <dgm:prSet loTypeId="urn:microsoft.com/office/officeart/2005/8/layout/hList3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8286EB-D200-4734-86C9-4F3A1486E01B}">
      <dgm:prSet custT="1"/>
      <dgm:spPr/>
      <dgm:t>
        <a:bodyPr anchor="t"/>
        <a:lstStyle/>
        <a:p>
          <a:r>
            <a:rPr lang="ru-RU" sz="1800" b="1" dirty="0" smtClean="0">
              <a:latin typeface="+mj-lt"/>
            </a:rPr>
            <a:t>При личном обращении субъекта ПДн или его законного представителя с требованием исключения или исправления неверных или неполных ПДн, работник фонда </a:t>
          </a:r>
          <a:r>
            <a:rPr lang="ru-RU" sz="1800" b="1" u="none" dirty="0" smtClean="0">
              <a:latin typeface="+mj-lt"/>
            </a:rPr>
            <a:t>обязан</a:t>
          </a:r>
          <a:r>
            <a:rPr lang="ru-RU" sz="1800" b="1" dirty="0" smtClean="0">
              <a:latin typeface="+mj-lt"/>
            </a:rPr>
            <a:t>:</a:t>
          </a:r>
          <a:endParaRPr lang="ru-RU" sz="1800" baseline="0" dirty="0"/>
        </a:p>
      </dgm:t>
    </dgm:pt>
    <dgm:pt modelId="{C2C827D4-18B4-4215-BA9E-DDAF332F88BB}" type="parTrans" cxnId="{AF382F52-F69A-4D18-84C2-D7EC54C7C93C}">
      <dgm:prSet/>
      <dgm:spPr/>
      <dgm:t>
        <a:bodyPr/>
        <a:lstStyle/>
        <a:p>
          <a:endParaRPr lang="ru-RU"/>
        </a:p>
      </dgm:t>
    </dgm:pt>
    <dgm:pt modelId="{FC252156-18E3-47FF-84AE-22E8BFC49FF7}" type="sibTrans" cxnId="{AF382F52-F69A-4D18-84C2-D7EC54C7C93C}">
      <dgm:prSet/>
      <dgm:spPr/>
      <dgm:t>
        <a:bodyPr/>
        <a:lstStyle/>
        <a:p>
          <a:endParaRPr lang="ru-RU"/>
        </a:p>
      </dgm:t>
    </dgm:pt>
    <dgm:pt modelId="{B1537E48-BE32-49FE-B0FE-161AEA646E62}">
      <dgm:prSet phldrT="[Текст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ru-RU" sz="1600" b="1" dirty="0" smtClean="0">
              <a:latin typeface="+mj-lt"/>
            </a:rPr>
            <a:t>принять от субъекта заявление, оформленное в соответствии с  установленной формой №З-3.2</a:t>
          </a:r>
          <a:endParaRPr lang="ru-RU" sz="1600" b="1" dirty="0">
            <a:latin typeface="+mj-lt"/>
          </a:endParaRPr>
        </a:p>
      </dgm:t>
    </dgm:pt>
    <dgm:pt modelId="{ED1F2DAB-C314-4CC7-B067-BA5054D6F9B4}" type="parTrans" cxnId="{70CA826C-F166-4653-9195-3DCF55D0E5C0}">
      <dgm:prSet/>
      <dgm:spPr/>
      <dgm:t>
        <a:bodyPr/>
        <a:lstStyle/>
        <a:p>
          <a:endParaRPr lang="ru-RU"/>
        </a:p>
      </dgm:t>
    </dgm:pt>
    <dgm:pt modelId="{142D0217-E134-4315-81BD-FA7BB50567FF}" type="sibTrans" cxnId="{70CA826C-F166-4653-9195-3DCF55D0E5C0}">
      <dgm:prSet/>
      <dgm:spPr/>
      <dgm:t>
        <a:bodyPr/>
        <a:lstStyle/>
        <a:p>
          <a:endParaRPr lang="ru-RU"/>
        </a:p>
      </dgm:t>
    </dgm:pt>
    <dgm:pt modelId="{C429756F-C53A-429E-995D-51206C7B7AD9}">
      <dgm:prSet phldrT="[Текст]" custT="1"/>
      <dgm:spPr/>
      <dgm:t>
        <a:bodyPr anchor="t"/>
        <a:lstStyle/>
        <a:p>
          <a:pPr>
            <a:lnSpc>
              <a:spcPct val="100000"/>
            </a:lnSpc>
          </a:pPr>
          <a:r>
            <a:rPr lang="ru-RU" sz="1600" b="1" dirty="0" smtClean="0">
              <a:latin typeface="+mj-lt"/>
            </a:rPr>
            <a:t>проверить предоставленные субъектом документы, подтверждающие изменения, а при смене субъектом ПДн инициалов (фамилии, имени, отчества) проверка паспорта и страхового свидетельства государственного пенсионного страхования является обязательным условием для приема заявления в обработку</a:t>
          </a:r>
          <a:endParaRPr lang="ru-RU" sz="1600" b="1" dirty="0"/>
        </a:p>
      </dgm:t>
    </dgm:pt>
    <dgm:pt modelId="{A3F6562C-3D17-4477-817B-5EFB6C66CA80}" type="parTrans" cxnId="{D0E5A6AF-EF0C-42C6-84F4-8C44A0BAFEBD}">
      <dgm:prSet/>
      <dgm:spPr/>
      <dgm:t>
        <a:bodyPr/>
        <a:lstStyle/>
        <a:p>
          <a:endParaRPr lang="ru-RU"/>
        </a:p>
      </dgm:t>
    </dgm:pt>
    <dgm:pt modelId="{07DAB821-F5C9-4CA1-8EC4-132E340F84DC}" type="sibTrans" cxnId="{D0E5A6AF-EF0C-42C6-84F4-8C44A0BAFEBD}">
      <dgm:prSet/>
      <dgm:spPr/>
      <dgm:t>
        <a:bodyPr/>
        <a:lstStyle/>
        <a:p>
          <a:endParaRPr lang="ru-RU"/>
        </a:p>
      </dgm:t>
    </dgm:pt>
    <dgm:pt modelId="{46FC6F8A-B57E-450E-AEEE-0FB2A0FEFA1E}">
      <dgm:prSet phldrT="[Текст]" custT="1"/>
      <dgm:spPr/>
      <dgm:t>
        <a:bodyPr anchor="t"/>
        <a:lstStyle/>
        <a:p>
          <a:r>
            <a:rPr lang="ru-RU" sz="1600" b="1" dirty="0" smtClean="0">
              <a:latin typeface="+mj-lt"/>
            </a:rPr>
            <a:t>внести необходимые исправления в срок, не превышающий </a:t>
          </a:r>
        </a:p>
        <a:p>
          <a:r>
            <a:rPr lang="ru-RU" sz="1600" b="1" i="1" u="sng" dirty="0" smtClean="0">
              <a:latin typeface="+mj-lt"/>
            </a:rPr>
            <a:t>7-ми рабочих дней</a:t>
          </a:r>
          <a:r>
            <a:rPr lang="ru-RU" sz="1600" b="1" dirty="0" smtClean="0">
              <a:latin typeface="+mj-lt"/>
            </a:rPr>
            <a:t> со дня предоставления субъектом ПДн или его представителем сведений, подтверждающих, что персональные данные являются неполными, неточными или неактуальными</a:t>
          </a:r>
          <a:r>
            <a:rPr lang="ru-RU" sz="1600" dirty="0" smtClean="0"/>
            <a:t> </a:t>
          </a:r>
          <a:endParaRPr lang="ru-RU" sz="1600" dirty="0"/>
        </a:p>
      </dgm:t>
    </dgm:pt>
    <dgm:pt modelId="{D6CA6D5B-B388-4692-92D7-09CF5A66E1CA}" type="parTrans" cxnId="{03C44E01-9C27-4785-A182-E316EFF35992}">
      <dgm:prSet/>
      <dgm:spPr/>
      <dgm:t>
        <a:bodyPr/>
        <a:lstStyle/>
        <a:p>
          <a:endParaRPr lang="ru-RU"/>
        </a:p>
      </dgm:t>
    </dgm:pt>
    <dgm:pt modelId="{F229E87D-9F76-432C-9988-17FEF951719F}" type="sibTrans" cxnId="{03C44E01-9C27-4785-A182-E316EFF35992}">
      <dgm:prSet/>
      <dgm:spPr/>
      <dgm:t>
        <a:bodyPr/>
        <a:lstStyle/>
        <a:p>
          <a:endParaRPr lang="ru-RU"/>
        </a:p>
      </dgm:t>
    </dgm:pt>
    <dgm:pt modelId="{3276F4E0-8D9F-4F16-BD94-C30391A88A87}">
      <dgm:prSet phldrT="[Текст]" custT="1"/>
      <dgm:spPr/>
      <dgm:t>
        <a:bodyPr anchor="t"/>
        <a:lstStyle/>
        <a:p>
          <a:r>
            <a:rPr lang="ru-RU" sz="1600" b="1" dirty="0" smtClean="0">
              <a:latin typeface="+mj-lt"/>
            </a:rPr>
            <a:t>проинформиро-вать субъекта ПДн или представителя о внесении изменений (исправлений) в персональные данные, путем выдачи расписки-уведомления о регистрации заявления</a:t>
          </a:r>
          <a:endParaRPr lang="ru-RU" sz="1600" b="1" dirty="0">
            <a:latin typeface="+mj-lt"/>
          </a:endParaRPr>
        </a:p>
      </dgm:t>
    </dgm:pt>
    <dgm:pt modelId="{FCCB9C26-2496-4FA3-BF79-56177CEC5BBE}" type="parTrans" cxnId="{72FCD44D-AF45-4328-BB24-7B7A3D5A46E7}">
      <dgm:prSet/>
      <dgm:spPr/>
      <dgm:t>
        <a:bodyPr/>
        <a:lstStyle/>
        <a:p>
          <a:endParaRPr lang="ru-RU"/>
        </a:p>
      </dgm:t>
    </dgm:pt>
    <dgm:pt modelId="{EA167145-98F4-479F-A2AF-C2CD63080003}" type="sibTrans" cxnId="{72FCD44D-AF45-4328-BB24-7B7A3D5A46E7}">
      <dgm:prSet/>
      <dgm:spPr/>
      <dgm:t>
        <a:bodyPr/>
        <a:lstStyle/>
        <a:p>
          <a:endParaRPr lang="ru-RU"/>
        </a:p>
      </dgm:t>
    </dgm:pt>
    <dgm:pt modelId="{C9B7EF21-6080-4F94-B7DE-1090BF57AB76}" type="pres">
      <dgm:prSet presAssocID="{1AD242B6-17C8-48CD-BE07-F2405165EC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2B5C2-A79F-4051-8E50-D11D0F458E83}" type="pres">
      <dgm:prSet presAssocID="{E48286EB-D200-4734-86C9-4F3A1486E01B}" presName="roof" presStyleLbl="dkBgShp" presStyleIdx="0" presStyleCnt="2" custScaleY="71165"/>
      <dgm:spPr/>
      <dgm:t>
        <a:bodyPr/>
        <a:lstStyle/>
        <a:p>
          <a:endParaRPr lang="ru-RU"/>
        </a:p>
      </dgm:t>
    </dgm:pt>
    <dgm:pt modelId="{5F127923-6D9E-441F-AECD-91557EBD21DA}" type="pres">
      <dgm:prSet presAssocID="{E48286EB-D200-4734-86C9-4F3A1486E01B}" presName="pillars" presStyleCnt="0"/>
      <dgm:spPr/>
    </dgm:pt>
    <dgm:pt modelId="{9A2A049A-CA4A-4307-8F86-D974B6F76234}" type="pres">
      <dgm:prSet presAssocID="{E48286EB-D200-4734-86C9-4F3A1486E01B}" presName="pillar1" presStyleLbl="node1" presStyleIdx="0" presStyleCnt="4" custScaleX="87104" custScaleY="1287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28E1C-8FD4-457F-8D49-EBCC4AAA6755}" type="pres">
      <dgm:prSet presAssocID="{C429756F-C53A-429E-995D-51206C7B7AD9}" presName="pillarX" presStyleLbl="node1" presStyleIdx="1" presStyleCnt="4" custScaleX="135479" custScaleY="12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602C7-0F1E-4F21-8865-AE2F8070A590}" type="pres">
      <dgm:prSet presAssocID="{46FC6F8A-B57E-450E-AEEE-0FB2A0FEFA1E}" presName="pillarX" presStyleLbl="node1" presStyleIdx="2" presStyleCnt="4" custScaleX="115952" custScaleY="12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1EBF4-C157-41EC-AF68-8BC9C135E7CB}" type="pres">
      <dgm:prSet presAssocID="{3276F4E0-8D9F-4F16-BD94-C30391A88A87}" presName="pillarX" presStyleLbl="node1" presStyleIdx="3" presStyleCnt="4" custScaleX="103969" custScaleY="12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6BA2-19AF-4570-A0B1-B97C03F62170}" type="pres">
      <dgm:prSet presAssocID="{E48286EB-D200-4734-86C9-4F3A1486E01B}" presName="base" presStyleLbl="dkBgShp" presStyleIdx="1" presStyleCnt="2" custLinFactNeighborY="34740"/>
      <dgm:spPr/>
    </dgm:pt>
  </dgm:ptLst>
  <dgm:cxnLst>
    <dgm:cxn modelId="{03C44E01-9C27-4785-A182-E316EFF35992}" srcId="{E48286EB-D200-4734-86C9-4F3A1486E01B}" destId="{46FC6F8A-B57E-450E-AEEE-0FB2A0FEFA1E}" srcOrd="2" destOrd="0" parTransId="{D6CA6D5B-B388-4692-92D7-09CF5A66E1CA}" sibTransId="{F229E87D-9F76-432C-9988-17FEF951719F}"/>
    <dgm:cxn modelId="{72FCD44D-AF45-4328-BB24-7B7A3D5A46E7}" srcId="{E48286EB-D200-4734-86C9-4F3A1486E01B}" destId="{3276F4E0-8D9F-4F16-BD94-C30391A88A87}" srcOrd="3" destOrd="0" parTransId="{FCCB9C26-2496-4FA3-BF79-56177CEC5BBE}" sibTransId="{EA167145-98F4-479F-A2AF-C2CD63080003}"/>
    <dgm:cxn modelId="{AF382F52-F69A-4D18-84C2-D7EC54C7C93C}" srcId="{1AD242B6-17C8-48CD-BE07-F2405165EC7A}" destId="{E48286EB-D200-4734-86C9-4F3A1486E01B}" srcOrd="0" destOrd="0" parTransId="{C2C827D4-18B4-4215-BA9E-DDAF332F88BB}" sibTransId="{FC252156-18E3-47FF-84AE-22E8BFC49FF7}"/>
    <dgm:cxn modelId="{388C2267-AE39-42F6-9587-5D39AEE92214}" type="presOf" srcId="{46FC6F8A-B57E-450E-AEEE-0FB2A0FEFA1E}" destId="{040602C7-0F1E-4F21-8865-AE2F8070A590}" srcOrd="0" destOrd="0" presId="urn:microsoft.com/office/officeart/2005/8/layout/hList3"/>
    <dgm:cxn modelId="{70CA826C-F166-4653-9195-3DCF55D0E5C0}" srcId="{E48286EB-D200-4734-86C9-4F3A1486E01B}" destId="{B1537E48-BE32-49FE-B0FE-161AEA646E62}" srcOrd="0" destOrd="0" parTransId="{ED1F2DAB-C314-4CC7-B067-BA5054D6F9B4}" sibTransId="{142D0217-E134-4315-81BD-FA7BB50567FF}"/>
    <dgm:cxn modelId="{F260A58B-6A17-4145-9166-1176F9BA3335}" type="presOf" srcId="{C429756F-C53A-429E-995D-51206C7B7AD9}" destId="{F2128E1C-8FD4-457F-8D49-EBCC4AAA6755}" srcOrd="0" destOrd="0" presId="urn:microsoft.com/office/officeart/2005/8/layout/hList3"/>
    <dgm:cxn modelId="{1D123F66-EEE9-4AEB-A0F4-B06B59591B8A}" type="presOf" srcId="{B1537E48-BE32-49FE-B0FE-161AEA646E62}" destId="{9A2A049A-CA4A-4307-8F86-D974B6F76234}" srcOrd="0" destOrd="0" presId="urn:microsoft.com/office/officeart/2005/8/layout/hList3"/>
    <dgm:cxn modelId="{528CF8C6-4D61-4297-997E-FBB672F2BD55}" type="presOf" srcId="{E48286EB-D200-4734-86C9-4F3A1486E01B}" destId="{1BE2B5C2-A79F-4051-8E50-D11D0F458E83}" srcOrd="0" destOrd="0" presId="urn:microsoft.com/office/officeart/2005/8/layout/hList3"/>
    <dgm:cxn modelId="{9FED4E2D-3FCB-4BF4-A780-2FE76FC787AE}" type="presOf" srcId="{3276F4E0-8D9F-4F16-BD94-C30391A88A87}" destId="{10D1EBF4-C157-41EC-AF68-8BC9C135E7CB}" srcOrd="0" destOrd="0" presId="urn:microsoft.com/office/officeart/2005/8/layout/hList3"/>
    <dgm:cxn modelId="{D0E5A6AF-EF0C-42C6-84F4-8C44A0BAFEBD}" srcId="{E48286EB-D200-4734-86C9-4F3A1486E01B}" destId="{C429756F-C53A-429E-995D-51206C7B7AD9}" srcOrd="1" destOrd="0" parTransId="{A3F6562C-3D17-4477-817B-5EFB6C66CA80}" sibTransId="{07DAB821-F5C9-4CA1-8EC4-132E340F84DC}"/>
    <dgm:cxn modelId="{3BE6C74E-02F4-45C4-800D-168F4FCD037A}" type="presOf" srcId="{1AD242B6-17C8-48CD-BE07-F2405165EC7A}" destId="{C9B7EF21-6080-4F94-B7DE-1090BF57AB76}" srcOrd="0" destOrd="0" presId="urn:microsoft.com/office/officeart/2005/8/layout/hList3"/>
    <dgm:cxn modelId="{3BB81F6C-7D51-4C2A-8E39-453D7DF1489F}" type="presParOf" srcId="{C9B7EF21-6080-4F94-B7DE-1090BF57AB76}" destId="{1BE2B5C2-A79F-4051-8E50-D11D0F458E83}" srcOrd="0" destOrd="0" presId="urn:microsoft.com/office/officeart/2005/8/layout/hList3"/>
    <dgm:cxn modelId="{57F62D00-F741-42A3-A72F-B3247A461694}" type="presParOf" srcId="{C9B7EF21-6080-4F94-B7DE-1090BF57AB76}" destId="{5F127923-6D9E-441F-AECD-91557EBD21DA}" srcOrd="1" destOrd="0" presId="urn:microsoft.com/office/officeart/2005/8/layout/hList3"/>
    <dgm:cxn modelId="{9767FF3A-10BD-4003-B488-2B7BAB18F2F4}" type="presParOf" srcId="{5F127923-6D9E-441F-AECD-91557EBD21DA}" destId="{9A2A049A-CA4A-4307-8F86-D974B6F76234}" srcOrd="0" destOrd="0" presId="urn:microsoft.com/office/officeart/2005/8/layout/hList3"/>
    <dgm:cxn modelId="{2D412FA6-42BC-428D-8F02-0902C53D62D0}" type="presParOf" srcId="{5F127923-6D9E-441F-AECD-91557EBD21DA}" destId="{F2128E1C-8FD4-457F-8D49-EBCC4AAA6755}" srcOrd="1" destOrd="0" presId="urn:microsoft.com/office/officeart/2005/8/layout/hList3"/>
    <dgm:cxn modelId="{CCA802D9-90A8-4934-8061-79B18A56E67D}" type="presParOf" srcId="{5F127923-6D9E-441F-AECD-91557EBD21DA}" destId="{040602C7-0F1E-4F21-8865-AE2F8070A590}" srcOrd="2" destOrd="0" presId="urn:microsoft.com/office/officeart/2005/8/layout/hList3"/>
    <dgm:cxn modelId="{90016F01-7FD0-4F84-8C0A-3A38E1739451}" type="presParOf" srcId="{5F127923-6D9E-441F-AECD-91557EBD21DA}" destId="{10D1EBF4-C157-41EC-AF68-8BC9C135E7CB}" srcOrd="3" destOrd="0" presId="urn:microsoft.com/office/officeart/2005/8/layout/hList3"/>
    <dgm:cxn modelId="{CD248635-6FC7-4A65-888A-88B0DDC7A523}" type="presParOf" srcId="{C9B7EF21-6080-4F94-B7DE-1090BF57AB76}" destId="{5B916BA2-19AF-4570-A0B1-B97C03F6217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596573-C5D5-43A7-967F-D7133A4F9F97}" type="doc">
      <dgm:prSet loTypeId="urn:microsoft.com/office/officeart/2005/8/layout/vList6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A3DB047-22BB-4C0D-9061-8186917E970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Заявление субъекта об исключении или исправлении неверных или неполных персональных данных, обрабатываемых в НПФ «Социальное развитие» </a:t>
          </a:r>
        </a:p>
        <a:p>
          <a:r>
            <a:rPr lang="ru-RU" sz="1800" b="1" dirty="0" smtClean="0">
              <a:latin typeface="+mj-lt"/>
            </a:rPr>
            <a:t>Форма №З-3.2</a:t>
          </a:r>
          <a:endParaRPr lang="ru-RU" sz="1800" b="1" dirty="0">
            <a:latin typeface="+mj-lt"/>
          </a:endParaRPr>
        </a:p>
      </dgm:t>
    </dgm:pt>
    <dgm:pt modelId="{FE52CBBA-F167-4F6C-89DE-FA7A13AF1D75}" type="parTrans" cxnId="{1F5822F7-67B3-4650-8619-271557A98999}">
      <dgm:prSet/>
      <dgm:spPr/>
      <dgm:t>
        <a:bodyPr/>
        <a:lstStyle/>
        <a:p>
          <a:endParaRPr lang="ru-RU"/>
        </a:p>
      </dgm:t>
    </dgm:pt>
    <dgm:pt modelId="{500F05F2-EB0C-463E-830E-5AE04548C5CC}" type="sibTrans" cxnId="{1F5822F7-67B3-4650-8619-271557A98999}">
      <dgm:prSet/>
      <dgm:spPr/>
      <dgm:t>
        <a:bodyPr/>
        <a:lstStyle/>
        <a:p>
          <a:endParaRPr lang="ru-RU"/>
        </a:p>
      </dgm:t>
    </dgm:pt>
    <dgm:pt modelId="{6FB89DD9-DC61-4BCC-853C-F8A3674CC889}">
      <dgm:prSet phldrT="[Текст]" custT="1"/>
      <dgm:spPr/>
      <dgm:t>
        <a:bodyPr anchor="ctr"/>
        <a:lstStyle/>
        <a:p>
          <a:pPr algn="l"/>
          <a:r>
            <a:rPr lang="ru-RU" sz="1600" u="sng" dirty="0" smtClean="0">
              <a:latin typeface="+mj-lt"/>
            </a:rPr>
            <a:t>Вариант 1    </a:t>
          </a:r>
          <a:r>
            <a:rPr lang="ru-RU" sz="1600" u="none" dirty="0" smtClean="0">
              <a:latin typeface="+mj-lt"/>
            </a:rPr>
            <a:t>пример заполне-ния заявления при изменении</a:t>
          </a:r>
          <a:r>
            <a:rPr lang="ru-RU" sz="1600" u="sng" dirty="0" smtClean="0">
              <a:latin typeface="+mj-lt"/>
            </a:rPr>
            <a:t>  </a:t>
          </a:r>
          <a:r>
            <a:rPr lang="ru-RU" sz="1600" u="none" dirty="0" smtClean="0">
              <a:latin typeface="+mj-lt"/>
            </a:rPr>
            <a:t>субъектом фамилии или имени или отчества </a:t>
          </a:r>
          <a:endParaRPr lang="ru-RU" sz="1600" u="none" dirty="0">
            <a:latin typeface="+mj-lt"/>
          </a:endParaRPr>
        </a:p>
      </dgm:t>
    </dgm:pt>
    <dgm:pt modelId="{55E38D5D-D66D-42E8-A5D0-67847482D09C}" type="sibTrans" cxnId="{574D77A6-E3DA-4A36-BB5E-B04D3A5FF8A8}">
      <dgm:prSet/>
      <dgm:spPr/>
      <dgm:t>
        <a:bodyPr/>
        <a:lstStyle/>
        <a:p>
          <a:endParaRPr lang="ru-RU"/>
        </a:p>
      </dgm:t>
    </dgm:pt>
    <dgm:pt modelId="{DD8E10AD-3DA0-4E32-B2F1-B18FBB985A5F}" type="parTrans" cxnId="{574D77A6-E3DA-4A36-BB5E-B04D3A5FF8A8}">
      <dgm:prSet/>
      <dgm:spPr/>
      <dgm:t>
        <a:bodyPr/>
        <a:lstStyle/>
        <a:p>
          <a:endParaRPr lang="ru-RU"/>
        </a:p>
      </dgm:t>
    </dgm:pt>
    <dgm:pt modelId="{FD0ADBA6-B9A0-40A0-9D4D-AFEFBA3CFE3A}" type="pres">
      <dgm:prSet presAssocID="{CC596573-C5D5-43A7-967F-D7133A4F9F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540CC-B697-4304-945D-0322685BA978}" type="pres">
      <dgm:prSet presAssocID="{8A3DB047-22BB-4C0D-9061-8186917E9701}" presName="linNode" presStyleCnt="0"/>
      <dgm:spPr/>
    </dgm:pt>
    <dgm:pt modelId="{D66DF8BF-E24E-4734-A3BF-211C5DB193BD}" type="pres">
      <dgm:prSet presAssocID="{8A3DB047-22BB-4C0D-9061-8186917E9701}" presName="parentShp" presStyleLbl="node1" presStyleIdx="0" presStyleCnt="1" custScaleX="184650" custLinFactNeighborY="-1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1B64-09B8-450B-B90F-C822C41850BC}" type="pres">
      <dgm:prSet presAssocID="{8A3DB047-22BB-4C0D-9061-8186917E9701}" presName="childShp" presStyleLbl="bgAccFollowNode1" presStyleIdx="0" presStyleCnt="1" custLinFactNeighborX="2605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77A6-E3DA-4A36-BB5E-B04D3A5FF8A8}" srcId="{8A3DB047-22BB-4C0D-9061-8186917E9701}" destId="{6FB89DD9-DC61-4BCC-853C-F8A3674CC889}" srcOrd="0" destOrd="0" parTransId="{DD8E10AD-3DA0-4E32-B2F1-B18FBB985A5F}" sibTransId="{55E38D5D-D66D-42E8-A5D0-67847482D09C}"/>
    <dgm:cxn modelId="{1F5822F7-67B3-4650-8619-271557A98999}" srcId="{CC596573-C5D5-43A7-967F-D7133A4F9F97}" destId="{8A3DB047-22BB-4C0D-9061-8186917E9701}" srcOrd="0" destOrd="0" parTransId="{FE52CBBA-F167-4F6C-89DE-FA7A13AF1D75}" sibTransId="{500F05F2-EB0C-463E-830E-5AE04548C5CC}"/>
    <dgm:cxn modelId="{9D64B163-AEA7-4593-83A9-55B748A3341A}" type="presOf" srcId="{6FB89DD9-DC61-4BCC-853C-F8A3674CC889}" destId="{A9F81B64-09B8-450B-B90F-C822C41850BC}" srcOrd="0" destOrd="0" presId="urn:microsoft.com/office/officeart/2005/8/layout/vList6"/>
    <dgm:cxn modelId="{D9FD961A-3DAD-44B7-BA6E-31A04BA54925}" type="presOf" srcId="{CC596573-C5D5-43A7-967F-D7133A4F9F97}" destId="{FD0ADBA6-B9A0-40A0-9D4D-AFEFBA3CFE3A}" srcOrd="0" destOrd="0" presId="urn:microsoft.com/office/officeart/2005/8/layout/vList6"/>
    <dgm:cxn modelId="{D8B8E359-3142-4D22-A4A9-23B7E3C82474}" type="presOf" srcId="{8A3DB047-22BB-4C0D-9061-8186917E9701}" destId="{D66DF8BF-E24E-4734-A3BF-211C5DB193BD}" srcOrd="0" destOrd="0" presId="urn:microsoft.com/office/officeart/2005/8/layout/vList6"/>
    <dgm:cxn modelId="{975F557D-15E9-4BB4-AB10-B3482273DC24}" type="presParOf" srcId="{FD0ADBA6-B9A0-40A0-9D4D-AFEFBA3CFE3A}" destId="{878540CC-B697-4304-945D-0322685BA978}" srcOrd="0" destOrd="0" presId="urn:microsoft.com/office/officeart/2005/8/layout/vList6"/>
    <dgm:cxn modelId="{46EEAB12-977B-420B-B917-7F1382DF5F8B}" type="presParOf" srcId="{878540CC-B697-4304-945D-0322685BA978}" destId="{D66DF8BF-E24E-4734-A3BF-211C5DB193BD}" srcOrd="0" destOrd="0" presId="urn:microsoft.com/office/officeart/2005/8/layout/vList6"/>
    <dgm:cxn modelId="{5C39F1CD-0EC7-4EAF-8573-F42ECC27857A}" type="presParOf" srcId="{878540CC-B697-4304-945D-0322685BA978}" destId="{A9F81B64-09B8-450B-B90F-C822C41850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17D6-7495-42A6-BD7F-BD9012474EB5}">
      <dsp:nvSpPr>
        <dsp:cNvPr id="0" name=""/>
        <dsp:cNvSpPr/>
      </dsp:nvSpPr>
      <dsp:spPr>
        <a:xfrm>
          <a:off x="3322138" y="0"/>
          <a:ext cx="1424505" cy="4608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322138" y="576064"/>
        <a:ext cx="890316" cy="3456384"/>
      </dsp:txXfrm>
    </dsp:sp>
    <dsp:sp modelId="{E1AD8663-7076-4439-9E00-6A251E58EFC7}">
      <dsp:nvSpPr>
        <dsp:cNvPr id="0" name=""/>
        <dsp:cNvSpPr/>
      </dsp:nvSpPr>
      <dsp:spPr>
        <a:xfrm>
          <a:off x="0" y="0"/>
          <a:ext cx="3471285" cy="460851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Основным документом, определяющим политику фонда в отношении обработки персональных данных субъектов, является утвержденное приказом по фонду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latin typeface="+mj-lt"/>
            </a:rPr>
            <a:t>Положение о порядке обработки и защиты ПДн в НПФ «Социальное развитие», которое в соответствии с п. 2, ст. 18.1. ФЗ-152 размещено на сайте фонда</a:t>
          </a:r>
          <a:endParaRPr lang="ru-RU" sz="1900" b="1" kern="1200" dirty="0">
            <a:latin typeface="+mj-lt"/>
          </a:endParaRPr>
        </a:p>
      </dsp:txBody>
      <dsp:txXfrm>
        <a:off x="169454" y="169454"/>
        <a:ext cx="3132377" cy="42696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D4326-4770-484F-8F02-030E49D02A8F}">
      <dsp:nvSpPr>
        <dsp:cNvPr id="0" name=""/>
        <dsp:cNvSpPr/>
      </dsp:nvSpPr>
      <dsp:spPr>
        <a:xfrm rot="5400000">
          <a:off x="5610620" y="-2456967"/>
          <a:ext cx="527426" cy="552481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Анкета кандидата (для работников)</a:t>
          </a:r>
          <a:endParaRPr lang="ru-RU" sz="2000" kern="1200" dirty="0">
            <a:latin typeface="+mj-lt"/>
          </a:endParaRPr>
        </a:p>
      </dsp:txBody>
      <dsp:txXfrm rot="-5400000">
        <a:off x="3111927" y="67473"/>
        <a:ext cx="5499066" cy="475932"/>
      </dsp:txXfrm>
    </dsp:sp>
    <dsp:sp modelId="{6229609E-02A2-40C8-8647-007ECDDEF06C}">
      <dsp:nvSpPr>
        <dsp:cNvPr id="0" name=""/>
        <dsp:cNvSpPr/>
      </dsp:nvSpPr>
      <dsp:spPr>
        <a:xfrm>
          <a:off x="4219" y="480"/>
          <a:ext cx="3107707" cy="6099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Форма №АН-1.1 </a:t>
          </a:r>
          <a:endParaRPr lang="ru-RU" sz="2000" b="1" kern="1200" dirty="0">
            <a:latin typeface="+mj-lt"/>
          </a:endParaRPr>
        </a:p>
      </dsp:txBody>
      <dsp:txXfrm>
        <a:off x="33993" y="30254"/>
        <a:ext cx="3048159" cy="550368"/>
      </dsp:txXfrm>
    </dsp:sp>
    <dsp:sp modelId="{2B0C6AD7-754C-4D2D-AA50-86B8B2EEF605}">
      <dsp:nvSpPr>
        <dsp:cNvPr id="0" name=""/>
        <dsp:cNvSpPr/>
      </dsp:nvSpPr>
      <dsp:spPr>
        <a:xfrm rot="5400000">
          <a:off x="5517544" y="-1780437"/>
          <a:ext cx="713578" cy="552481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Анкета застрахованного лица           (для клиентов)</a:t>
          </a:r>
          <a:endParaRPr lang="ru-RU" sz="2000" kern="1200" dirty="0">
            <a:latin typeface="+mj-lt"/>
          </a:endParaRPr>
        </a:p>
      </dsp:txBody>
      <dsp:txXfrm rot="-5400000">
        <a:off x="3111927" y="660014"/>
        <a:ext cx="5489979" cy="643910"/>
      </dsp:txXfrm>
    </dsp:sp>
    <dsp:sp modelId="{13166763-D3DF-4F97-9F7C-11F7B89E4ED1}">
      <dsp:nvSpPr>
        <dsp:cNvPr id="0" name=""/>
        <dsp:cNvSpPr/>
      </dsp:nvSpPr>
      <dsp:spPr>
        <a:xfrm>
          <a:off x="4219" y="631453"/>
          <a:ext cx="3107707" cy="7010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Форма №АН-1.2</a:t>
          </a:r>
          <a:r>
            <a:rPr lang="ru-RU" sz="2000" kern="1200" dirty="0" smtClean="0">
              <a:latin typeface="+mj-lt"/>
            </a:rPr>
            <a:t> </a:t>
          </a:r>
          <a:endParaRPr lang="ru-RU" sz="2000" kern="1200" dirty="0">
            <a:latin typeface="+mj-lt"/>
          </a:endParaRPr>
        </a:p>
      </dsp:txBody>
      <dsp:txXfrm>
        <a:off x="38441" y="665675"/>
        <a:ext cx="3039263" cy="632587"/>
      </dsp:txXfrm>
    </dsp:sp>
    <dsp:sp modelId="{0CBFD954-897C-4D4C-BAFC-E385BB80AABF}">
      <dsp:nvSpPr>
        <dsp:cNvPr id="0" name=""/>
        <dsp:cNvSpPr/>
      </dsp:nvSpPr>
      <dsp:spPr>
        <a:xfrm rot="5400000">
          <a:off x="5192451" y="-386114"/>
          <a:ext cx="1363764" cy="552481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Согласие субъекта на обработку персональных данных                        (для работников, клиентов и прочих физических лиц, ПДн которых обрабатываются в фонде)</a:t>
          </a:r>
          <a:endParaRPr lang="ru-RU" sz="2000" kern="1200" dirty="0">
            <a:latin typeface="+mj-lt"/>
          </a:endParaRPr>
        </a:p>
      </dsp:txBody>
      <dsp:txXfrm rot="-5400000">
        <a:off x="3111927" y="1760983"/>
        <a:ext cx="5458240" cy="1230618"/>
      </dsp:txXfrm>
    </dsp:sp>
    <dsp:sp modelId="{83083002-7A92-41FA-B5CC-CA005171B0D3}">
      <dsp:nvSpPr>
        <dsp:cNvPr id="0" name=""/>
        <dsp:cNvSpPr/>
      </dsp:nvSpPr>
      <dsp:spPr>
        <a:xfrm>
          <a:off x="4219" y="1355500"/>
          <a:ext cx="3107707" cy="2045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Формы: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№С-2.1; №С-2.2;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№С-2.3; №С-2.4;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№С-2.5; №С-2.6;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№С-2.7; №С-2.8;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№С-2.9 </a:t>
          </a:r>
          <a:endParaRPr lang="ru-RU" sz="2000" kern="1200" dirty="0">
            <a:latin typeface="+mj-lt"/>
          </a:endParaRPr>
        </a:p>
      </dsp:txBody>
      <dsp:txXfrm>
        <a:off x="104072" y="1455353"/>
        <a:ext cx="2908001" cy="1845796"/>
      </dsp:txXfrm>
    </dsp:sp>
    <dsp:sp modelId="{F72CC578-C6A5-46FC-92FD-65D1D074BED3}">
      <dsp:nvSpPr>
        <dsp:cNvPr id="0" name=""/>
        <dsp:cNvSpPr/>
      </dsp:nvSpPr>
      <dsp:spPr>
        <a:xfrm rot="5400000">
          <a:off x="5572147" y="958445"/>
          <a:ext cx="604372" cy="552481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Соглашение о конфиденциальности (для юридических лиц)</a:t>
          </a:r>
          <a:endParaRPr lang="ru-RU" sz="2000" kern="1200" dirty="0">
            <a:latin typeface="+mj-lt"/>
          </a:endParaRPr>
        </a:p>
      </dsp:txBody>
      <dsp:txXfrm rot="-5400000">
        <a:off x="3111927" y="3448169"/>
        <a:ext cx="5495310" cy="545366"/>
      </dsp:txXfrm>
    </dsp:sp>
    <dsp:sp modelId="{911E379C-2DAE-4FA0-9259-34A81B170D1E}">
      <dsp:nvSpPr>
        <dsp:cNvPr id="0" name=""/>
        <dsp:cNvSpPr/>
      </dsp:nvSpPr>
      <dsp:spPr>
        <a:xfrm>
          <a:off x="4219" y="3415785"/>
          <a:ext cx="3107707" cy="6140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Форма №К-3.1</a:t>
          </a:r>
          <a:r>
            <a:rPr lang="ru-RU" sz="2000" kern="1200" dirty="0" smtClean="0">
              <a:latin typeface="+mj-lt"/>
            </a:rPr>
            <a:t> </a:t>
          </a:r>
          <a:endParaRPr lang="ru-RU" sz="2000" kern="1200" dirty="0">
            <a:latin typeface="+mj-lt"/>
          </a:endParaRPr>
        </a:p>
      </dsp:txBody>
      <dsp:txXfrm>
        <a:off x="34195" y="3445761"/>
        <a:ext cx="3047755" cy="554100"/>
      </dsp:txXfrm>
    </dsp:sp>
    <dsp:sp modelId="{F6D66677-64CE-4DE4-A0A5-0C52A5022103}">
      <dsp:nvSpPr>
        <dsp:cNvPr id="0" name=""/>
        <dsp:cNvSpPr/>
      </dsp:nvSpPr>
      <dsp:spPr>
        <a:xfrm rot="5400000">
          <a:off x="5483636" y="1670951"/>
          <a:ext cx="781394" cy="552481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Обязательство о неразглашении персональных данных субъектов     (для работников)</a:t>
          </a:r>
          <a:endParaRPr lang="ru-RU" sz="2000" kern="1200" dirty="0">
            <a:latin typeface="+mj-lt"/>
          </a:endParaRPr>
        </a:p>
      </dsp:txBody>
      <dsp:txXfrm rot="-5400000">
        <a:off x="3111927" y="4080806"/>
        <a:ext cx="5486668" cy="705104"/>
      </dsp:txXfrm>
    </dsp:sp>
    <dsp:sp modelId="{B6CBD311-ED7C-471B-8BBC-1710A3274963}">
      <dsp:nvSpPr>
        <dsp:cNvPr id="0" name=""/>
        <dsp:cNvSpPr/>
      </dsp:nvSpPr>
      <dsp:spPr>
        <a:xfrm>
          <a:off x="4219" y="4043704"/>
          <a:ext cx="3107707" cy="7808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Форма №К-3.2</a:t>
          </a:r>
          <a:r>
            <a:rPr lang="ru-RU" sz="2000" kern="1200" dirty="0" smtClean="0">
              <a:latin typeface="+mj-lt"/>
            </a:rPr>
            <a:t> </a:t>
          </a:r>
          <a:endParaRPr lang="ru-RU" sz="2000" kern="1200" dirty="0">
            <a:latin typeface="+mj-lt"/>
          </a:endParaRPr>
        </a:p>
      </dsp:txBody>
      <dsp:txXfrm>
        <a:off x="42336" y="4081821"/>
        <a:ext cx="3031473" cy="704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4BAB-90F0-4E7A-B0FA-89996C98AB22}">
      <dsp:nvSpPr>
        <dsp:cNvPr id="0" name=""/>
        <dsp:cNvSpPr/>
      </dsp:nvSpPr>
      <dsp:spPr>
        <a:xfrm rot="5400000">
          <a:off x="2815888" y="-568481"/>
          <a:ext cx="4536507" cy="639355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Форма анкеты застрахованного лица, разрабатывалась  в первую очередь для продвижения пенсионных услуг на рынке  ОПС, а во вторых  является обязательным условием процесса </a:t>
          </a:r>
          <a:r>
            <a:rPr lang="ru-RU" sz="2000" b="1" u="sng" kern="1200" dirty="0" smtClean="0">
              <a:latin typeface="+mj-lt"/>
            </a:rPr>
            <a:t>предварительного этапа</a:t>
          </a:r>
          <a:r>
            <a:rPr lang="ru-RU" sz="2000" b="1" kern="1200" dirty="0" smtClean="0">
              <a:latin typeface="+mj-lt"/>
            </a:rPr>
            <a:t> договорных взаимоотношений по ОПС между фондом и субъектом ПДн</a:t>
          </a:r>
          <a:endParaRPr lang="ru-RU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Все предусмотренные в форме строки обязательны для заполнения</a:t>
          </a:r>
          <a:endParaRPr lang="ru-RU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latin typeface="+mj-lt"/>
            </a:rPr>
            <a:t>Важным моментом в форме данного документа, является факт дачи </a:t>
          </a:r>
          <a:r>
            <a:rPr lang="ru-RU" sz="2000" b="1" u="sng" kern="1200" dirty="0" smtClean="0">
              <a:latin typeface="+mj-lt"/>
            </a:rPr>
            <a:t>субъектом  ПДн предварительного согласия </a:t>
          </a:r>
          <a:r>
            <a:rPr lang="ru-RU" sz="2000" b="1" u="none" kern="1200" dirty="0" smtClean="0">
              <a:latin typeface="+mj-lt"/>
            </a:rPr>
            <a:t>на обработку тех данных, которые он указывает в анкете</a:t>
          </a:r>
          <a:endParaRPr lang="ru-RU" sz="2000" b="1" u="none" kern="1200" dirty="0"/>
        </a:p>
      </dsp:txBody>
      <dsp:txXfrm rot="-5400000">
        <a:off x="1887365" y="581496"/>
        <a:ext cx="6172100" cy="4093599"/>
      </dsp:txXfrm>
    </dsp:sp>
    <dsp:sp modelId="{19BC79D1-546F-460A-9708-16F8F02A6B76}">
      <dsp:nvSpPr>
        <dsp:cNvPr id="0" name=""/>
        <dsp:cNvSpPr/>
      </dsp:nvSpPr>
      <dsp:spPr>
        <a:xfrm>
          <a:off x="0" y="0"/>
          <a:ext cx="1886276" cy="51795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Анкета застрахованного лица </a:t>
          </a:r>
          <a:br>
            <a:rPr lang="ru-RU" sz="1800" b="1" kern="1200" dirty="0" smtClean="0">
              <a:latin typeface="+mj-lt"/>
            </a:rPr>
          </a:br>
          <a:r>
            <a:rPr lang="ru-RU" sz="1800" b="1" kern="1200" dirty="0" smtClean="0">
              <a:latin typeface="+mj-lt"/>
            </a:rPr>
            <a:t>Форма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№АН-1.2</a:t>
          </a:r>
          <a:endParaRPr lang="ru-RU" sz="1800" b="1" kern="1200" dirty="0">
            <a:latin typeface="+mj-lt"/>
          </a:endParaRPr>
        </a:p>
      </dsp:txBody>
      <dsp:txXfrm>
        <a:off x="92080" y="92080"/>
        <a:ext cx="1702116" cy="4995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81B64-09B8-450B-B90F-C822C41850BC}">
      <dsp:nvSpPr>
        <dsp:cNvPr id="0" name=""/>
        <dsp:cNvSpPr/>
      </dsp:nvSpPr>
      <dsp:spPr>
        <a:xfrm>
          <a:off x="2057337" y="2812"/>
          <a:ext cx="2441597" cy="57550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latin typeface="+mj-lt"/>
            </a:rPr>
            <a:t>Вариант 1 заполнения формы согласия субъекта на обработку персональных данных (застрахованное лицо), который оформляется при договорных взаимоотношениях с физическими лицами по ОПС, в том случае, если эти отношения </a:t>
          </a:r>
          <a:r>
            <a:rPr lang="ru-RU" sz="1400" b="0" i="1" u="sng" kern="1200" baseline="0" dirty="0" smtClean="0">
              <a:latin typeface="+mj-lt"/>
            </a:rPr>
            <a:t>выражены лично самим субъектом</a:t>
          </a:r>
          <a:r>
            <a:rPr lang="ru-RU" sz="1400" b="0" kern="1200" baseline="0" dirty="0" smtClean="0">
              <a:latin typeface="+mj-lt"/>
            </a:rPr>
            <a:t>. </a:t>
          </a:r>
          <a:r>
            <a:rPr lang="ru-RU" sz="1400" kern="1200" baseline="0" dirty="0" smtClean="0">
              <a:latin typeface="+mj-lt"/>
            </a:rPr>
            <a:t>Лицевая сторона.</a:t>
          </a:r>
          <a:endParaRPr lang="ru-RU" sz="1400" kern="1200" dirty="0">
            <a:latin typeface="+mj-lt"/>
          </a:endParaRPr>
        </a:p>
      </dsp:txBody>
      <dsp:txXfrm>
        <a:off x="2057337" y="722189"/>
        <a:ext cx="1525998" cy="4316260"/>
      </dsp:txXfrm>
    </dsp:sp>
    <dsp:sp modelId="{D66DF8BF-E24E-4734-A3BF-211C5DB193BD}">
      <dsp:nvSpPr>
        <dsp:cNvPr id="0" name=""/>
        <dsp:cNvSpPr/>
      </dsp:nvSpPr>
      <dsp:spPr>
        <a:xfrm>
          <a:off x="1057" y="0"/>
          <a:ext cx="2056280" cy="57550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Согласие субъекта на обработку персональных данных (застрахован-ное лицо)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Форма №С-2.4</a:t>
          </a:r>
          <a:br>
            <a:rPr lang="ru-RU" sz="1800" b="1" kern="1200" dirty="0" smtClean="0">
              <a:latin typeface="+mj-lt"/>
            </a:rPr>
          </a:br>
          <a:r>
            <a:rPr lang="ru-RU" sz="1800" b="1" kern="1200" dirty="0" smtClean="0">
              <a:latin typeface="+mj-lt"/>
            </a:rPr>
            <a:t/>
          </a:r>
          <a:br>
            <a:rPr lang="ru-RU" sz="1800" b="1" kern="1200" dirty="0" smtClean="0">
              <a:latin typeface="+mj-lt"/>
            </a:rPr>
          </a:br>
          <a:r>
            <a:rPr lang="ru-RU" sz="1800" b="1" u="sng" kern="1200" dirty="0" smtClean="0">
              <a:latin typeface="+mj-lt"/>
            </a:rPr>
            <a:t>Вариант  1</a:t>
          </a:r>
          <a:endParaRPr lang="ru-RU" sz="1800" b="1" kern="1200" dirty="0">
            <a:latin typeface="+mj-lt"/>
          </a:endParaRPr>
        </a:p>
      </dsp:txBody>
      <dsp:txXfrm>
        <a:off x="101436" y="100379"/>
        <a:ext cx="1855522" cy="5554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81B64-09B8-450B-B90F-C822C41850BC}">
      <dsp:nvSpPr>
        <dsp:cNvPr id="0" name=""/>
        <dsp:cNvSpPr/>
      </dsp:nvSpPr>
      <dsp:spPr>
        <a:xfrm>
          <a:off x="2057337" y="2918"/>
          <a:ext cx="2441597" cy="597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latin typeface="+mj-lt"/>
            </a:rPr>
            <a:t>Вариант 2 заполнения формы согласия субъекта на обработку персональных данных (застрахованное лицо), который оформляется при договорных взаимоотношениях с физическими лицами по ОПС, в том случае, если эти отношения </a:t>
          </a:r>
          <a:r>
            <a:rPr lang="ru-RU" sz="1400" i="1" u="sng" kern="1200" baseline="0" dirty="0" smtClean="0">
              <a:latin typeface="+mj-lt"/>
            </a:rPr>
            <a:t>выражены законным представите-лем субъекта</a:t>
          </a:r>
          <a:r>
            <a:rPr lang="ru-RU" sz="1400" kern="1200" baseline="0" dirty="0" smtClean="0">
              <a:latin typeface="+mj-lt"/>
            </a:rPr>
            <a:t>. Лицевая сторона.</a:t>
          </a:r>
          <a:endParaRPr lang="ru-RU" sz="1400" kern="1200" dirty="0">
            <a:latin typeface="+mj-lt"/>
          </a:endParaRPr>
        </a:p>
      </dsp:txBody>
      <dsp:txXfrm>
        <a:off x="2057337" y="749271"/>
        <a:ext cx="1525998" cy="4478121"/>
      </dsp:txXfrm>
    </dsp:sp>
    <dsp:sp modelId="{D66DF8BF-E24E-4734-A3BF-211C5DB193BD}">
      <dsp:nvSpPr>
        <dsp:cNvPr id="0" name=""/>
        <dsp:cNvSpPr/>
      </dsp:nvSpPr>
      <dsp:spPr>
        <a:xfrm>
          <a:off x="1057" y="0"/>
          <a:ext cx="2056280" cy="59708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Согласие субъекта на обработку персональных данных (застрахован-ное лицо)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Форма №С-2.4</a:t>
          </a:r>
          <a:br>
            <a:rPr lang="ru-RU" sz="1800" b="1" kern="1200" dirty="0" smtClean="0">
              <a:latin typeface="+mj-lt"/>
            </a:rPr>
          </a:br>
          <a:r>
            <a:rPr lang="ru-RU" sz="1800" b="1" kern="1200" dirty="0" smtClean="0">
              <a:latin typeface="+mj-lt"/>
            </a:rPr>
            <a:t/>
          </a:r>
          <a:br>
            <a:rPr lang="ru-RU" sz="1800" b="1" kern="1200" dirty="0" smtClean="0">
              <a:latin typeface="+mj-lt"/>
            </a:rPr>
          </a:br>
          <a:r>
            <a:rPr lang="ru-RU" sz="1800" b="1" u="sng" kern="1200" dirty="0" smtClean="0">
              <a:latin typeface="+mj-lt"/>
            </a:rPr>
            <a:t>Вариант  2</a:t>
          </a:r>
          <a:endParaRPr lang="ru-RU" sz="1800" b="1" kern="1200" dirty="0">
            <a:latin typeface="+mj-lt"/>
          </a:endParaRPr>
        </a:p>
      </dsp:txBody>
      <dsp:txXfrm>
        <a:off x="101436" y="100379"/>
        <a:ext cx="1855522" cy="5770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6179-8ACA-418F-B27A-B6109A7027AC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998C0-CF17-4F91-A178-EAC93AD697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Акт является доказательством отказа субъекта от предоставления фонду своих персональных данных.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Хранение акта осуществляется  совместно с договором субъекта ПДн, в специально определенном для этого месте хранения. Дальнейшая обработка субъекта ПДн, отказавшегося от дачи согласия, осуществляется на основании федеральных законов, регулирующих пенсионное обеспечение. 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 бланке заявления</a:t>
            </a:r>
            <a:r>
              <a:rPr lang="ru-RU" baseline="0" dirty="0" smtClean="0"/>
              <a:t> заполняются только те поля, на которые распространяются изменения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бланке заявления</a:t>
            </a:r>
            <a:r>
              <a:rPr lang="ru-RU" baseline="0" dirty="0" smtClean="0"/>
              <a:t> заполняются только те поля, на которые распространяются изменения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бланке заявления</a:t>
            </a:r>
            <a:r>
              <a:rPr lang="ru-RU" baseline="0" dirty="0" smtClean="0"/>
              <a:t> заполняются только те поля, на которые распространяются изменения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бланке заявления</a:t>
            </a:r>
            <a:r>
              <a:rPr lang="ru-RU" baseline="0" dirty="0" smtClean="0"/>
              <a:t> заполняются только те поля, на которые распространяются изменения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Напоминание!!!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</a:t>
            </a:r>
            <a:r>
              <a:rPr lang="ru-RU" baseline="0" dirty="0" smtClean="0"/>
              <a:t> документы, с которыми должен быть знаком каждый работник фонда.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9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наиболее используемые в работе документы.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отдела по работе с корпоративными клиентами, в соответствии со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ст. 15 ФЗ-152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Положения, в фонде действует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 других локальных нормативных правовых актов, регламентирующих режим защиты персональных данных. Так, в пункте 5.4.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Регламента взаимодействия оператора с субъектами ПДн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определен Порядок работы с согласием на обработку персональных данных субъекта или его законного представителя.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98C0-CF17-4F91-A178-EAC93AD697D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656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4B73D-D8BB-4AD1-96F4-F85A7DF7E3DB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A94824-CEC7-42AF-AE85-5550B50BC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656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062664" cy="2016000"/>
          </a:xfrm>
          <a:effectLst>
            <a:outerShdw blurRad="40000" dist="63500" dir="2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700"/>
                </a:solidFill>
                <a:latin typeface="+mj-lt"/>
              </a:rPr>
              <a:t>ПОРЯДОК ОБРАБОТКИ ПД</a:t>
            </a:r>
            <a:r>
              <a:rPr lang="ru-RU" sz="3100" b="1" dirty="0" smtClean="0">
                <a:solidFill>
                  <a:srgbClr val="006700"/>
                </a:solidFill>
                <a:latin typeface="+mj-lt"/>
              </a:rPr>
              <a:t>Н</a:t>
            </a:r>
            <a:r>
              <a:rPr lang="ru-RU" b="1" dirty="0" smtClean="0">
                <a:solidFill>
                  <a:srgbClr val="006700"/>
                </a:solidFill>
                <a:latin typeface="+mj-lt"/>
              </a:rPr>
              <a:t> СУБЪЕКТОВ В НПФ </a:t>
            </a:r>
            <a:br>
              <a:rPr lang="ru-RU" b="1" dirty="0" smtClean="0">
                <a:solidFill>
                  <a:srgbClr val="006700"/>
                </a:solidFill>
                <a:latin typeface="+mj-lt"/>
              </a:rPr>
            </a:br>
            <a:r>
              <a:rPr lang="ru-RU" b="1" dirty="0" smtClean="0">
                <a:solidFill>
                  <a:srgbClr val="006700"/>
                </a:solidFill>
                <a:latin typeface="+mj-lt"/>
              </a:rPr>
              <a:t>«СОЦИАЛЬНОЕ РАЗВИТИЕ»</a:t>
            </a:r>
            <a:endParaRPr lang="ru-RU" b="1" dirty="0">
              <a:solidFill>
                <a:srgbClr val="0067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592" y="3140968"/>
            <a:ext cx="8101408" cy="1296144"/>
          </a:xfr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4400000" scaled="0"/>
          </a:gradFill>
          <a:effectLst>
            <a:outerShdw blurRad="2921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методика работы с формами документов, содержащих персональные данные субъектов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165304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г. Липецк, 2012 год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7971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менеджер по обеспечению безопасности персональных данных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ПОЛУХИНА ЖАННА ВЛАДИМИРОВНА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1028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Согласие субъекта на обработку персональных данных, оформленное с нарушениями требований законодательства о персональных данных и локальных нормативных правовых актов фонда, является не действующим и требует переоформления</a:t>
            </a:r>
            <a:r>
              <a:rPr lang="ru-RU" sz="4000" dirty="0" smtClean="0">
                <a:solidFill>
                  <a:srgbClr val="006700"/>
                </a:solidFill>
              </a:rPr>
              <a:t/>
            </a:r>
            <a:br>
              <a:rPr lang="ru-RU" sz="4000" dirty="0" smtClean="0">
                <a:solidFill>
                  <a:srgbClr val="006700"/>
                </a:solidFill>
              </a:rPr>
            </a:br>
            <a:endParaRPr lang="ru-RU" sz="4000" dirty="0">
              <a:solidFill>
                <a:srgbClr val="006700"/>
              </a:solidFill>
            </a:endParaRPr>
          </a:p>
        </p:txBody>
      </p:sp>
    </p:spTree>
  </p:cSld>
  <p:clrMapOvr>
    <a:masterClrMapping/>
  </p:clrMapOvr>
  <p:transition spd="med" advClick="0" advTm="5469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то.а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4032448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00379" y="649059"/>
            <a:ext cx="1855522" cy="577006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60648"/>
          <a:ext cx="48600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 advTm="20578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7688" cy="1188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обработки заявления субъекта ПДн об исключении или исправлении неверных или неполных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512" y="980728"/>
          <a:ext cx="8784976" cy="561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38734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100379" y="649059"/>
            <a:ext cx="1855522" cy="577006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548680"/>
          <a:ext cx="4355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дто. заяв. об искл. пд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476672"/>
            <a:ext cx="4514850" cy="6010275"/>
          </a:xfrm>
          <a:prstGeom prst="rect">
            <a:avLst/>
          </a:prstGeom>
        </p:spPr>
      </p:pic>
    </p:spTree>
  </p:cSld>
  <p:clrMapOvr>
    <a:masterClrMapping/>
  </p:clrMapOvr>
  <p:transition spd="med" advClick="0" advTm="25375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100379" y="649059"/>
            <a:ext cx="1855522" cy="577006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548680"/>
          <a:ext cx="4355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ДТО. заяввл. об искл. пд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332656"/>
            <a:ext cx="4524375" cy="6029325"/>
          </a:xfrm>
          <a:prstGeom prst="rect">
            <a:avLst/>
          </a:prstGeom>
        </p:spPr>
      </p:pic>
    </p:spTree>
  </p:cSld>
  <p:clrMapOvr>
    <a:masterClrMapping/>
  </p:clrMapOvr>
  <p:transition spd="med" advClick="0" advTm="2511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100379" y="649059"/>
            <a:ext cx="1855522" cy="577006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548680"/>
          <a:ext cx="4355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дто. заявление об испр пд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332656"/>
            <a:ext cx="4429125" cy="6124575"/>
          </a:xfrm>
          <a:prstGeom prst="rect">
            <a:avLst/>
          </a:prstGeom>
        </p:spPr>
      </p:pic>
    </p:spTree>
  </p:cSld>
  <p:clrMapOvr>
    <a:masterClrMapping/>
  </p:clrMapOvr>
  <p:transition spd="med" advClick="0" advTm="25297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100379" y="649059"/>
            <a:ext cx="1855522" cy="577006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548680"/>
          <a:ext cx="4499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дто. заявление об испр. почтовых реквизит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04664"/>
            <a:ext cx="4448175" cy="5976664"/>
          </a:xfrm>
          <a:prstGeom prst="rect">
            <a:avLst/>
          </a:prstGeom>
        </p:spPr>
      </p:pic>
    </p:spTree>
  </p:cSld>
  <p:clrMapOvr>
    <a:masterClrMapping/>
  </p:clrMapOvr>
  <p:transition spd="med" advClick="0" advTm="25921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34938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rgbClr val="006700"/>
                </a:solidFill>
              </a:rPr>
              <a:t>Нормативно-правовые акты </a:t>
            </a:r>
            <a:br>
              <a:rPr lang="ru-RU" sz="2000" dirty="0" smtClean="0">
                <a:solidFill>
                  <a:srgbClr val="006700"/>
                </a:solidFill>
              </a:rPr>
            </a:br>
            <a:r>
              <a:rPr lang="ru-RU" sz="2000" dirty="0" smtClean="0">
                <a:solidFill>
                  <a:srgbClr val="006700"/>
                </a:solidFill>
              </a:rPr>
              <a:t>НПФ «Социальное развитие», регламентирующие процесс обработки и защиты персональных данных  </a:t>
            </a:r>
            <a:endParaRPr lang="ru-RU" sz="2000" dirty="0">
              <a:solidFill>
                <a:srgbClr val="0067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33265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ЗАКЛЮЧЕНИЕ: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Настоящее тренинг-обучение подготовлено в соответствии с требованиями ФЗ-152 (подп. 6  п. 1 ст. 18.1) и на основании анализа проведенной  внутренней аудиторской  проверки за 2011 год  в структурных подразделениях фонда, работники которых непосредственно связаны с обслуживанием клиентов 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НПФ «Социальное развитие»</a:t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5312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000" cy="63947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В Федеральный закон от 27.07.2006 г. № 152 -ФЗ «О персональных данных» были внесены существенные изменения, которые вступили в силу  27.07.2011 г.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В связи с чем, в локальные нормативные правовые акты фонда внесены поправки , в т.ч. и в формы  документов, необходимые при работе с ПДн субъектов, обрабатываемых в НПФ «Социальное развитие».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Рассмотрим процесс обработки некоторых из них.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5265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836712"/>
          <a:ext cx="4896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Содержимое 5" descr="ДТО. Положение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4932040" y="404664"/>
            <a:ext cx="4032448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1043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847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6700"/>
                </a:solidFill>
              </a:rPr>
              <a:t>Формы документов, связанных с обработкой ПДн, в соответствии с Положением о порядке обработки и защиты персональных данных в НПФ «Социальное развитие»</a:t>
            </a:r>
            <a:endParaRPr lang="ru-RU" sz="2400" dirty="0">
              <a:solidFill>
                <a:srgbClr val="0067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70080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5125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240360" cy="56166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548680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5218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24336" cy="522000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C000"/>
                </a:solidFill>
              </a:rPr>
              <a:t>1</a:t>
            </a:r>
            <a:endParaRPr lang="ru-RU" sz="2800" u="sng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476672"/>
          <a:ext cx="4499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62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60648"/>
          <a:ext cx="4499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391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40960" cy="44279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Формы согласий подписываются лично субъектом ПДн или его законным представителем, при наличии полномочий оформленных документально, которые в соответствии с п.1. ст. 9 ФЗ-152 проверяются оператором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5125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6700"/>
                </a:solidFill>
              </a:rPr>
              <a:t>Требования к работникам фонда при взаимодействии с субъектами ПДн при сборе согласий</a:t>
            </a:r>
            <a:endParaRPr lang="ru-RU" sz="2800" dirty="0">
              <a:solidFill>
                <a:srgbClr val="0067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34076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3315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1394</TotalTime>
  <Words>1454</Words>
  <Application>Microsoft Office PowerPoint</Application>
  <PresentationFormat>Экран (4:3)</PresentationFormat>
  <Paragraphs>115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ПОРЯДОК ОБРАБОТКИ ПДН СУБЪЕКТОВ В НПФ  «СОЦИАЛЬНОЕ РАЗВИТИЕ»</vt:lpstr>
      <vt:lpstr>В Федеральный закон от 27.07.2006 г. № 152 -ФЗ «О персональных данных» были внесены существенные изменения, которые вступили в силу  27.07.2011 г.  В связи с чем, в локальные нормативные правовые акты фонда внесены поправки , в т.ч. и в формы  документов, необходимые при работе с ПДн субъектов, обрабатываемых в НПФ «Социальное развитие».  Рассмотрим процесс обработки некоторых из них.</vt:lpstr>
      <vt:lpstr>Презентация PowerPoint</vt:lpstr>
      <vt:lpstr>Формы документов, связанных с обработкой ПДн, в соответствии с Положением о порядке обработки и защиты персональных данных в НПФ «Социальное развитие»</vt:lpstr>
      <vt:lpstr>  </vt:lpstr>
      <vt:lpstr>1</vt:lpstr>
      <vt:lpstr>Презентация PowerPoint</vt:lpstr>
      <vt:lpstr> Формы согласий подписываются лично субъектом ПДн или его законным представителем, при наличии полномочий оформленных документально, которые в соответствии с п.1. ст. 9 ФЗ-152 проверяются оператором </vt:lpstr>
      <vt:lpstr>Требования к работникам фонда при взаимодействии с субъектами ПДн при сборе согласий</vt:lpstr>
      <vt:lpstr> Согласие субъекта на обработку персональных данных, оформленное с нарушениями требований законодательства о персональных данных и локальных нормативных правовых актов фонда, является не действующим и требует переоформления </vt:lpstr>
      <vt:lpstr>Презентация PowerPoint</vt:lpstr>
      <vt:lpstr>      Порядок обработки заявления субъекта ПДн об исключении или исправлении неверных или неполных персональных данных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акты  НПФ «Социальное развитие», регламентирующие процесс обработки и защиты персональных данных  </vt:lpstr>
      <vt:lpstr> ЗАКЛЮЧЕНИЕ:  Настоящее тренинг-обучение подготовлено в соответствии с требованиями ФЗ-152 (подп. 6  п. 1 ст. 18.1) и на основании анализа проведенной  внутренней аудиторской  проверки за 2011 год  в структурных подразделениях фонда, работники которых непосредственно связаны с обслуживанием клиентов   НПФ «Социальное развитие» </vt:lpstr>
    </vt:vector>
  </TitlesOfParts>
  <Company>НПФ Социальное развитие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ОБРАБОТКИ ПДн СУБЪЕКТОВ   В НПФ «СОЦИАЛЬНОЕ РАЗВИТИЕ»</dc:title>
  <dc:creator>UserADC9</dc:creator>
  <cp:lastModifiedBy>AlpeevaAJu</cp:lastModifiedBy>
  <cp:revision>118</cp:revision>
  <dcterms:created xsi:type="dcterms:W3CDTF">2012-02-09T13:15:33Z</dcterms:created>
  <dcterms:modified xsi:type="dcterms:W3CDTF">2012-12-19T07:17:08Z</dcterms:modified>
  <cp:contentStatus/>
</cp:coreProperties>
</file>