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  <p:sldMasterId id="2147483735" r:id="rId2"/>
    <p:sldMasterId id="2147483759" r:id="rId3"/>
    <p:sldMasterId id="2147483771" r:id="rId4"/>
    <p:sldMasterId id="2147483783" r:id="rId5"/>
    <p:sldMasterId id="2147483796" r:id="rId6"/>
  </p:sldMasterIdLst>
  <p:notesMasterIdLst>
    <p:notesMasterId r:id="rId40"/>
  </p:notesMasterIdLst>
  <p:sldIdLst>
    <p:sldId id="666" r:id="rId7"/>
    <p:sldId id="621" r:id="rId8"/>
    <p:sldId id="688" r:id="rId9"/>
    <p:sldId id="689" r:id="rId10"/>
    <p:sldId id="693" r:id="rId11"/>
    <p:sldId id="687" r:id="rId12"/>
    <p:sldId id="685" r:id="rId13"/>
    <p:sldId id="686" r:id="rId14"/>
    <p:sldId id="684" r:id="rId15"/>
    <p:sldId id="675" r:id="rId16"/>
    <p:sldId id="681" r:id="rId17"/>
    <p:sldId id="676" r:id="rId18"/>
    <p:sldId id="665" r:id="rId19"/>
    <p:sldId id="655" r:id="rId20"/>
    <p:sldId id="656" r:id="rId21"/>
    <p:sldId id="653" r:id="rId22"/>
    <p:sldId id="664" r:id="rId23"/>
    <p:sldId id="682" r:id="rId24"/>
    <p:sldId id="654" r:id="rId25"/>
    <p:sldId id="657" r:id="rId26"/>
    <p:sldId id="658" r:id="rId27"/>
    <p:sldId id="660" r:id="rId28"/>
    <p:sldId id="673" r:id="rId29"/>
    <p:sldId id="659" r:id="rId30"/>
    <p:sldId id="678" r:id="rId31"/>
    <p:sldId id="690" r:id="rId32"/>
    <p:sldId id="691" r:id="rId33"/>
    <p:sldId id="692" r:id="rId34"/>
    <p:sldId id="662" r:id="rId35"/>
    <p:sldId id="661" r:id="rId36"/>
    <p:sldId id="668" r:id="rId37"/>
    <p:sldId id="669" r:id="rId38"/>
    <p:sldId id="683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35"/>
    <a:srgbClr val="007000"/>
    <a:srgbClr val="5F5F5F"/>
    <a:srgbClr val="777777"/>
    <a:srgbClr val="007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>
      <p:cViewPr>
        <p:scale>
          <a:sx n="100" d="100"/>
          <a:sy n="100" d="100"/>
        </p:scale>
        <p:origin x="-31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835650F-AA7E-4B6E-8D9F-2F6D6ED3E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73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27550F-388F-40A8-B4BE-CDC62BF2C2CF}" type="slidenum">
              <a:rPr lang="ru-RU" smtClean="0">
                <a:latin typeface="Arial" charset="0"/>
              </a:rPr>
              <a:pPr eaLnBrk="1" hangingPunct="1"/>
              <a:t>2</a:t>
            </a:fld>
            <a:endParaRPr lang="ru-RU" smtClean="0">
              <a:latin typeface="Arial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39797B3-C954-4FDB-ACA9-13AEB6FC4854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151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305EE27-424B-4DCD-9718-72E111F1B6EE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F79D812-BD55-428D-8E90-20F9130913BE}" type="slidenum">
              <a:rPr lang="ru-RU" smtClean="0">
                <a:latin typeface="Arial" charset="0"/>
              </a:rPr>
              <a:pPr eaLnBrk="1" hangingPunct="1"/>
              <a:t>11</a:t>
            </a:fld>
            <a:endParaRPr lang="ru-RU" smtClean="0">
              <a:latin typeface="Arial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ADBBBBC-6F03-4A08-B6C5-8E0DB56FC2BA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11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253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3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2534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2D15A25-BE11-462B-B2C9-B703652C6361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11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27550F-388F-40A8-B4BE-CDC62BF2C2CF}" type="slidenum">
              <a:rPr lang="ru-RU" smtClean="0">
                <a:latin typeface="Arial" charset="0"/>
              </a:rPr>
              <a:pPr eaLnBrk="1" hangingPunct="1"/>
              <a:t>12</a:t>
            </a:fld>
            <a:endParaRPr lang="ru-RU" smtClean="0">
              <a:latin typeface="Arial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39797B3-C954-4FDB-ACA9-13AEB6FC4854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12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151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305EE27-424B-4DCD-9718-72E111F1B6EE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12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F79D812-BD55-428D-8E90-20F9130913BE}" type="slidenum">
              <a:rPr lang="ru-RU" smtClean="0">
                <a:latin typeface="Arial" charset="0"/>
              </a:rPr>
              <a:pPr eaLnBrk="1" hangingPunct="1"/>
              <a:t>13</a:t>
            </a:fld>
            <a:endParaRPr lang="ru-RU" smtClean="0">
              <a:latin typeface="Arial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ADBBBBC-6F03-4A08-B6C5-8E0DB56FC2BA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13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253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3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2534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2D15A25-BE11-462B-B2C9-B703652C6361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13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69A4AFE-5C84-42F2-8450-4D2C578CA3FA}" type="slidenum">
              <a:rPr lang="ru-RU" smtClean="0">
                <a:latin typeface="Arial" charset="0"/>
              </a:rPr>
              <a:pPr eaLnBrk="1" hangingPunct="1"/>
              <a:t>14</a:t>
            </a:fld>
            <a:endParaRPr lang="ru-RU" smtClean="0">
              <a:latin typeface="Arial" charset="0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CF757D66-9028-4309-9D22-0109F7B61C75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14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355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7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3558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36500BE-9228-4581-9195-B06C97AFBC18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14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80A0C1C-EB7E-4635-BF77-96F95A4C4441}" type="slidenum">
              <a:rPr lang="ru-RU" smtClean="0">
                <a:latin typeface="Arial" charset="0"/>
              </a:rPr>
              <a:pPr eaLnBrk="1" hangingPunct="1"/>
              <a:t>15</a:t>
            </a:fld>
            <a:endParaRPr lang="ru-RU" smtClean="0">
              <a:latin typeface="Arial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FA7758D-A04A-4170-8DC0-230BF0873E76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15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58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1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4582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C9C2DDDF-8D31-4B47-8CCA-FF10E5570C33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15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98893A4-0B42-4B62-8CCF-8E0FE4C01D2D}" type="slidenum">
              <a:rPr lang="ru-RU" smtClean="0">
                <a:solidFill>
                  <a:srgbClr val="000000"/>
                </a:solidFill>
                <a:latin typeface="Arial" charset="0"/>
              </a:rPr>
              <a:pPr eaLnBrk="1" hangingPunct="1"/>
              <a:t>16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D90F080-3BCB-4DF6-BD03-A1A86AB93D6D}" type="slidenum">
              <a:rPr lang="ru-RU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16</a:t>
            </a:fld>
            <a:endParaRPr lang="ru-RU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560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5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25606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4ED4B3F2-731F-409F-8EF2-80325C2E51CD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16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161DC07-66F0-479F-BE68-CAD35C84C546}" type="slidenum">
              <a:rPr lang="ru-RU" smtClean="0">
                <a:solidFill>
                  <a:srgbClr val="000000"/>
                </a:solidFill>
                <a:latin typeface="Arial" charset="0"/>
              </a:rPr>
              <a:pPr eaLnBrk="1" hangingPunct="1"/>
              <a:t>17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8FCAA75-47D9-4587-A9FA-F22B1CA6D6BA}" type="slidenum">
              <a:rPr lang="ru-RU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17</a:t>
            </a:fld>
            <a:endParaRPr lang="ru-RU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5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3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27654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D79ABC9-4E65-46E5-B57F-25E93663C81E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17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161DC07-66F0-479F-BE68-CAD35C84C546}" type="slidenum">
              <a:rPr lang="ru-RU" smtClean="0">
                <a:solidFill>
                  <a:srgbClr val="000000"/>
                </a:solidFill>
                <a:latin typeface="Arial" charset="0"/>
              </a:rPr>
              <a:pPr eaLnBrk="1" hangingPunct="1"/>
              <a:t>18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8FCAA75-47D9-4587-A9FA-F22B1CA6D6BA}" type="slidenum">
              <a:rPr lang="ru-RU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18</a:t>
            </a:fld>
            <a:endParaRPr lang="ru-RU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5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3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27654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D79ABC9-4E65-46E5-B57F-25E93663C81E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18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E90770F-D649-42E2-BD01-D2297F53A394}" type="slidenum">
              <a:rPr lang="ru-RU" smtClean="0">
                <a:solidFill>
                  <a:srgbClr val="000000"/>
                </a:solidFill>
                <a:latin typeface="Arial" charset="0"/>
              </a:rPr>
              <a:pPr eaLnBrk="1" hangingPunct="1"/>
              <a:t>19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4977BD5A-5A26-4686-AB66-8D22A0CA6E84}" type="slidenum">
              <a:rPr lang="ru-RU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19</a:t>
            </a:fld>
            <a:endParaRPr lang="ru-RU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867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7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28678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5BC2CB3-E18D-4C14-B0B3-4F5E22503664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19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3AB6863-5F3F-4C4F-9519-3D588C7AA2DB}" type="slidenum">
              <a:rPr lang="ru-RU" smtClean="0">
                <a:solidFill>
                  <a:srgbClr val="000000"/>
                </a:solidFill>
                <a:latin typeface="Arial" charset="0"/>
              </a:rPr>
              <a:pPr eaLnBrk="1" hangingPunct="1"/>
              <a:t>20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0724510-DD4C-4206-9A88-B32EEE3BC2C3}" type="slidenum">
              <a:rPr lang="ru-RU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20</a:t>
            </a:fld>
            <a:endParaRPr lang="ru-RU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970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1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29702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AE8B4D7-5746-4983-B834-82BAC5F61B0A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20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27550F-388F-40A8-B4BE-CDC62BF2C2CF}" type="slidenum">
              <a:rPr lang="ru-RU" smtClean="0">
                <a:latin typeface="Arial" charset="0"/>
              </a:rPr>
              <a:pPr eaLnBrk="1" hangingPunct="1"/>
              <a:t>3</a:t>
            </a:fld>
            <a:endParaRPr lang="ru-RU" smtClean="0">
              <a:latin typeface="Arial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39797B3-C954-4FDB-ACA9-13AEB6FC4854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3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151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305EE27-424B-4DCD-9718-72E111F1B6EE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3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95FDFF4-3388-44FA-BD6C-293BD36C221E}" type="slidenum">
              <a:rPr lang="ru-RU" smtClean="0">
                <a:latin typeface="Arial" charset="0"/>
              </a:rPr>
              <a:pPr eaLnBrk="1" hangingPunct="1"/>
              <a:t>21</a:t>
            </a:fld>
            <a:endParaRPr lang="ru-RU" smtClean="0">
              <a:latin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0E4540D-E1E4-4540-844B-18993F2464F2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21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072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5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30726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0CBE9F6-8E47-486C-AB81-1FD07EBF33C0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21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B8C0DF9-CBAA-4875-B554-455375BC8E82}" type="slidenum">
              <a:rPr lang="ru-RU" smtClean="0">
                <a:latin typeface="Arial" charset="0"/>
              </a:rPr>
              <a:pPr eaLnBrk="1" hangingPunct="1"/>
              <a:t>22</a:t>
            </a:fld>
            <a:endParaRPr lang="ru-RU" smtClean="0">
              <a:latin typeface="Arial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74707B0-F59B-4B87-BC6E-77DC4D75276D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22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174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3175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104011B-99C2-4B89-816C-568D3D5E48BE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22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9745F5A-43F7-4C8A-B0AF-D9832D914083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23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13517BCE-17EF-4781-A585-E14D4E895C67}" type="slidenum">
              <a:rPr lang="ru-RU" sz="120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23</a:t>
            </a:fld>
            <a:endParaRPr lang="ru-RU" sz="120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482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1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/>
          </a:p>
        </p:txBody>
      </p:sp>
      <p:sp>
        <p:nvSpPr>
          <p:cNvPr id="34822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81B4340-61BD-44CC-8452-C16BC31DC543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23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34A4E56-51ED-4C04-A95E-E45892143ABA}" type="slidenum">
              <a:rPr lang="ru-RU" smtClean="0">
                <a:latin typeface="Arial" charset="0"/>
              </a:rPr>
              <a:pPr eaLnBrk="1" hangingPunct="1"/>
              <a:t>24</a:t>
            </a:fld>
            <a:endParaRPr lang="ru-RU" smtClean="0">
              <a:latin typeface="Arial" charset="0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EF328DCD-E5DC-4DDE-A5E9-B711F27AE2C8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24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277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3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32774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CDA091E-71F6-4E8B-B1A7-9E99400E3F05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24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34A4E56-51ED-4C04-A95E-E45892143ABA}" type="slidenum">
              <a:rPr lang="ru-RU" smtClean="0">
                <a:latin typeface="Arial" charset="0"/>
              </a:rPr>
              <a:pPr eaLnBrk="1" hangingPunct="1"/>
              <a:t>25</a:t>
            </a:fld>
            <a:endParaRPr lang="ru-RU" smtClean="0">
              <a:latin typeface="Arial" charset="0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EF328DCD-E5DC-4DDE-A5E9-B711F27AE2C8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25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277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3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32774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CDA091E-71F6-4E8B-B1A7-9E99400E3F05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25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9745F5A-43F7-4C8A-B0AF-D9832D914083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26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13517BCE-17EF-4781-A585-E14D4E895C67}" type="slidenum">
              <a:rPr lang="ru-RU" sz="120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26</a:t>
            </a:fld>
            <a:endParaRPr lang="ru-RU" sz="120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482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1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/>
          </a:p>
        </p:txBody>
      </p:sp>
      <p:sp>
        <p:nvSpPr>
          <p:cNvPr id="34822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81B4340-61BD-44CC-8452-C16BC31DC543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26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9745F5A-43F7-4C8A-B0AF-D9832D914083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27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13517BCE-17EF-4781-A585-E14D4E895C67}" type="slidenum">
              <a:rPr lang="ru-RU" sz="120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27</a:t>
            </a:fld>
            <a:endParaRPr lang="ru-RU" sz="120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482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1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/>
          </a:p>
        </p:txBody>
      </p:sp>
      <p:sp>
        <p:nvSpPr>
          <p:cNvPr id="34822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81B4340-61BD-44CC-8452-C16BC31DC543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27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9745F5A-43F7-4C8A-B0AF-D9832D914083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28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13517BCE-17EF-4781-A585-E14D4E895C67}" type="slidenum">
              <a:rPr lang="ru-RU" sz="120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28</a:t>
            </a:fld>
            <a:endParaRPr lang="ru-RU" sz="120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482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1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/>
          </a:p>
        </p:txBody>
      </p:sp>
      <p:sp>
        <p:nvSpPr>
          <p:cNvPr id="34822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81B4340-61BD-44CC-8452-C16BC31DC543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28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66C606B-FD0B-491A-812E-9BEE4FAF6118}" type="slidenum">
              <a:rPr lang="ru-RU" smtClean="0">
                <a:latin typeface="Arial" charset="0"/>
              </a:rPr>
              <a:pPr eaLnBrk="1" hangingPunct="1"/>
              <a:t>29</a:t>
            </a:fld>
            <a:endParaRPr lang="ru-RU" smtClean="0">
              <a:latin typeface="Arial" charset="0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0D855A9F-722B-4019-8512-8EC627FD1549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29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379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7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33798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7E6DFE0F-BB8E-445A-AED0-05ED909FCC9F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29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22042E4-0E71-454D-B628-BCA3F7808744}" type="slidenum">
              <a:rPr lang="ru-RU" smtClean="0">
                <a:latin typeface="Arial" charset="0"/>
              </a:rPr>
              <a:pPr eaLnBrk="1" hangingPunct="1"/>
              <a:t>30</a:t>
            </a:fld>
            <a:endParaRPr lang="ru-RU" smtClean="0">
              <a:latin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1B6C73C-EA44-487A-8757-EC90854563B7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30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482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1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34822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9507FF2-EA3C-4052-9240-81CFF20516E7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30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27550F-388F-40A8-B4BE-CDC62BF2C2CF}" type="slidenum">
              <a:rPr lang="ru-RU" smtClean="0">
                <a:latin typeface="Arial" charset="0"/>
              </a:rPr>
              <a:pPr eaLnBrk="1" hangingPunct="1"/>
              <a:t>4</a:t>
            </a:fld>
            <a:endParaRPr lang="ru-RU" smtClean="0">
              <a:latin typeface="Arial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39797B3-C954-4FDB-ACA9-13AEB6FC4854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4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151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305EE27-424B-4DCD-9718-72E111F1B6EE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4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9745F5A-43F7-4C8A-B0AF-D9832D914083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31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13517BCE-17EF-4781-A585-E14D4E895C67}" type="slidenum">
              <a:rPr lang="ru-RU" sz="120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31</a:t>
            </a:fld>
            <a:endParaRPr lang="ru-RU" sz="120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482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1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/>
          </a:p>
        </p:txBody>
      </p:sp>
      <p:sp>
        <p:nvSpPr>
          <p:cNvPr id="34822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81B4340-61BD-44CC-8452-C16BC31DC543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31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1BE39CE-3B85-4C62-9B59-84D9E86A4430}" type="slidenum">
              <a:rPr lang="ru-RU">
                <a:solidFill>
                  <a:srgbClr val="000000"/>
                </a:solidFill>
                <a:latin typeface="Arial" charset="0"/>
              </a:rPr>
              <a:pPr eaLnBrk="1" hangingPunct="1"/>
              <a:t>32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6E78F8F1-268A-4FD6-A69D-A4F1924231F5}" type="slidenum">
              <a:rPr lang="ru-RU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32</a:t>
            </a:fld>
            <a:endParaRPr lang="ru-RU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584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5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endParaRPr lang="ru-RU" smtClean="0"/>
          </a:p>
        </p:txBody>
      </p:sp>
      <p:sp>
        <p:nvSpPr>
          <p:cNvPr id="35846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524B412-EA31-462F-BE3D-EDA7D5F2ADB8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32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8624F-8C1B-47E4-99D3-E482C7F74B76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59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2AEE0D1-300F-4921-BA7E-6D642DA847CC}" type="slidenum">
              <a:rPr lang="ru-RU" sz="1200">
                <a:solidFill>
                  <a:prstClr val="black"/>
                </a:solidFill>
                <a:ea typeface="MS PGothic" pitchFamily="34" charset="-128"/>
                <a:cs typeface="Arial" charset="0"/>
              </a:rPr>
              <a:pPr algn="r"/>
              <a:t>5</a:t>
            </a:fld>
            <a:endParaRPr lang="ru-RU" sz="1200">
              <a:solidFill>
                <a:prstClr val="black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590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6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 lIns="91424" tIns="45712" rIns="91424" bIns="45712"/>
          <a:lstStyle/>
          <a:p>
            <a:endParaRPr lang="ru-RU"/>
          </a:p>
        </p:txBody>
      </p:sp>
      <p:sp>
        <p:nvSpPr>
          <p:cNvPr id="259077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2C07F26-3A4D-46FC-AFF8-3000BC5C8DB5}" type="slidenum">
              <a:rPr lang="ru-RU" sz="1200">
                <a:solidFill>
                  <a:srgbClr val="0D4587"/>
                </a:solidFill>
                <a:ea typeface="MS PGothic" pitchFamily="34" charset="-128"/>
                <a:cs typeface="Arial" charset="0"/>
              </a:rPr>
              <a:pPr algn="r"/>
              <a:t>5</a:t>
            </a:fld>
            <a:endParaRPr lang="ru-RU" sz="1200">
              <a:solidFill>
                <a:srgbClr val="0D4587"/>
              </a:solidFill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23325A5-D380-4932-AA25-F3FCB8E28FBE}" type="slidenum">
              <a:rPr lang="ru-RU" smtClean="0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BAE5DE98-26D8-4C20-9B7A-12588D820644}" type="slidenum">
              <a:rPr lang="ru-RU" sz="120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6</a:t>
            </a:fld>
            <a:endParaRPr lang="ru-RU" sz="120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6691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7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/>
          </a:p>
        </p:txBody>
      </p:sp>
      <p:sp>
        <p:nvSpPr>
          <p:cNvPr id="166918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11776D10-A9B9-4095-9E19-FDB8A584ADCF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6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27550F-388F-40A8-B4BE-CDC62BF2C2CF}" type="slidenum">
              <a:rPr lang="ru-RU" smtClean="0">
                <a:latin typeface="Arial" charset="0"/>
              </a:rPr>
              <a:pPr eaLnBrk="1" hangingPunct="1"/>
              <a:t>7</a:t>
            </a:fld>
            <a:endParaRPr lang="ru-RU" smtClean="0">
              <a:latin typeface="Arial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39797B3-C954-4FDB-ACA9-13AEB6FC4854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7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151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305EE27-424B-4DCD-9718-72E111F1B6EE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7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27550F-388F-40A8-B4BE-CDC62BF2C2CF}" type="slidenum">
              <a:rPr lang="ru-RU" smtClean="0">
                <a:latin typeface="Arial" charset="0"/>
              </a:rPr>
              <a:pPr eaLnBrk="1" hangingPunct="1"/>
              <a:t>8</a:t>
            </a:fld>
            <a:endParaRPr lang="ru-RU" smtClean="0">
              <a:latin typeface="Arial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39797B3-C954-4FDB-ACA9-13AEB6FC4854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8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151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305EE27-424B-4DCD-9718-72E111F1B6EE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8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27550F-388F-40A8-B4BE-CDC62BF2C2CF}" type="slidenum">
              <a:rPr lang="ru-RU" smtClean="0">
                <a:latin typeface="Arial" charset="0"/>
              </a:rPr>
              <a:pPr eaLnBrk="1" hangingPunct="1"/>
              <a:t>9</a:t>
            </a:fld>
            <a:endParaRPr lang="ru-RU" smtClean="0">
              <a:latin typeface="Arial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39797B3-C954-4FDB-ACA9-13AEB6FC4854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9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151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305EE27-424B-4DCD-9718-72E111F1B6EE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9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27550F-388F-40A8-B4BE-CDC62BF2C2CF}" type="slidenum">
              <a:rPr lang="ru-RU" smtClean="0">
                <a:latin typeface="Arial" charset="0"/>
              </a:rPr>
              <a:pPr eaLnBrk="1" hangingPunct="1"/>
              <a:t>10</a:t>
            </a:fld>
            <a:endParaRPr lang="ru-RU" smtClean="0">
              <a:latin typeface="Arial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39797B3-C954-4FDB-ACA9-13AEB6FC4854}" type="slidenum">
              <a:rPr lang="ru-RU" sz="1200"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10</a:t>
            </a:fld>
            <a:endParaRPr lang="ru-RU" sz="12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150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9" name="Заметки 2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1424" tIns="45712" rIns="91424" bIns="45712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1510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305EE27-424B-4DCD-9718-72E111F1B6EE}" type="slidenum">
              <a:rPr lang="ru-RU" sz="1200">
                <a:solidFill>
                  <a:srgbClr val="0D4587"/>
                </a:solidFill>
                <a:latin typeface="Arial" charset="0"/>
                <a:ea typeface="MS PGothic" pitchFamily="34" charset="-128"/>
                <a:cs typeface="Arial" charset="0"/>
              </a:rPr>
              <a:pPr algn="r" eaLnBrk="1" hangingPunct="1"/>
              <a:t>10</a:t>
            </a:fld>
            <a:endParaRPr lang="ru-RU" sz="1200">
              <a:solidFill>
                <a:srgbClr val="0D4587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2ACEC-D2AA-46BE-A9AC-8A78BE0DE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78820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14F4F-8327-4810-8036-1FFAC1B0E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377329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755DE-9E06-4BB1-89A1-9AF3B6E5D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56588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9E063-E5CC-4138-B686-49CF00995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784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D3FC4-397F-4DA4-A761-8B4093040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30669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5B00-3E3D-4781-947E-B218E84D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9292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7BEF-AA19-4C7F-AEA9-7213E935F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65770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20C5F-C7B5-4D8F-9E3D-60C2FD5F2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1235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1FEB9-B2A6-4BE7-8B9B-43FB93010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71728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6F761-213E-4987-AC31-A241D6521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08244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E1DC9-61AE-411B-98CA-759B85898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74420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99BD7-3499-4FBA-A21C-B7307E5B4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49703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8A20-0692-44C8-9CD9-DE6C24860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58154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E0B4-C986-481C-A1DD-786FB2949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63361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CA7FC-6A1A-4C81-BED6-18CE4CE8A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83699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4BF05-E66D-43A7-B8C1-C8C5DC4EC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04744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99913-EC9A-4545-8693-B9C4A34EEF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2356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4DAD-4B1A-473A-8C0D-76830B5156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53235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E3E8-9C79-4450-90A4-F10581E1E7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52564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F3BB-293C-4902-9917-660ECCDABE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30502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8586-CFCB-436D-B59B-27F99B5D0D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84024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3BC4C-CDBB-480E-8202-00D806A49A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69754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8966D-876A-4B89-A3B4-822634A19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16745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277A-801F-4E14-8C6B-E090B20E33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85635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1343B-DA78-4055-B934-F9AA5501BD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59121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63D5-C67E-45C2-9585-D39FB1FFF3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92104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52676-618B-427E-BCFF-DFBE56CC61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7824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BD9F-B133-41F4-9A52-F0F6F47172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30021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03C8-1BC4-4CD3-B84D-96DFB8956B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52870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AED67-1966-4CC4-A989-CB23E69C64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2337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F798-1D1A-4E69-B3C1-F20D7491C5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05352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5CEF9-8ACB-48CA-B543-C631452324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36072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1A93-64FD-4C46-A70A-658975EE1D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51896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48B2-AFD9-4B42-AA6D-E261A27B2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50372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836DA-BC53-4923-8BA3-91A8CD4D94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71619"/>
      </p:ext>
    </p:extLst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D3DE0-C502-4283-85EA-CF220A8E68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76315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CA78C-E806-42F2-87C1-BED7D55FDA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24596"/>
      </p:ext>
    </p:extLst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15DE2-1CCB-49A7-9128-70153B91F0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24142"/>
      </p:ext>
    </p:extLst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DEB4-6F8A-4DCF-A0F3-EDF25AA4F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38778"/>
      </p:ext>
    </p:extLst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9D77-C95E-4F9F-B8A2-CB25F29438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08294"/>
      </p:ext>
    </p:extLst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0AA19-2103-43B9-A4E5-2BD8FB0F2E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95158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2EE33-F954-4695-9F46-C924F92AD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42493"/>
      </p:ext>
    </p:extLst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F3DC-F56D-4049-B84A-44C71920CC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51242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E9195-3C9B-47EA-8375-608E155FDA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95322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BD03-526A-463B-A450-417295339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94161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062C7-79BD-4E44-9C91-23DF8272F3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5653"/>
      </p:ext>
    </p:extLst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C0088-5068-4D88-8FF7-2B0CF7CD5B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05190"/>
      </p:ext>
    </p:extLst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002DA-36D3-4F29-A258-195C889E68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6360"/>
      </p:ext>
    </p:extLst>
  </p:cSld>
  <p:clrMapOvr>
    <a:masterClrMapping/>
  </p:clrMapOvr>
  <p:transition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FBF2F-64F2-4A11-99B9-35D7E35BB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21290"/>
      </p:ext>
    </p:extLst>
  </p:cSld>
  <p:clrMapOvr>
    <a:masterClrMapping/>
  </p:clrMapOvr>
  <p:transition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5487-9F4C-43A2-B2D3-889B0C9268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28542"/>
      </p:ext>
    </p:extLst>
  </p:cSld>
  <p:clrMapOvr>
    <a:masterClrMapping/>
  </p:clrMapOvr>
  <p:transition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CD6F5-AB74-438B-941C-76A71DA38E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13066"/>
      </p:ext>
    </p:extLst>
  </p:cSld>
  <p:clrMapOvr>
    <a:masterClrMapping/>
  </p:clrMapOvr>
  <p:transition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A1B0-6C60-4507-8527-60DC84E2EB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45840"/>
      </p:ext>
    </p:extLst>
  </p:cSld>
  <p:clrMapOvr>
    <a:masterClrMapping/>
  </p:clrMapOvr>
  <p:transition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2AF88-53A6-4A78-8E74-CC4CE60090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98039"/>
      </p:ext>
    </p:extLst>
  </p:cSld>
  <p:clrMapOvr>
    <a:masterClrMapping/>
  </p:clrMapOvr>
  <p:transition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23890-2830-4E2E-B8D3-6AC025A9DB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65957"/>
      </p:ext>
    </p:extLst>
  </p:cSld>
  <p:clrMapOvr>
    <a:masterClrMapping/>
  </p:clrMapOvr>
  <p:transition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86550-CF98-408A-8688-4CA10AD74D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63928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31604-875C-4D6E-ADF3-274BEC721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63098"/>
      </p:ext>
    </p:extLst>
  </p:cSld>
  <p:clrMapOvr>
    <a:masterClrMapping/>
  </p:clrMapOvr>
  <p:transition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8DB5C-F2BF-4573-A044-88C8C2D63E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62308"/>
      </p:ext>
    </p:extLst>
  </p:cSld>
  <p:clrMapOvr>
    <a:masterClrMapping/>
  </p:clrMapOvr>
  <p:transition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1E5B0-9FA7-4E01-B1C7-005DD9E32A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21283"/>
      </p:ext>
    </p:extLst>
  </p:cSld>
  <p:clrMapOvr>
    <a:masterClrMapping/>
  </p:clrMapOvr>
  <p:transition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488A2-AF2C-49F2-B402-2FB468BBE8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91112"/>
      </p:ext>
    </p:extLst>
  </p:cSld>
  <p:clrMapOvr>
    <a:masterClrMapping/>
  </p:clrMapOvr>
  <p:transition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52AFC-09C4-4142-92C6-9DD31F48B8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0293"/>
      </p:ext>
    </p:extLst>
  </p:cSld>
  <p:clrMapOvr>
    <a:masterClrMapping/>
  </p:clrMapOvr>
  <p:transition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8DB33-024A-4404-BCA6-3BE21B92A8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42461"/>
      </p:ext>
    </p:extLst>
  </p:cSld>
  <p:clrMapOvr>
    <a:masterClrMapping/>
  </p:clrMapOvr>
  <p:transition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E95F4-6341-42C1-B8FA-7C830F0D0E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03677"/>
      </p:ext>
    </p:extLst>
  </p:cSld>
  <p:clrMapOvr>
    <a:masterClrMapping/>
  </p:clrMapOvr>
  <p:transition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90564-D049-40D0-BDA0-07FF959384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15990"/>
      </p:ext>
    </p:extLst>
  </p:cSld>
  <p:clrMapOvr>
    <a:masterClrMapping/>
  </p:clrMapOvr>
  <p:transition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58C28-7EDC-4E19-B7FF-72E0CCBEF6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88083"/>
      </p:ext>
    </p:extLst>
  </p:cSld>
  <p:clrMapOvr>
    <a:masterClrMapping/>
  </p:clrMapOvr>
  <p:transition>
    <p:strips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94D99-8492-437B-9038-10921D8C5D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68223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5CB7F-DF23-4BE2-8C01-20700F573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1638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82FF9-D00D-47C3-ABAF-6A7AF8639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48882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9E53-2202-43CD-9E77-AD43F02C8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38154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239C631-FB7F-4BAE-9E6D-A91028A91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ransition>
    <p:strips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54D765A-E2F2-4990-A805-6DBFF71FE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strips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5ABCC30-F211-48C0-ABC9-B0E561189B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6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>
    <p:strips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DC6C7CB-1C0C-430F-96FB-9677BDD915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3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strips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04C1B91-8D0D-4B12-BC41-1A70B7E613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2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>
    <p:strips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D5C197B-1385-4F1B-B3E7-9A3B296581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7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strips dir="rd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char.ru/books/p1061835.jpg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char.ru/books/p1061835.jpg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hyperlink" Target="http://www.char.ru/books/p1061835.jpg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hyperlink" Target="http://www.char.ru/books/p1061835.jpg" TargetMode="Externa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2657"/>
            <a:ext cx="8064500" cy="2736304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  <a:latin typeface="+mn-lt"/>
              </a:rPr>
              <a:t>Проблемы практической реализации требований Федерального закона </a:t>
            </a:r>
            <a:br>
              <a:rPr lang="ru-RU" sz="3200" b="1" dirty="0" smtClean="0">
                <a:solidFill>
                  <a:srgbClr val="007235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235"/>
                </a:solidFill>
                <a:latin typeface="+mn-lt"/>
              </a:rPr>
              <a:t>«О персональных данных», оценки уровня защищенности и построения модели угроз для финансовых организаций и пенсионных фондов</a:t>
            </a:r>
          </a:p>
        </p:txBody>
      </p:sp>
      <p:pic>
        <p:nvPicPr>
          <p:cNvPr id="2051" name="Picture 4" descr="Наш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257550"/>
            <a:ext cx="35274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4140200" y="3357563"/>
            <a:ext cx="482441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3403600" algn="l"/>
              </a:tabLst>
            </a:pPr>
            <a:r>
              <a:rPr lang="ru-RU" sz="2800" dirty="0" err="1" smtClean="0">
                <a:latin typeface="Arial" charset="0"/>
              </a:rPr>
              <a:t>М.Ю.Емельянников</a:t>
            </a:r>
            <a:r>
              <a:rPr lang="ru-RU" sz="2800" dirty="0" smtClean="0">
                <a:latin typeface="Arial" charset="0"/>
              </a:rPr>
              <a:t>, управляющий партнер</a:t>
            </a:r>
            <a:endParaRPr lang="ru-RU" sz="2800" dirty="0">
              <a:latin typeface="Arial" charset="0"/>
            </a:endParaRPr>
          </a:p>
        </p:txBody>
      </p:sp>
      <p:pic>
        <p:nvPicPr>
          <p:cNvPr id="2053" name="Picture 9" descr="фон"/>
          <p:cNvPicPr>
            <a:picLocks noChangeAspect="1" noChangeArrowheads="1"/>
          </p:cNvPicPr>
          <p:nvPr/>
        </p:nvPicPr>
        <p:blipFill>
          <a:blip r:embed="rId3" cstate="print">
            <a:lum bright="-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819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65E6A-3A38-4F38-B5A8-3C2401D2413D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4099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4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071813" y="6850063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7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Что не учитывает </a:t>
            </a:r>
            <a:br>
              <a:rPr lang="ru-RU" sz="3200" b="1" dirty="0" smtClean="0">
                <a:solidFill>
                  <a:srgbClr val="007235"/>
                </a:solidFill>
              </a:rPr>
            </a:br>
            <a:r>
              <a:rPr lang="ru-RU" sz="3200" b="1" dirty="0" smtClean="0">
                <a:solidFill>
                  <a:srgbClr val="007235"/>
                </a:solidFill>
              </a:rPr>
              <a:t>Постановление № 1119</a:t>
            </a:r>
          </a:p>
        </p:txBody>
      </p:sp>
      <p:pic>
        <p:nvPicPr>
          <p:cNvPr id="16" name="Picture 14" descr="Картинка 1 из 10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19250"/>
            <a:ext cx="28797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0000" y="1620000"/>
            <a:ext cx="4572000" cy="44566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dirty="0">
                <a:latin typeface="+mn-lt"/>
              </a:rPr>
              <a:t>Правительство Российской Федерации с учетом </a:t>
            </a:r>
            <a:r>
              <a:rPr lang="ru-RU" b="1" dirty="0">
                <a:solidFill>
                  <a:srgbClr val="007235"/>
                </a:solidFill>
                <a:latin typeface="+mn-lt"/>
              </a:rPr>
              <a:t>возможного вреда</a:t>
            </a:r>
            <a:r>
              <a:rPr lang="ru-RU" dirty="0">
                <a:latin typeface="+mn-lt"/>
              </a:rPr>
              <a:t> субъекту персональных данных, объема и содержания обрабатываемых персональных данных, </a:t>
            </a:r>
            <a:r>
              <a:rPr lang="ru-RU" b="1" dirty="0">
                <a:solidFill>
                  <a:srgbClr val="007235"/>
                </a:solidFill>
                <a:latin typeface="+mn-lt"/>
              </a:rPr>
              <a:t>вида деятельности</a:t>
            </a:r>
            <a:r>
              <a:rPr lang="ru-RU" dirty="0">
                <a:latin typeface="+mn-lt"/>
              </a:rPr>
              <a:t>, при осуществлении которого обрабатываются персональные данные, актуальности угроз безопасности персональных данных устанавливает: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dirty="0">
                <a:latin typeface="+mn-lt"/>
              </a:rPr>
              <a:t>1) уровни защищенности персональных </a:t>
            </a:r>
            <a:r>
              <a:rPr lang="ru-RU" dirty="0" smtClean="0">
                <a:latin typeface="+mn-lt"/>
              </a:rPr>
              <a:t>данных;</a:t>
            </a:r>
            <a:endParaRPr lang="ru-RU" dirty="0">
              <a:latin typeface="+mn-lt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dirty="0">
                <a:latin typeface="+mn-lt"/>
              </a:rPr>
              <a:t>2) требования к защите персональных данных при их обработке в информационных системах персональных данных, исполнение которых обеспечивает установленные уровни защищенности персональных </a:t>
            </a:r>
            <a:r>
              <a:rPr lang="ru-RU" dirty="0" smtClean="0">
                <a:latin typeface="+mn-lt"/>
              </a:rPr>
              <a:t>данных.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083814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487B6-14F4-4A8E-994C-E5687FD40D8C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5123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5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8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31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Определение типа угроз</a:t>
            </a: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1258889" y="1619250"/>
            <a:ext cx="4537248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400" dirty="0">
                <a:latin typeface="+mn-lt"/>
              </a:rPr>
              <a:t>Определение типа угроз безопасности персональных данных, актуальных для информационной системы, производится оператором 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с учетом оценки возможного вреда</a:t>
            </a:r>
            <a:r>
              <a:rPr lang="ru-RU" sz="2400" dirty="0">
                <a:latin typeface="+mn-lt"/>
              </a:rPr>
              <a:t>, проведенной во исполнение пункта 5 части 1 статьи 18</a:t>
            </a:r>
            <a:r>
              <a:rPr lang="ru-RU" sz="2400" baseline="30000" dirty="0">
                <a:latin typeface="+mn-lt"/>
              </a:rPr>
              <a:t>1</a:t>
            </a:r>
            <a:r>
              <a:rPr lang="ru-RU" sz="2400" dirty="0">
                <a:latin typeface="+mn-lt"/>
              </a:rPr>
              <a:t> Федерального закона «О персональных данных», и 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в соответствии с нормативными правовыми актами</a:t>
            </a:r>
            <a:r>
              <a:rPr lang="ru-RU" sz="2400" dirty="0">
                <a:latin typeface="+mn-lt"/>
              </a:rPr>
              <a:t>, принятыми во исполнение части 5 статьи 19 Федерального закона «О персональных данных».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00" y="1620000"/>
            <a:ext cx="2880000" cy="2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0529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65E6A-3A38-4F38-B5A8-3C2401D2413D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4099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4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071813" y="6850063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7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Кто должен определить </a:t>
            </a:r>
            <a:br>
              <a:rPr lang="ru-RU" sz="3200" b="1" dirty="0" smtClean="0">
                <a:solidFill>
                  <a:srgbClr val="007235"/>
                </a:solidFill>
              </a:rPr>
            </a:br>
            <a:r>
              <a:rPr lang="ru-RU" sz="3200" b="1" dirty="0" smtClean="0">
                <a:solidFill>
                  <a:srgbClr val="007235"/>
                </a:solidFill>
              </a:rPr>
              <a:t>возможный вред</a:t>
            </a:r>
          </a:p>
        </p:txBody>
      </p:sp>
      <p:pic>
        <p:nvPicPr>
          <p:cNvPr id="16" name="Picture 14" descr="Картинка 1 из 10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19250"/>
            <a:ext cx="28797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0000" y="1620000"/>
            <a:ext cx="4572000" cy="51214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dirty="0">
                <a:latin typeface="+mn-lt"/>
              </a:rPr>
              <a:t>Оператор обязан принимать меры, необходимые и достаточные для обеспечения выполнения обязанностей, предусмотренных настоящим </a:t>
            </a:r>
            <a:r>
              <a:rPr lang="ru-RU" dirty="0" smtClean="0">
                <a:latin typeface="+mn-lt"/>
              </a:rPr>
              <a:t>ФЗ и </a:t>
            </a:r>
            <a:r>
              <a:rPr lang="ru-RU" dirty="0">
                <a:latin typeface="+mn-lt"/>
              </a:rPr>
              <a:t>принятыми в соответствии с ним </a:t>
            </a:r>
            <a:r>
              <a:rPr lang="ru-RU" dirty="0" smtClean="0">
                <a:latin typeface="+mn-lt"/>
              </a:rPr>
              <a:t>НПА... </a:t>
            </a:r>
            <a:r>
              <a:rPr lang="ru-RU" dirty="0">
                <a:latin typeface="+mn-lt"/>
              </a:rPr>
              <a:t>К таким мерам могут, в частности, относиться</a:t>
            </a:r>
            <a:r>
              <a:rPr lang="ru-RU" dirty="0" smtClean="0">
                <a:latin typeface="+mn-lt"/>
              </a:rPr>
              <a:t>: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dirty="0">
                <a:latin typeface="+mn-lt"/>
              </a:rPr>
              <a:t>5) </a:t>
            </a:r>
            <a:r>
              <a:rPr lang="ru-RU" b="1" dirty="0">
                <a:solidFill>
                  <a:srgbClr val="007235"/>
                </a:solidFill>
                <a:latin typeface="+mn-lt"/>
              </a:rPr>
              <a:t>оценка вреда</a:t>
            </a:r>
            <a:r>
              <a:rPr lang="ru-RU" dirty="0">
                <a:latin typeface="+mn-lt"/>
              </a:rPr>
              <a:t>, который может быть причинен субъектам персональных данных в случае нарушения настоящего </a:t>
            </a:r>
            <a:r>
              <a:rPr lang="ru-RU" dirty="0" smtClean="0">
                <a:latin typeface="+mn-lt"/>
              </a:rPr>
              <a:t>ФЗ, </a:t>
            </a:r>
            <a:r>
              <a:rPr lang="ru-RU" dirty="0">
                <a:latin typeface="+mn-lt"/>
              </a:rPr>
              <a:t>соотношение указанного вреда и принимаемых оператором мер, направленных на обеспечение выполнения обязанностей, предусмотренных настоящим </a:t>
            </a:r>
            <a:r>
              <a:rPr lang="ru-RU" dirty="0" smtClean="0">
                <a:latin typeface="+mn-lt"/>
              </a:rPr>
              <a:t>ФЗ.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dirty="0">
                <a:latin typeface="+mn-lt"/>
              </a:rPr>
              <a:t>Оператор </a:t>
            </a:r>
            <a:r>
              <a:rPr lang="ru-RU" b="1" dirty="0">
                <a:solidFill>
                  <a:srgbClr val="007235"/>
                </a:solidFill>
                <a:latin typeface="+mn-lt"/>
              </a:rPr>
              <a:t>обязан</a:t>
            </a:r>
            <a:r>
              <a:rPr lang="ru-RU" dirty="0">
                <a:solidFill>
                  <a:srgbClr val="007235"/>
                </a:solidFill>
                <a:latin typeface="+mn-lt"/>
              </a:rPr>
              <a:t> </a:t>
            </a:r>
            <a:r>
              <a:rPr lang="ru-RU" dirty="0">
                <a:latin typeface="+mn-lt"/>
              </a:rPr>
              <a:t>представить документы и локальные </a:t>
            </a:r>
            <a:r>
              <a:rPr lang="ru-RU" dirty="0" smtClean="0">
                <a:latin typeface="+mn-lt"/>
              </a:rPr>
              <a:t>акты … и </a:t>
            </a:r>
            <a:r>
              <a:rPr lang="ru-RU" dirty="0">
                <a:latin typeface="+mn-lt"/>
              </a:rPr>
              <a:t>(или) иным образом </a:t>
            </a:r>
            <a:r>
              <a:rPr lang="ru-RU" b="1" dirty="0">
                <a:solidFill>
                  <a:srgbClr val="007235"/>
                </a:solidFill>
                <a:latin typeface="+mn-lt"/>
              </a:rPr>
              <a:t>подтвердить</a:t>
            </a:r>
            <a:r>
              <a:rPr lang="ru-RU" dirty="0">
                <a:latin typeface="+mn-lt"/>
              </a:rPr>
              <a:t> принятие мер, указанных в части 1 настоящей статьи, по запросу уполномоченного органа по защите прав субъектов персональных данных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63890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487B6-14F4-4A8E-994C-E5687FD40D8C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5123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5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8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31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Чья зона ответственности?</a:t>
            </a: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1258888" y="1619250"/>
            <a:ext cx="74898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3. Безопасность персональных данных при их обработке в информационной системе обеспечивает 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оператор этой системы</a:t>
            </a:r>
            <a:r>
              <a:rPr lang="ru-RU" sz="2400" dirty="0">
                <a:latin typeface="+mn-lt"/>
              </a:rPr>
              <a:t>, который обрабатывает персональные данные (далее - оператор), или 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лицо</a:t>
            </a:r>
            <a:r>
              <a:rPr lang="ru-RU" sz="2400" dirty="0">
                <a:latin typeface="+mn-lt"/>
              </a:rPr>
              <a:t>, осуществляющее обработку персональных данных 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по поручению оператора </a:t>
            </a:r>
            <a:r>
              <a:rPr lang="ru-RU" sz="2400" dirty="0">
                <a:latin typeface="+mn-lt"/>
              </a:rPr>
              <a:t>на основании заключаемого с этим лицом договора (далее - уполномоченное лицо). Договор между оператором и уполномоченным лицом должен предусматривать обязанность уполномоченного лица обеспечить безопасность персональных данных при их обработке в информационной системе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9EC48-8483-4AD9-A109-43BCB96BC23A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6147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49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52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55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Типы ИСПДн </a:t>
            </a:r>
            <a:br>
              <a:rPr lang="ru-RU" sz="3200" b="1" dirty="0" smtClean="0">
                <a:solidFill>
                  <a:srgbClr val="007235"/>
                </a:solidFill>
              </a:rPr>
            </a:br>
            <a:r>
              <a:rPr lang="ru-RU" sz="3200" b="1" dirty="0" smtClean="0">
                <a:solidFill>
                  <a:srgbClr val="007235"/>
                </a:solidFill>
              </a:rPr>
              <a:t>в Постановлении № 1119</a:t>
            </a: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1258888" y="1619250"/>
            <a:ext cx="7847012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lvl="1" indent="-273050" defTabSz="265113">
              <a:lnSpc>
                <a:spcPct val="80000"/>
              </a:lnSpc>
              <a:spcAft>
                <a:spcPts val="600"/>
              </a:spcAft>
              <a:buClr>
                <a:srgbClr val="007000"/>
              </a:buClr>
              <a:buSzPct val="100000"/>
              <a:buFont typeface="Arial" pitchFamily="34" charset="0"/>
              <a:buChar char="•"/>
              <a:tabLst>
                <a:tab pos="263525" algn="l"/>
              </a:tabLst>
              <a:defRPr/>
            </a:pPr>
            <a:r>
              <a:rPr lang="ru-RU" sz="2400" dirty="0">
                <a:latin typeface="+mn-lt"/>
              </a:rPr>
              <a:t>ИСПДн, обрабатывающие специальные категории персональных данных (</a:t>
            </a:r>
            <a:r>
              <a:rPr lang="ru-RU" sz="2400" b="1" dirty="0">
                <a:latin typeface="+mn-lt"/>
              </a:rPr>
              <a:t>ИСПДн-С</a:t>
            </a:r>
            <a:r>
              <a:rPr lang="ru-RU" sz="2400" dirty="0">
                <a:latin typeface="+mn-lt"/>
              </a:rPr>
              <a:t>)</a:t>
            </a:r>
          </a:p>
          <a:p>
            <a:pPr marL="273050" lvl="1" indent="-273050" defTabSz="265113">
              <a:lnSpc>
                <a:spcPct val="80000"/>
              </a:lnSpc>
              <a:spcAft>
                <a:spcPts val="600"/>
              </a:spcAft>
              <a:buClr>
                <a:srgbClr val="007000"/>
              </a:buClr>
              <a:buSzPct val="100000"/>
              <a:buFont typeface="Arial" pitchFamily="34" charset="0"/>
              <a:buChar char="•"/>
              <a:tabLst>
                <a:tab pos="263525" algn="l"/>
              </a:tabLst>
              <a:defRPr/>
            </a:pPr>
            <a:r>
              <a:rPr lang="ru-RU" sz="2400" dirty="0">
                <a:latin typeface="+mn-lt"/>
              </a:rPr>
              <a:t>ИСПДн, обрабатывающие биометрические персональные данные и не обрабатывающие сведения, относящиеся к специальным категориям персональных данных (</a:t>
            </a:r>
            <a:r>
              <a:rPr lang="ru-RU" sz="2400" b="1" dirty="0">
                <a:latin typeface="+mn-lt"/>
              </a:rPr>
              <a:t>ИСПДн-Б</a:t>
            </a:r>
            <a:r>
              <a:rPr lang="ru-RU" sz="2400" dirty="0">
                <a:latin typeface="+mn-lt"/>
              </a:rPr>
              <a:t>)</a:t>
            </a:r>
          </a:p>
          <a:p>
            <a:pPr marL="273050" lvl="1" indent="-273050" defTabSz="265113">
              <a:lnSpc>
                <a:spcPct val="80000"/>
              </a:lnSpc>
              <a:spcAft>
                <a:spcPts val="600"/>
              </a:spcAft>
              <a:buClr>
                <a:srgbClr val="007000"/>
              </a:buClr>
              <a:buSzPct val="100000"/>
              <a:buFont typeface="Arial" pitchFamily="34" charset="0"/>
              <a:buChar char="•"/>
              <a:tabLst>
                <a:tab pos="263525" algn="l"/>
              </a:tabLst>
              <a:defRPr/>
            </a:pPr>
            <a:r>
              <a:rPr lang="ru-RU" sz="2400" dirty="0">
                <a:latin typeface="+mn-lt"/>
              </a:rPr>
              <a:t>ИСПДн, обрабатывающие общедоступные персональные данные – полученные только из общедоступных источников, созданных в соответствии со ст.8 ФЗ «О  персональных данных» (</a:t>
            </a:r>
            <a:r>
              <a:rPr lang="ru-RU" sz="2400" b="1" dirty="0">
                <a:latin typeface="+mn-lt"/>
              </a:rPr>
              <a:t>ИСПДн-О</a:t>
            </a:r>
            <a:r>
              <a:rPr lang="ru-RU" sz="2400" dirty="0">
                <a:latin typeface="+mn-lt"/>
              </a:rPr>
              <a:t>)</a:t>
            </a:r>
          </a:p>
          <a:p>
            <a:pPr marL="273050" lvl="1" indent="-273050" defTabSz="265113">
              <a:lnSpc>
                <a:spcPct val="80000"/>
              </a:lnSpc>
              <a:spcAft>
                <a:spcPts val="600"/>
              </a:spcAft>
              <a:buClr>
                <a:srgbClr val="007000"/>
              </a:buClr>
              <a:buSzPct val="100000"/>
              <a:buFont typeface="Arial" pitchFamily="34" charset="0"/>
              <a:buChar char="•"/>
              <a:tabLst>
                <a:tab pos="263525" algn="l"/>
              </a:tabLst>
              <a:defRPr/>
            </a:pPr>
            <a:r>
              <a:rPr lang="ru-RU" sz="2400" dirty="0">
                <a:latin typeface="+mn-lt"/>
              </a:rPr>
              <a:t>ИСПДн, обрабатывающие иные категории персональных данных, не указанные выше (</a:t>
            </a:r>
            <a:r>
              <a:rPr lang="ru-RU" sz="2400" b="1" dirty="0">
                <a:latin typeface="+mn-lt"/>
              </a:rPr>
              <a:t>ИСПДн-И</a:t>
            </a:r>
            <a:r>
              <a:rPr lang="ru-RU" sz="2400" dirty="0">
                <a:latin typeface="+mn-lt"/>
              </a:rPr>
              <a:t>)</a:t>
            </a:r>
          </a:p>
          <a:p>
            <a:pPr marL="273050" lvl="1" indent="-273050" defTabSz="265113">
              <a:lnSpc>
                <a:spcPct val="80000"/>
              </a:lnSpc>
              <a:spcAft>
                <a:spcPts val="600"/>
              </a:spcAft>
              <a:buClr>
                <a:srgbClr val="007000"/>
              </a:buClr>
              <a:buSzPct val="100000"/>
              <a:buFont typeface="Arial" pitchFamily="34" charset="0"/>
              <a:buChar char="•"/>
              <a:tabLst>
                <a:tab pos="263525" algn="l"/>
              </a:tabLst>
              <a:defRPr/>
            </a:pPr>
            <a:r>
              <a:rPr lang="ru-RU" sz="2400" dirty="0">
                <a:latin typeface="+mn-lt"/>
              </a:rPr>
              <a:t>ИСПДн, обрабатывающие персональные данные только сотрудников оператора</a:t>
            </a:r>
            <a:endParaRPr lang="ru-RU" sz="2200" dirty="0"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07ECB-4B7B-4435-A499-1FA7A184A044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7171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73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6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9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Актуальные угрозы </a:t>
            </a:r>
            <a:br>
              <a:rPr lang="ru-RU" sz="3200" b="1" dirty="0" smtClean="0">
                <a:solidFill>
                  <a:srgbClr val="007235"/>
                </a:solidFill>
              </a:rPr>
            </a:br>
            <a:r>
              <a:rPr lang="ru-RU" sz="3200" b="1" dirty="0" smtClean="0">
                <a:solidFill>
                  <a:srgbClr val="007235"/>
                </a:solidFill>
              </a:rPr>
              <a:t>в Постановлении № 1119</a:t>
            </a: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1258888" y="1619250"/>
            <a:ext cx="7667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Под актуальными угрозами безопасности персональных данных понимается совокупность условий и факторов, создающих актуальную опасность несанкционированного, в том числе случайного, доступа к персональным данным при их обработке в информационной системе, результатом которого могут стать уничтожение, изменение, блокирование, копирование, предоставление, распространение персональных данных, а также иные неправомерные действия.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A9F07-1021-43F1-8C6F-1C329C54E434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8195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8197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0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3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1052513" y="476250"/>
            <a:ext cx="8091487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Типы угроз персональным данным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260475" y="1619250"/>
          <a:ext cx="7632700" cy="4719638"/>
        </p:xfrm>
        <a:graphic>
          <a:graphicData uri="http://schemas.openxmlformats.org/drawingml/2006/table">
            <a:tbl>
              <a:tblPr firstRow="1" bandRow="1"/>
              <a:tblGrid>
                <a:gridCol w="863753"/>
                <a:gridCol w="6768947"/>
              </a:tblGrid>
              <a:tr h="640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Тип угроз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Характеристика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262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Связанные с наличием недокументированных (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недекларированных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возможностей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системном программном обеспечении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используемом в ИСПДн</a:t>
                      </a:r>
                      <a:endParaRPr lang="ru-RU" sz="24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5000"/>
                      </a:srgbClr>
                    </a:solidFill>
                  </a:tcPr>
                </a:tc>
              </a:tr>
              <a:tr h="1262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Связанные с наличием недокументированных (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недекларированных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возможностей в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прикладном программном обеспечении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используемом в информационной системе</a:t>
                      </a:r>
                      <a:endParaRPr lang="ru-RU" sz="24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1554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связанные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наличием недокументированных (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недекларированных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возможностей в системном и прикладном программном обеспечении, используемом в информационной системе</a:t>
                      </a:r>
                      <a:endParaRPr lang="ru-RU" sz="24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0620C-5701-447C-A448-2B4CD7E5E3AB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10243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45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8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51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12"/>
          <p:cNvSpPr>
            <a:spLocks noGrp="1" noChangeArrowheads="1"/>
          </p:cNvSpPr>
          <p:nvPr>
            <p:ph type="title"/>
          </p:nvPr>
        </p:nvSpPr>
        <p:spPr>
          <a:xfrm>
            <a:off x="1052513" y="476250"/>
            <a:ext cx="8091487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А какие угрозы актуальны?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0475" y="1619250"/>
            <a:ext cx="4572000" cy="50444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b="1" dirty="0">
                <a:latin typeface="+mn-lt"/>
              </a:rPr>
              <a:t>Статья 19. Меры по обеспечению безопасности персональных данных при их обработке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dirty="0">
                <a:latin typeface="+mn-lt"/>
              </a:rPr>
              <a:t>5. </a:t>
            </a:r>
            <a:r>
              <a:rPr lang="ru-RU" dirty="0" smtClean="0">
                <a:latin typeface="+mn-lt"/>
              </a:rPr>
              <a:t>ФОИВ, </a:t>
            </a:r>
            <a:r>
              <a:rPr lang="ru-RU" dirty="0">
                <a:latin typeface="+mn-lt"/>
              </a:rPr>
              <a:t>осуществляющие функции по выработке государственной политики и нормативно-правовому регулированию в установленной сфере деятельности, органы государственной власти субъектов РФ, Банк России, органы государственных внебюджетных фондов, иные государственные органы в пределах своих </a:t>
            </a:r>
            <a:r>
              <a:rPr lang="ru-RU" dirty="0" smtClean="0">
                <a:latin typeface="+mn-lt"/>
              </a:rPr>
              <a:t>полномочий в </a:t>
            </a:r>
            <a:r>
              <a:rPr lang="ru-RU" dirty="0">
                <a:latin typeface="+mn-lt"/>
              </a:rPr>
              <a:t>пределах своих полномочий принимают нормативные правовые акты, в которых определяют </a:t>
            </a:r>
            <a:r>
              <a:rPr lang="ru-RU" b="1" dirty="0">
                <a:solidFill>
                  <a:srgbClr val="007235"/>
                </a:solidFill>
                <a:latin typeface="+mn-lt"/>
              </a:rPr>
              <a:t>угрозы безопасности </a:t>
            </a:r>
            <a:r>
              <a:rPr lang="ru-RU" dirty="0" err="1" smtClean="0">
                <a:latin typeface="+mn-lt"/>
              </a:rPr>
              <a:t>персданных</a:t>
            </a:r>
            <a:r>
              <a:rPr lang="ru-RU" dirty="0">
                <a:latin typeface="+mn-lt"/>
              </a:rPr>
              <a:t>, актуальные при обработке персональных данных в </a:t>
            </a:r>
            <a:r>
              <a:rPr lang="ru-RU" dirty="0" smtClean="0">
                <a:latin typeface="+mn-lt"/>
              </a:rPr>
              <a:t>ИСПДн, </a:t>
            </a:r>
            <a:r>
              <a:rPr lang="ru-RU" dirty="0">
                <a:latin typeface="+mn-lt"/>
              </a:rPr>
              <a:t>эксплуатируемых при осуществлении </a:t>
            </a:r>
            <a:r>
              <a:rPr lang="ru-RU" b="1" dirty="0">
                <a:solidFill>
                  <a:srgbClr val="007235"/>
                </a:solidFill>
                <a:latin typeface="+mn-lt"/>
              </a:rPr>
              <a:t>соответствующих видов деятельности</a:t>
            </a:r>
            <a:r>
              <a:rPr lang="ru-RU" dirty="0">
                <a:latin typeface="+mn-lt"/>
              </a:rPr>
              <a:t>, с учетом содержания персональных данных, характера и способов их обработки</a:t>
            </a:r>
            <a:r>
              <a:rPr lang="ru-RU" dirty="0"/>
              <a:t>.</a:t>
            </a:r>
          </a:p>
        </p:txBody>
      </p:sp>
      <p:pic>
        <p:nvPicPr>
          <p:cNvPr id="10255" name="Picture 14" descr="Картинка 1 из 10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19250"/>
            <a:ext cx="28797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0620C-5701-447C-A448-2B4CD7E5E3A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10243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45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8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51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12"/>
          <p:cNvSpPr>
            <a:spLocks noGrp="1" noChangeArrowheads="1"/>
          </p:cNvSpPr>
          <p:nvPr>
            <p:ph type="title"/>
          </p:nvPr>
        </p:nvSpPr>
        <p:spPr>
          <a:xfrm>
            <a:off x="1052513" y="476250"/>
            <a:ext cx="8091487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А какие угрозы актуальны?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0475" y="1619250"/>
            <a:ext cx="4572000" cy="4602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b="1" dirty="0">
                <a:latin typeface="+mn-lt"/>
              </a:rPr>
              <a:t>Статья 19. Меры по обеспечению безопасности персональных данных при их обработке</a:t>
            </a:r>
          </a:p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dirty="0">
                <a:latin typeface="+mn-lt"/>
              </a:rPr>
              <a:t>6. Наряду с угрозами безопасности персональных данных, определенных в нормативных правовых актах, принятых в соответствии с частью 5 настоящей статьи, ассоциации, союзы и иные объединения операторов своими решениями вправе определить </a:t>
            </a:r>
            <a:r>
              <a:rPr lang="ru-RU" b="1" dirty="0">
                <a:solidFill>
                  <a:srgbClr val="007235"/>
                </a:solidFill>
                <a:latin typeface="+mn-lt"/>
              </a:rPr>
              <a:t>дополнительные угрозы </a:t>
            </a:r>
            <a:r>
              <a:rPr lang="ru-RU" dirty="0">
                <a:latin typeface="+mn-lt"/>
              </a:rPr>
              <a:t>безопасности персональных данных, актуальные при обработке персональных данных в ИСПДн, эксплуатируемых при осуществлении определенных видов деятельности членами таких ассоциаций, союзов и иных объединений операторов, с учетом содержания персональных данных, характера и способов их обработки.</a:t>
            </a:r>
          </a:p>
        </p:txBody>
      </p:sp>
      <p:pic>
        <p:nvPicPr>
          <p:cNvPr id="10255" name="Picture 14" descr="Картинка 1 из 10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19250"/>
            <a:ext cx="28797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17163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7829B-C9AB-4407-8A7B-3AF2AC4EBF42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11267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1269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72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75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1052513" y="476250"/>
            <a:ext cx="8091487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Уровни защищенности </a:t>
            </a:r>
            <a:br>
              <a:rPr lang="ru-RU" sz="3200" b="1" dirty="0" smtClean="0">
                <a:solidFill>
                  <a:srgbClr val="007235"/>
                </a:solidFill>
              </a:rPr>
            </a:br>
            <a:r>
              <a:rPr lang="ru-RU" sz="3200" b="1" dirty="0" smtClean="0">
                <a:solidFill>
                  <a:srgbClr val="007235"/>
                </a:solidFill>
              </a:rPr>
              <a:t>персональных данных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260475" y="1619250"/>
          <a:ext cx="7632700" cy="4451352"/>
        </p:xfrm>
        <a:graphic>
          <a:graphicData uri="http://schemas.openxmlformats.org/drawingml/2006/table">
            <a:tbl>
              <a:tblPr firstRow="1" bandRow="1"/>
              <a:tblGrid>
                <a:gridCol w="1259716"/>
                <a:gridCol w="1548309"/>
                <a:gridCol w="1944272"/>
                <a:gridCol w="1008141"/>
                <a:gridCol w="936131"/>
                <a:gridCol w="936131"/>
              </a:tblGrid>
              <a:tr h="37094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Тип ИСПДн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Сотрудники оператора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 субъектов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Тип актуальных угроз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9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94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ИСПДн-С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УЗ-2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50000"/>
                      </a:srgbClr>
                    </a:solidFill>
                  </a:tcPr>
                </a:tc>
              </a:tr>
              <a:tr h="3709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Нет</a:t>
                      </a:r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&lt; 100 000</a:t>
                      </a:r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УЗ-1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УЗ-2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УЗ-3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3709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Да</a:t>
                      </a:r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ИСПДн-Б</a:t>
                      </a:r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УЗ-1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УЗ-2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УЗ-3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37094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ИСПДн-И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УЗ-2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УЗ-3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37094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Нет</a:t>
                      </a:r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&lt; 100 000</a:t>
                      </a:r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УЗ-2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УЗ-3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94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Да</a:t>
                      </a:r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</a:tr>
              <a:tr h="37094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ИСПДн-О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УЗ-2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УЗ-2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УЗ-4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94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Нет</a:t>
                      </a:r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&lt; 100 000</a:t>
                      </a:r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УЗ-2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УЗ-3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УЗ-4</a:t>
                      </a:r>
                      <a:endParaRPr lang="ru-RU" sz="1800" dirty="0"/>
                    </a:p>
                  </a:txBody>
                  <a:tcPr marL="91443" marR="91443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94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Да</a:t>
                      </a:r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/>
                    </a:p>
                  </a:txBody>
                  <a:tcPr marL="91443" marR="91443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65E6A-3A38-4F38-B5A8-3C2401D2413D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4099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4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7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>
                <a:solidFill>
                  <a:srgbClr val="007235"/>
                </a:solidFill>
              </a:rPr>
              <a:t>Проблемы были и раньше</a:t>
            </a: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1258888" y="1619250"/>
            <a:ext cx="7489825" cy="32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Определение правовых оснований обработки персональных данных </a:t>
            </a:r>
          </a:p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Определение состава обрабатываемых персональных данных</a:t>
            </a:r>
          </a:p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Определение статуса организации в терминах 152- ФЗ (кредитные и страховые организации, агенты, брокеры, </a:t>
            </a:r>
            <a:r>
              <a:rPr lang="ru-RU" sz="2400" dirty="0" err="1" smtClean="0">
                <a:latin typeface="+mn-lt"/>
              </a:rPr>
              <a:t>колл</a:t>
            </a:r>
            <a:r>
              <a:rPr lang="ru-RU" sz="2400" dirty="0" smtClean="0">
                <a:latin typeface="+mn-lt"/>
              </a:rPr>
              <a:t>-центры, рекламные компании, курьерские службы, организации, осуществляющие доставку и т.д.) </a:t>
            </a: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endParaRPr lang="ru-RU" sz="2200" dirty="0"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8FEFC-83D3-4B0C-8846-33BD33C9E34D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12291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2293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6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9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52513" y="476250"/>
            <a:ext cx="8091487" cy="1008063"/>
          </a:xfrm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Требования, реализуемые </a:t>
            </a:r>
            <a:br>
              <a:rPr lang="ru-RU" sz="3200" b="1" dirty="0" smtClean="0">
                <a:solidFill>
                  <a:srgbClr val="007235"/>
                </a:solidFill>
              </a:rPr>
            </a:br>
            <a:r>
              <a:rPr lang="ru-RU" sz="3200" b="1" dirty="0" smtClean="0">
                <a:solidFill>
                  <a:srgbClr val="007235"/>
                </a:solidFill>
              </a:rPr>
              <a:t>для уровней защищенности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811590"/>
              </p:ext>
            </p:extLst>
          </p:nvPr>
        </p:nvGraphicFramePr>
        <p:xfrm>
          <a:off x="1260475" y="1619250"/>
          <a:ext cx="7704137" cy="518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015"/>
                <a:gridCol w="432028"/>
                <a:gridCol w="432028"/>
                <a:gridCol w="504033"/>
                <a:gridCol w="504033"/>
              </a:tblGrid>
              <a:tr h="530366"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Требования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Уровни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защищенности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96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>
                    <a:solidFill>
                      <a:srgbClr val="92D050"/>
                    </a:solidFill>
                  </a:tcPr>
                </a:tc>
              </a:tr>
              <a:tr h="53036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 обеспечения безопасности помещений, где обрабатываются персональные данных</a:t>
                      </a:r>
                      <a:endParaRPr lang="ru-RU" sz="1800" dirty="0"/>
                    </a:p>
                  </a:txBody>
                  <a:tcPr marL="91436" marR="91436" marT="45721" marB="45721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</a:tr>
              <a:tr h="310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Сохранность носителей персональных данных</a:t>
                      </a:r>
                      <a:endParaRPr lang="ru-RU" sz="1800" dirty="0"/>
                    </a:p>
                  </a:txBody>
                  <a:tcPr marL="91436" marR="91436" marT="45721" marB="45721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3036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лиц, допущенных к персональным данным</a:t>
                      </a:r>
                      <a:endParaRPr lang="ru-RU" sz="1800" dirty="0"/>
                    </a:p>
                  </a:txBody>
                  <a:tcPr marL="91436" marR="91436" marT="45721" marB="45721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</a:tr>
              <a:tr h="35432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СЗИ, прошедшие процедуру оценки соответствия</a:t>
                      </a:r>
                      <a:endParaRPr lang="ru-RU" sz="1800" dirty="0"/>
                    </a:p>
                  </a:txBody>
                  <a:tcPr marL="91436" marR="91436" marT="45721" marB="45721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3036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Должностное лицо, ответственное за обеспечение безопасности персональных данных в ИСПДн</a:t>
                      </a:r>
                      <a:endParaRPr lang="ru-RU" sz="1800" dirty="0"/>
                    </a:p>
                  </a:txBody>
                  <a:tcPr marL="91436" marR="91436" marT="45721" marB="45721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</a:tr>
              <a:tr h="53036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Ограничение доступа к содержанию электронного журнала сообщений</a:t>
                      </a:r>
                      <a:endParaRPr lang="ru-RU" sz="1800" dirty="0"/>
                    </a:p>
                  </a:txBody>
                  <a:tcPr marL="91436" marR="91436" marT="45721" marB="45721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969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Автоматическая регистрация в электронном журнале безопасности изменения полномочий сотрудника оператора по доступу к персональным данным</a:t>
                      </a:r>
                      <a:endParaRPr lang="ru-RU" sz="1800" dirty="0"/>
                    </a:p>
                  </a:txBody>
                  <a:tcPr marL="91436" marR="91436" marT="45721" marB="45721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25000"/>
                      </a:srgbClr>
                    </a:solidFill>
                  </a:tcPr>
                </a:tc>
              </a:tr>
              <a:tr h="53036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Структурное подразделение, ответственное за обеспечение безопасности персональных данных </a:t>
                      </a:r>
                      <a:endParaRPr lang="ru-RU" sz="1800" dirty="0"/>
                    </a:p>
                  </a:txBody>
                  <a:tcPr marL="91436" marR="91436" marT="45721" marB="45721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6" marR="91436" marT="45721" marB="45721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90B35-1087-4C3A-ACF0-09DC09A7FFD6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13315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317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20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23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Выбор средств защиты </a:t>
            </a:r>
            <a:br>
              <a:rPr lang="ru-RU" sz="3200" b="1" dirty="0" smtClean="0">
                <a:solidFill>
                  <a:srgbClr val="007235"/>
                </a:solidFill>
              </a:rPr>
            </a:br>
            <a:r>
              <a:rPr lang="ru-RU" sz="3200" b="1" dirty="0" smtClean="0">
                <a:solidFill>
                  <a:srgbClr val="007235"/>
                </a:solidFill>
              </a:rPr>
              <a:t>персональных данных</a:t>
            </a: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1258888" y="1619250"/>
            <a:ext cx="7667625" cy="445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b="1" dirty="0">
                <a:latin typeface="+mn-lt"/>
              </a:rPr>
              <a:t>Федеральный закон «О персональных данных»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Обеспечение безопасности персональных данных достигается, в частности … применением прошедших в установленном порядке 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процедуру оценки соответствия</a:t>
            </a:r>
            <a:r>
              <a:rPr lang="ru-RU" sz="2400" dirty="0">
                <a:latin typeface="+mn-lt"/>
              </a:rPr>
              <a:t> средств защиты </a:t>
            </a:r>
            <a:r>
              <a:rPr lang="ru-RU" sz="2400" dirty="0" smtClean="0">
                <a:latin typeface="+mn-lt"/>
              </a:rPr>
              <a:t>информации.</a:t>
            </a:r>
            <a:endParaRPr lang="ru-RU" sz="2400" dirty="0">
              <a:latin typeface="+mn-lt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b="1" dirty="0">
                <a:latin typeface="+mn-lt"/>
              </a:rPr>
              <a:t>Постановление Правительства РФ от 01.11.2012 № 1119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7235"/>
                </a:solidFill>
                <a:latin typeface="+mn-lt"/>
              </a:rPr>
              <a:t>Выбор средств защиты</a:t>
            </a:r>
            <a:r>
              <a:rPr lang="ru-RU" sz="2400" dirty="0">
                <a:solidFill>
                  <a:srgbClr val="007235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информации для системы защиты персональных данных 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осуществляется оператором в соответствии с нормативными правовыми актами, принятыми </a:t>
            </a:r>
            <a:r>
              <a:rPr lang="ru-RU" sz="2400" dirty="0">
                <a:latin typeface="+mn-lt"/>
              </a:rPr>
              <a:t>ФСБ России и ФСТЭК России во исполнение части 4 статьи 19 Федерального закона «О персональных данных».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DE3E3-E323-4691-948E-85DED47CABBF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14339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41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4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7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Выбор средств защиты </a:t>
            </a:r>
            <a:br>
              <a:rPr lang="ru-RU" sz="3200" b="1" dirty="0" smtClean="0">
                <a:solidFill>
                  <a:srgbClr val="007235"/>
                </a:solidFill>
              </a:rPr>
            </a:br>
            <a:r>
              <a:rPr lang="ru-RU" sz="3200" b="1" dirty="0" smtClean="0">
                <a:solidFill>
                  <a:srgbClr val="007235"/>
                </a:solidFill>
              </a:rPr>
              <a:t>персональных данных</a:t>
            </a: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1258888" y="1619250"/>
            <a:ext cx="7847012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Arial" charset="0"/>
              </a:rPr>
              <a:t>Постановление Правительства РФ 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2400" b="1" dirty="0">
                <a:latin typeface="Arial" charset="0"/>
              </a:rPr>
              <a:t>от 15.05.2010 № 330</a:t>
            </a:r>
          </a:p>
          <a:p>
            <a:pPr marL="273050" lvl="1" indent="-27305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SzPct val="100000"/>
              <a:buFont typeface="Arial" charset="0"/>
              <a:buChar char="•"/>
            </a:pPr>
            <a:r>
              <a:rPr lang="ru-RU" sz="2400" dirty="0">
                <a:latin typeface="Arial" charset="0"/>
              </a:rPr>
              <a:t>Настоящее Положение </a:t>
            </a:r>
            <a:r>
              <a:rPr lang="ru-RU" sz="2400" b="1" dirty="0">
                <a:solidFill>
                  <a:srgbClr val="007235"/>
                </a:solidFill>
                <a:latin typeface="Arial" charset="0"/>
              </a:rPr>
              <a:t>не распространяется </a:t>
            </a:r>
            <a:r>
              <a:rPr lang="ru-RU" sz="2400" dirty="0">
                <a:latin typeface="Arial" charset="0"/>
              </a:rPr>
              <a:t>на продукцию (работы, </a:t>
            </a:r>
            <a:r>
              <a:rPr lang="ru-RU" sz="2400" dirty="0" smtClean="0">
                <a:latin typeface="Arial" charset="0"/>
              </a:rPr>
              <a:t>услуги), </a:t>
            </a:r>
            <a:r>
              <a:rPr lang="ru-RU" sz="2400" dirty="0">
                <a:latin typeface="Arial" charset="0"/>
              </a:rPr>
              <a:t>используемую в целях защиты информации конфиденциального характера, </a:t>
            </a:r>
            <a:r>
              <a:rPr lang="ru-RU" sz="2400" b="1" dirty="0">
                <a:solidFill>
                  <a:srgbClr val="007235"/>
                </a:solidFill>
                <a:latin typeface="Arial" charset="0"/>
              </a:rPr>
              <a:t>не являющейс</a:t>
            </a:r>
            <a:r>
              <a:rPr lang="ru-RU" sz="2400" dirty="0">
                <a:solidFill>
                  <a:srgbClr val="007235"/>
                </a:solidFill>
                <a:latin typeface="Arial" charset="0"/>
              </a:rPr>
              <a:t>я </a:t>
            </a:r>
            <a:r>
              <a:rPr lang="ru-RU" sz="2400" dirty="0">
                <a:latin typeface="Arial" charset="0"/>
              </a:rPr>
              <a:t>государственным информационным ресурсом и (или) </a:t>
            </a:r>
            <a:r>
              <a:rPr lang="ru-RU" sz="2400" b="1" dirty="0">
                <a:solidFill>
                  <a:srgbClr val="007235"/>
                </a:solidFill>
                <a:latin typeface="Arial" charset="0"/>
              </a:rPr>
              <a:t>персональными данными</a:t>
            </a:r>
            <a:r>
              <a:rPr lang="ru-RU" sz="2400" dirty="0">
                <a:latin typeface="Arial" charset="0"/>
              </a:rPr>
              <a:t>, а также на связанные с ней процессы.</a:t>
            </a:r>
          </a:p>
          <a:p>
            <a:pPr marL="273050" lvl="1" indent="-27305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SzPct val="100000"/>
              <a:buFont typeface="Arial" charset="0"/>
              <a:buChar char="•"/>
            </a:pPr>
            <a:r>
              <a:rPr lang="ru-RU" sz="2400" dirty="0">
                <a:latin typeface="Arial" charset="0"/>
              </a:rPr>
              <a:t>Оценка соответствия осуществляется в формах </a:t>
            </a:r>
            <a:r>
              <a:rPr lang="ru-RU" sz="2400" b="1" dirty="0">
                <a:solidFill>
                  <a:srgbClr val="007235"/>
                </a:solidFill>
                <a:latin typeface="Arial" charset="0"/>
              </a:rPr>
              <a:t>обязательной сертификации </a:t>
            </a:r>
            <a:r>
              <a:rPr lang="ru-RU" sz="2400" dirty="0">
                <a:latin typeface="Arial" charset="0"/>
              </a:rPr>
              <a:t>и государственного контроля (надзора).</a:t>
            </a:r>
          </a:p>
          <a:p>
            <a:pPr marL="273050" lvl="1" indent="-27305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SzPct val="100000"/>
              <a:buFont typeface="Arial" charset="0"/>
              <a:buChar char="•"/>
            </a:pPr>
            <a:r>
              <a:rPr lang="ru-RU" sz="2400" dirty="0">
                <a:latin typeface="Arial" charset="0"/>
              </a:rPr>
              <a:t>Объектом обязательной сертификации является </a:t>
            </a:r>
            <a:r>
              <a:rPr lang="ru-RU" sz="2400" b="1" dirty="0">
                <a:solidFill>
                  <a:srgbClr val="007235"/>
                </a:solidFill>
                <a:latin typeface="Arial" charset="0"/>
              </a:rPr>
              <a:t>продукция</a:t>
            </a:r>
            <a:r>
              <a:rPr lang="ru-RU" sz="2400" b="1" dirty="0">
                <a:latin typeface="Arial" charset="0"/>
              </a:rPr>
              <a:t>.</a:t>
            </a:r>
          </a:p>
          <a:p>
            <a:pPr marL="273050" lvl="1" indent="-27305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SzPct val="100000"/>
              <a:buFont typeface="Arial" charset="0"/>
              <a:buChar char="•"/>
            </a:pPr>
            <a:r>
              <a:rPr lang="ru-RU" sz="2400" dirty="0">
                <a:latin typeface="Arial" charset="0"/>
              </a:rPr>
              <a:t>Объектом государственного контроля (надзора) являются продукция (работы, </a:t>
            </a:r>
            <a:r>
              <a:rPr lang="ru-RU" sz="2400" dirty="0" smtClean="0">
                <a:latin typeface="Arial" charset="0"/>
              </a:rPr>
              <a:t>услуги) </a:t>
            </a:r>
            <a:r>
              <a:rPr lang="ru-RU" sz="2400" dirty="0">
                <a:latin typeface="Arial" charset="0"/>
              </a:rPr>
              <a:t>и процессы.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FEB0-6957-44AB-9D0F-35054808D03C}" type="slidenum">
              <a:rPr lang="ru-RU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87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89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92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95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2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>
                <a:solidFill>
                  <a:srgbClr val="007235"/>
                </a:solidFill>
              </a:rPr>
              <a:t>Позиция </a:t>
            </a:r>
            <a:r>
              <a:rPr lang="ru-RU" sz="3200" b="1" dirty="0" smtClean="0">
                <a:solidFill>
                  <a:srgbClr val="007235"/>
                </a:solidFill>
              </a:rPr>
              <a:t>ФСТЭК </a:t>
            </a:r>
            <a:r>
              <a:rPr lang="ru-RU" sz="3200" b="1" dirty="0">
                <a:solidFill>
                  <a:srgbClr val="007235"/>
                </a:solidFill>
              </a:rPr>
              <a:t>Р</a:t>
            </a:r>
            <a:r>
              <a:rPr lang="ru-RU" sz="3200" b="1" dirty="0" smtClean="0">
                <a:solidFill>
                  <a:srgbClr val="007235"/>
                </a:solidFill>
              </a:rPr>
              <a:t>оссии</a:t>
            </a:r>
            <a:endParaRPr lang="ru-RU" sz="3200" b="1" dirty="0">
              <a:solidFill>
                <a:srgbClr val="00723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8888" y="1268413"/>
            <a:ext cx="7705725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Состав и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содержание организационных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и технических мер по обеспечению безопасности персональных данных при их обработке в информационных системах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персональных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данных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проект ФСТЭК)</a:t>
            </a:r>
            <a:endParaRPr lang="ru-RU" sz="2000" b="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5. Для обеспечения безопасности персональных данных при их обработке в информационных системах применяются средства защиты информации, прошедшие в соответствии с законодательством Российской Федерации оценку соответствия в форме </a:t>
            </a:r>
            <a:r>
              <a:rPr lang="ru-RU" sz="2000" b="1" dirty="0">
                <a:solidFill>
                  <a:srgbClr val="007235"/>
                </a:solidFill>
                <a:latin typeface="Arial"/>
              </a:rPr>
              <a:t>обязательной сертификации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на соответствие требованиям по безопасности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29731440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193E-93A4-43E6-A206-2482A4A0B7D8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15363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365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8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71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Компетенция ФСБ России </a:t>
            </a:r>
            <a:br>
              <a:rPr lang="ru-RU" sz="3200" b="1" dirty="0" smtClean="0">
                <a:solidFill>
                  <a:srgbClr val="007235"/>
                </a:solidFill>
              </a:rPr>
            </a:br>
            <a:r>
              <a:rPr lang="ru-RU" sz="3200" b="1" dirty="0" smtClean="0">
                <a:solidFill>
                  <a:srgbClr val="007235"/>
                </a:solidFill>
              </a:rPr>
              <a:t>и ФСТЭК России</a:t>
            </a: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1258888" y="1619250"/>
            <a:ext cx="7667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Состав и содержание необходимых для выполнения установленных Правительством Российской Федерации требований к защите персональных данных для каждого из уровней защищенности, организационных и технических мер по обеспечению безопасности персональных данных при их обработке в информационных системах персональных данных устанавливаются федеральным органом исполнительной власти, уполномоченным в области обеспечения безопасности </a:t>
            </a:r>
            <a:r>
              <a:rPr lang="en-US" sz="2400" dirty="0">
                <a:latin typeface="+mn-lt"/>
              </a:rPr>
              <a:t>[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ФСБ России</a:t>
            </a:r>
            <a:r>
              <a:rPr lang="en-US" sz="2400" dirty="0">
                <a:latin typeface="+mn-lt"/>
              </a:rPr>
              <a:t>]</a:t>
            </a:r>
            <a:r>
              <a:rPr lang="ru-RU" sz="2400" dirty="0">
                <a:latin typeface="+mn-lt"/>
              </a:rPr>
              <a:t>, и федеральным органом исполнительной власти, уполномоченным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 </a:t>
            </a:r>
            <a:r>
              <a:rPr lang="ru-RU" sz="2400" dirty="0">
                <a:latin typeface="+mn-lt"/>
              </a:rPr>
              <a:t>области противодействия техническим разведкам и технической защиты информации</a:t>
            </a:r>
            <a:r>
              <a:rPr lang="en-US" sz="2400" dirty="0">
                <a:latin typeface="+mn-lt"/>
              </a:rPr>
              <a:t> [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ФСТЭК России</a:t>
            </a:r>
            <a:r>
              <a:rPr lang="en-US" sz="2400" dirty="0">
                <a:latin typeface="+mn-lt"/>
              </a:rPr>
              <a:t>]</a:t>
            </a:r>
            <a:r>
              <a:rPr lang="ru-RU" sz="2400" dirty="0">
                <a:latin typeface="+mn-lt"/>
              </a:rPr>
              <a:t>, в пределах их полномочий.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193E-93A4-43E6-A206-2482A4A0B7D8}" type="slidenum">
              <a:rPr lang="ru-RU"/>
              <a:pPr>
                <a:defRPr/>
              </a:pPr>
              <a:t>25</a:t>
            </a:fld>
            <a:endParaRPr lang="ru-RU"/>
          </a:p>
        </p:txBody>
      </p:sp>
      <p:pic>
        <p:nvPicPr>
          <p:cNvPr id="15363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365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8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71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Проект приказа ФСТЭК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620000"/>
            <a:ext cx="7704612" cy="28298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1267244" y="3430587"/>
            <a:ext cx="7659270" cy="1019306"/>
          </a:xfrm>
          <a:prstGeom prst="rect">
            <a:avLst/>
          </a:prstGeom>
          <a:noFill/>
          <a:ln w="25400" cap="flat" cmpd="sng" algn="ctr">
            <a:solidFill>
              <a:srgbClr val="007235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7647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FEB0-6957-44AB-9D0F-35054808D03C}" type="slidenum">
              <a:rPr lang="ru-RU"/>
              <a:pPr>
                <a:defRPr/>
              </a:pPr>
              <a:t>26</a:t>
            </a:fld>
            <a:endParaRPr lang="ru-RU"/>
          </a:p>
        </p:txBody>
      </p:sp>
      <p:pic>
        <p:nvPicPr>
          <p:cNvPr id="16387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89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92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95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2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Что надо сделать?</a:t>
            </a:r>
            <a:endParaRPr lang="ru-RU" sz="3200" b="1" dirty="0">
              <a:solidFill>
                <a:srgbClr val="00723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8888" y="1268413"/>
            <a:ext cx="7847012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Состав и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содержание организационных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и технических мер по обеспечению безопасности персональных данных при их обработке в информационных системах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персональных данных (проект ФСТЭК)</a:t>
            </a:r>
            <a:endParaRPr lang="ru-RU" sz="2000" b="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000" dirty="0">
                <a:latin typeface="+mn-lt"/>
              </a:rPr>
              <a:t>8. В систему защиты </a:t>
            </a:r>
            <a:r>
              <a:rPr lang="ru-RU" sz="2000" dirty="0" err="1" smtClean="0">
                <a:latin typeface="+mn-lt"/>
              </a:rPr>
              <a:t>персданных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в зависимости от актуальных угроз безопасности персональных данных и структурно-функциональных характеристик </a:t>
            </a:r>
            <a:r>
              <a:rPr lang="ru-RU" sz="2000" dirty="0" smtClean="0">
                <a:latin typeface="+mn-lt"/>
              </a:rPr>
              <a:t>ИСПДн </a:t>
            </a:r>
            <a:r>
              <a:rPr lang="ru-RU" sz="2000" dirty="0">
                <a:latin typeface="+mn-lt"/>
              </a:rPr>
              <a:t>включаются следующие меры:</a:t>
            </a:r>
          </a:p>
          <a:p>
            <a:pPr marL="342900" indent="-342900">
              <a:lnSpc>
                <a:spcPct val="70000"/>
              </a:lnSpc>
              <a:spcAft>
                <a:spcPts val="3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обеспечение доверенной загрузки;</a:t>
            </a:r>
          </a:p>
          <a:p>
            <a:pPr marL="342900" indent="-342900">
              <a:lnSpc>
                <a:spcPct val="70000"/>
              </a:lnSpc>
              <a:spcAft>
                <a:spcPts val="3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n-lt"/>
              </a:rPr>
              <a:t>идентификацию </a:t>
            </a:r>
            <a:r>
              <a:rPr lang="ru-RU" sz="2000" dirty="0">
                <a:latin typeface="+mn-lt"/>
              </a:rPr>
              <a:t>и </a:t>
            </a:r>
            <a:r>
              <a:rPr lang="ru-RU" sz="2000" dirty="0" smtClean="0">
                <a:latin typeface="+mn-lt"/>
              </a:rPr>
              <a:t>аутентификацию </a:t>
            </a:r>
            <a:r>
              <a:rPr lang="ru-RU" sz="2000" dirty="0">
                <a:latin typeface="+mn-lt"/>
              </a:rPr>
              <a:t>субъектов доступа и объектов доступа;</a:t>
            </a:r>
          </a:p>
          <a:p>
            <a:pPr marL="342900" indent="-342900">
              <a:lnSpc>
                <a:spcPct val="70000"/>
              </a:lnSpc>
              <a:spcAft>
                <a:spcPts val="3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управление доступом субъектов доступа к объектам доступа;</a:t>
            </a:r>
          </a:p>
          <a:p>
            <a:pPr marL="342900" indent="-342900">
              <a:lnSpc>
                <a:spcPct val="70000"/>
              </a:lnSpc>
              <a:spcAft>
                <a:spcPts val="3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ограничение программной среды;</a:t>
            </a:r>
          </a:p>
          <a:p>
            <a:pPr marL="342900" indent="-342900">
              <a:lnSpc>
                <a:spcPct val="70000"/>
              </a:lnSpc>
              <a:spcAft>
                <a:spcPts val="3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защиту машинных носителей информации;</a:t>
            </a:r>
          </a:p>
          <a:p>
            <a:pPr marL="342900" indent="-342900">
              <a:lnSpc>
                <a:spcPct val="70000"/>
              </a:lnSpc>
              <a:spcAft>
                <a:spcPts val="3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регистрацию событий безопасности;</a:t>
            </a:r>
          </a:p>
          <a:p>
            <a:pPr marL="342900" indent="-342900">
              <a:lnSpc>
                <a:spcPct val="70000"/>
              </a:lnSpc>
              <a:spcAft>
                <a:spcPts val="3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обеспечение целостности информационной системы и информации;</a:t>
            </a:r>
          </a:p>
          <a:p>
            <a:pPr marL="342900" indent="-342900">
              <a:lnSpc>
                <a:spcPct val="70000"/>
              </a:lnSpc>
              <a:spcAft>
                <a:spcPts val="3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защиту среды виртуализации;</a:t>
            </a:r>
          </a:p>
          <a:p>
            <a:pPr marL="342900" indent="-342900">
              <a:lnSpc>
                <a:spcPct val="70000"/>
              </a:lnSpc>
              <a:spcAft>
                <a:spcPts val="3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защиту технических средств;</a:t>
            </a:r>
          </a:p>
          <a:p>
            <a:pPr marL="342900" indent="-342900">
              <a:lnSpc>
                <a:spcPct val="70000"/>
              </a:lnSpc>
              <a:spcAft>
                <a:spcPts val="3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защиту информационной системы, ее средств и систем связи и передачи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24122084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FEB0-6957-44AB-9D0F-35054808D03C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16387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89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92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95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2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Что надо сделать?</a:t>
            </a:r>
            <a:endParaRPr lang="ru-RU" sz="3200" b="1" dirty="0">
              <a:solidFill>
                <a:srgbClr val="00723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8888" y="1268413"/>
            <a:ext cx="78470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Состав и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содержание организационных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и технических мер по обеспечению безопасности персональных данных при их обработке в информационных системах персональных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данных (проект ФСТЭК)</a:t>
            </a:r>
            <a:endParaRPr lang="ru-RU" sz="2000" b="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000" dirty="0">
                <a:latin typeface="+mn-lt"/>
              </a:rPr>
              <a:t>Выбор мер по обеспечению безопасности </a:t>
            </a:r>
            <a:r>
              <a:rPr lang="ru-RU" sz="2000" dirty="0" err="1" smtClean="0">
                <a:latin typeface="+mn-lt"/>
              </a:rPr>
              <a:t>персданных</a:t>
            </a:r>
            <a:r>
              <a:rPr lang="ru-RU" sz="2000" dirty="0">
                <a:latin typeface="+mn-lt"/>
              </a:rPr>
              <a:t>, подлежащих реализации в системе </a:t>
            </a:r>
            <a:r>
              <a:rPr lang="ru-RU" sz="2000" dirty="0" smtClean="0">
                <a:latin typeface="+mn-lt"/>
              </a:rPr>
              <a:t>защиты, </a:t>
            </a:r>
            <a:r>
              <a:rPr lang="ru-RU" sz="2000" dirty="0">
                <a:latin typeface="+mn-lt"/>
              </a:rPr>
              <a:t>включает:</a:t>
            </a:r>
          </a:p>
          <a:p>
            <a:pPr marL="266700" indent="-266700">
              <a:lnSpc>
                <a:spcPct val="70000"/>
              </a:lnSpc>
              <a:spcAft>
                <a:spcPts val="600"/>
              </a:spcAft>
              <a:buClr>
                <a:srgbClr val="007235"/>
              </a:buClr>
              <a:buFont typeface="Arial" pitchFamily="34" charset="0"/>
              <a:buChar char="•"/>
            </a:pPr>
            <a:r>
              <a:rPr lang="ru-RU" sz="2000" dirty="0">
                <a:latin typeface="+mn-lt"/>
              </a:rPr>
              <a:t>выбор базового набора мер </a:t>
            </a:r>
            <a:r>
              <a:rPr lang="ru-RU" sz="2000" dirty="0" smtClean="0">
                <a:latin typeface="+mn-lt"/>
              </a:rPr>
              <a:t>для </a:t>
            </a:r>
            <a:r>
              <a:rPr lang="ru-RU" sz="2000" dirty="0">
                <a:latin typeface="+mn-lt"/>
              </a:rPr>
              <a:t>установленного уровня </a:t>
            </a:r>
            <a:r>
              <a:rPr lang="ru-RU" sz="2000" dirty="0" smtClean="0">
                <a:latin typeface="+mn-lt"/>
              </a:rPr>
              <a:t>защищенности;</a:t>
            </a:r>
            <a:endParaRPr lang="ru-RU" sz="2000" dirty="0">
              <a:latin typeface="+mn-lt"/>
            </a:endParaRPr>
          </a:p>
          <a:p>
            <a:pPr marL="266700" indent="-266700">
              <a:lnSpc>
                <a:spcPct val="70000"/>
              </a:lnSpc>
              <a:spcAft>
                <a:spcPts val="600"/>
              </a:spcAft>
              <a:buClr>
                <a:srgbClr val="007235"/>
              </a:buClr>
              <a:buFont typeface="Arial" pitchFamily="34" charset="0"/>
              <a:buChar char="•"/>
            </a:pPr>
            <a:r>
              <a:rPr lang="ru-RU" sz="2000" dirty="0">
                <a:latin typeface="+mn-lt"/>
              </a:rPr>
              <a:t>адаптацию выбранного базового набора мер </a:t>
            </a:r>
            <a:r>
              <a:rPr lang="ru-RU" sz="2000" dirty="0" smtClean="0">
                <a:latin typeface="+mn-lt"/>
              </a:rPr>
              <a:t>применительно </a:t>
            </a:r>
            <a:r>
              <a:rPr lang="ru-RU" sz="2000" dirty="0">
                <a:latin typeface="+mn-lt"/>
              </a:rPr>
              <a:t>к структурно-функциональным характеристикам информационной системы, реализуемым информационным технологиям, особенностям функционирования </a:t>
            </a:r>
            <a:r>
              <a:rPr lang="ru-RU" sz="2000" dirty="0" smtClean="0">
                <a:latin typeface="+mn-lt"/>
              </a:rPr>
              <a:t>ИСПДн, </a:t>
            </a:r>
            <a:r>
              <a:rPr lang="ru-RU" sz="2000" dirty="0">
                <a:latin typeface="+mn-lt"/>
              </a:rPr>
              <a:t>а также с учетом целей защиты персональных </a:t>
            </a:r>
            <a:r>
              <a:rPr lang="ru-RU" sz="2000" dirty="0" smtClean="0">
                <a:latin typeface="+mn-lt"/>
              </a:rPr>
              <a:t>данных;</a:t>
            </a:r>
            <a:endParaRPr lang="ru-RU" sz="2000" dirty="0">
              <a:latin typeface="+mn-lt"/>
            </a:endParaRPr>
          </a:p>
          <a:p>
            <a:pPr marL="266700" indent="-266700">
              <a:lnSpc>
                <a:spcPct val="70000"/>
              </a:lnSpc>
              <a:spcAft>
                <a:spcPts val="600"/>
              </a:spcAft>
              <a:buClr>
                <a:srgbClr val="007235"/>
              </a:buClr>
              <a:buFont typeface="Arial" pitchFamily="34" charset="0"/>
              <a:buChar char="•"/>
            </a:pPr>
            <a:r>
              <a:rPr lang="ru-RU" sz="2000" dirty="0">
                <a:latin typeface="+mn-lt"/>
              </a:rPr>
              <a:t>дополнение адаптированного базового набора мер </a:t>
            </a:r>
            <a:r>
              <a:rPr lang="ru-RU" sz="2000" dirty="0" smtClean="0">
                <a:latin typeface="+mn-lt"/>
              </a:rPr>
              <a:t>дополнительными </a:t>
            </a:r>
            <a:r>
              <a:rPr lang="ru-RU" sz="2000" dirty="0">
                <a:latin typeface="+mn-lt"/>
              </a:rPr>
              <a:t>мерами по обеспечению безопасности персональных данных, </a:t>
            </a:r>
            <a:r>
              <a:rPr lang="ru-RU" sz="2000" dirty="0" smtClean="0">
                <a:latin typeface="+mn-lt"/>
              </a:rPr>
              <a:t>и </a:t>
            </a:r>
            <a:r>
              <a:rPr lang="ru-RU" sz="2000" dirty="0">
                <a:latin typeface="+mn-lt"/>
              </a:rPr>
              <a:t>определение их содержания для обеспечения блокирования (нейтрализации) актуальных угроз </a:t>
            </a:r>
            <a:r>
              <a:rPr lang="ru-RU" sz="2000" dirty="0" smtClean="0">
                <a:latin typeface="+mn-lt"/>
              </a:rPr>
              <a:t>безопасности, </a:t>
            </a:r>
            <a:r>
              <a:rPr lang="ru-RU" sz="2000" dirty="0">
                <a:latin typeface="+mn-lt"/>
              </a:rPr>
              <a:t>а также дополнительными мерами, обеспечивающими выполнение требований по обеспечению </a:t>
            </a:r>
            <a:r>
              <a:rPr lang="ru-RU" sz="2000" dirty="0" smtClean="0">
                <a:latin typeface="+mn-lt"/>
              </a:rPr>
              <a:t>безопасности, </a:t>
            </a:r>
            <a:r>
              <a:rPr lang="ru-RU" sz="2000" dirty="0">
                <a:latin typeface="+mn-lt"/>
              </a:rPr>
              <a:t>установленными иными нормативными правовыми актами в области защиты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33949657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FEB0-6957-44AB-9D0F-35054808D03C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16387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89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92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95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2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Количество базовых мер безопасности</a:t>
            </a:r>
            <a:endParaRPr lang="ru-RU" sz="3200" b="1" dirty="0">
              <a:solidFill>
                <a:srgbClr val="007235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96785"/>
              </p:ext>
            </p:extLst>
          </p:nvPr>
        </p:nvGraphicFramePr>
        <p:xfrm>
          <a:off x="1260000" y="1620000"/>
          <a:ext cx="7704488" cy="201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064"/>
                <a:gridCol w="408042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Уровень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защищенности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базовых мер безопасности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8888" y="3789040"/>
            <a:ext cx="770572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dirty="0" smtClean="0">
                <a:latin typeface="+mn-lt"/>
              </a:rPr>
              <a:t>Общее количество мер </a:t>
            </a:r>
            <a:r>
              <a:rPr lang="ru-RU" dirty="0">
                <a:latin typeface="+mn-lt"/>
              </a:rPr>
              <a:t>по обеспечению безопасности персональных </a:t>
            </a:r>
            <a:r>
              <a:rPr lang="ru-RU" dirty="0" smtClean="0">
                <a:latin typeface="+mn-lt"/>
              </a:rPr>
              <a:t>данных – </a:t>
            </a:r>
            <a:r>
              <a:rPr lang="ru-RU" b="1" dirty="0" smtClean="0">
                <a:latin typeface="+mn-lt"/>
              </a:rPr>
              <a:t>104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66458"/>
              </p:ext>
            </p:extLst>
          </p:nvPr>
        </p:nvGraphicFramePr>
        <p:xfrm>
          <a:off x="1321148" y="4437112"/>
          <a:ext cx="7643340" cy="203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460"/>
                <a:gridCol w="6758880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Примеры базовых мер защиты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ИАФ.1</a:t>
                      </a:r>
                    </a:p>
                  </a:txBody>
                  <a:tcPr marL="68580" marR="68580" marT="0" marB="0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Идентификация и аутентификация пользователей, процессов,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иных субъектов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доступа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УПД.1</a:t>
                      </a:r>
                    </a:p>
                  </a:txBody>
                  <a:tcPr marL="68580" marR="68580" marT="0" marB="0" anchor="ctr"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Управление учетными записями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пользователей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ОПС.3</a:t>
                      </a:r>
                    </a:p>
                  </a:txBody>
                  <a:tcPr marL="68580" marR="68580" marT="0" marB="0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810260" algn="l"/>
                        </a:tabLs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Запрет установки (инсталляции) запрещенного к использованию программного обеспечения и (или) его компонентов, в том числе средств разработки и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отладки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1297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1491D-32E9-4E7A-A2C8-D2A468C3AA83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16387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389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392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395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Контроль за выполнением требований к защите</a:t>
            </a: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1258888" y="1800225"/>
            <a:ext cx="76676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b="1" dirty="0">
                <a:latin typeface="+mj-lt"/>
              </a:rPr>
              <a:t>Постановление Правительства РФ 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от </a:t>
            </a:r>
            <a:r>
              <a:rPr lang="ru-RU" sz="2400" b="1" dirty="0">
                <a:latin typeface="+mj-lt"/>
              </a:rPr>
              <a:t>01.11.2012 № 1119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17. Контроль за выполнением настоящих требований организуется и проводится оператором (уполномоченным лицом) самостоятельно и (или) 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с привлечением на договорной основе юридических лиц и индивидуальных предпринимателей, имеющих лицензию</a:t>
            </a:r>
            <a:r>
              <a:rPr lang="ru-RU" sz="2400" dirty="0">
                <a:latin typeface="+mn-lt"/>
              </a:rPr>
              <a:t> на осуществление деятельности по технической защите конфиденциальной информации. Указанный контроль проводится не реже 1 раза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 </a:t>
            </a:r>
            <a:r>
              <a:rPr lang="ru-RU" sz="2400" dirty="0">
                <a:latin typeface="+mn-lt"/>
              </a:rPr>
              <a:t>3 года в сроки, определяемые оператором (уполномоченным лицом).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65E6A-3A38-4F38-B5A8-3C2401D2413D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4099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4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7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Правовые основания </a:t>
            </a:r>
            <a:br>
              <a:rPr lang="ru-RU" sz="3200" b="1" dirty="0" smtClean="0">
                <a:solidFill>
                  <a:srgbClr val="007235"/>
                </a:solidFill>
              </a:rPr>
            </a:br>
            <a:r>
              <a:rPr lang="ru-RU" sz="3200" b="1" dirty="0" smtClean="0">
                <a:solidFill>
                  <a:srgbClr val="007235"/>
                </a:solidFill>
              </a:rPr>
              <a:t>обработки персданных</a:t>
            </a:r>
            <a:endParaRPr lang="ru-RU" sz="3200" b="1" dirty="0">
              <a:solidFill>
                <a:srgbClr val="00723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1620000"/>
            <a:ext cx="7704613" cy="44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619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AAF51-B196-44B7-957C-FA67AC97B5CC}" type="slidenum">
              <a:rPr lang="ru-RU"/>
              <a:pPr>
                <a:defRPr/>
              </a:pPr>
              <a:t>30</a:t>
            </a:fld>
            <a:endParaRPr lang="ru-RU"/>
          </a:p>
        </p:txBody>
      </p:sp>
      <p:pic>
        <p:nvPicPr>
          <p:cNvPr id="17411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413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416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419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Лицензируемая деятельность</a:t>
            </a: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1258888" y="1619250"/>
            <a:ext cx="766762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b="1" dirty="0">
                <a:latin typeface="+mn-lt"/>
              </a:rPr>
              <a:t>Постановление Правительства РФ от 03.02.2012 № 79 «О лицензировании деятельности по технической защите конфиденциальной информации»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При осуществлении деятельности по ТЗКИ лицензированию подлежат следующие виды работ и услуг: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а) контроль защищенности конфиденциальной информации от утечки по техническим каналам в … средствах и системах информатизации</a:t>
            </a:r>
            <a:r>
              <a:rPr lang="ru-RU" sz="2400" dirty="0" smtClean="0">
                <a:latin typeface="+mn-lt"/>
              </a:rPr>
              <a:t>;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б) контроль защищенности конфиденциальной информации от несанкционированного доступа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и </a:t>
            </a:r>
            <a:r>
              <a:rPr lang="ru-RU" sz="2400" dirty="0">
                <a:latin typeface="+mn-lt"/>
              </a:rPr>
              <a:t>ее модификации в средствах и системах информатизации;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FEB0-6957-44AB-9D0F-35054808D03C}" type="slidenum">
              <a:rPr lang="ru-RU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87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89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92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95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2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defTabSz="785813">
              <a:lnSpc>
                <a:spcPct val="80000"/>
              </a:lnSpc>
            </a:pPr>
            <a:r>
              <a:rPr lang="ru-RU" sz="3200" b="1" dirty="0">
                <a:solidFill>
                  <a:srgbClr val="007235"/>
                </a:solidFill>
              </a:rPr>
              <a:t>Позиция </a:t>
            </a:r>
            <a:r>
              <a:rPr lang="ru-RU" sz="3200" b="1" dirty="0" smtClean="0">
                <a:solidFill>
                  <a:srgbClr val="007235"/>
                </a:solidFill>
              </a:rPr>
              <a:t>ФСТЭК России</a:t>
            </a:r>
            <a:endParaRPr lang="ru-RU" sz="3200" b="1" dirty="0">
              <a:solidFill>
                <a:srgbClr val="00723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8888" y="1268413"/>
            <a:ext cx="7705725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Информационное сообщение ФСТЭК России от 30.05.2012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№ 240/22/2222 «По вопросу необходимости получения лицензии ФСТЭК России на деятельность по технической защите конфиденциальной информации»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Получение юридическим лицом лицензии ФСТЭК России на деятельность по ТЗКИ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обязательно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в случаях, если: 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эта деятельность направлена на получение прибыли от выполнения работ или оказания услуг по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ТЗКИ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;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эта деятельность необходима для достижения целей деятельности, предусмотренных в учредительных документах юридического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лица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;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007235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это юридическое лицо (уполномоченное лицо) обеспечивает техническую защиту конфиденциальной информации при ее обработке в соответствии с Федеральным законом «Об информации, информационных технологиях и о защите информации» по поручению обладателя информации конфиденциального характера и (или) заказчика информационной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системы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.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43285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F2C85-7750-48D9-98AB-82C4FC8E3350}" type="slidenum">
              <a:rPr lang="ru-RU"/>
              <a:pPr>
                <a:defRPr/>
              </a:pPr>
              <a:t>32</a:t>
            </a:fld>
            <a:endParaRPr lang="ru-RU"/>
          </a:p>
        </p:txBody>
      </p:sp>
      <p:pic>
        <p:nvPicPr>
          <p:cNvPr id="17411" name="Picture 2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7413" name="Picture 4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7416" name="Picture 7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7419" name="Picture 10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11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Позиция прокуратуры</a:t>
            </a:r>
          </a:p>
        </p:txBody>
      </p:sp>
      <p:pic>
        <p:nvPicPr>
          <p:cNvPr id="17421" name="Picture 15" descr="Новости прокуратуры Р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9858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9" descr="logo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00213"/>
            <a:ext cx="2879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Rectangle 22"/>
          <p:cNvSpPr>
            <a:spLocks noChangeArrowheads="1"/>
          </p:cNvSpPr>
          <p:nvPr/>
        </p:nvSpPr>
        <p:spPr bwMode="auto">
          <a:xfrm>
            <a:off x="1331913" y="2565400"/>
            <a:ext cx="7812087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5BCFF"/>
                    </a:gs>
                    <a:gs pos="100000">
                      <a:srgbClr val="E2E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733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</a:rPr>
              <a:t>05 апреля 2012 года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Прокуратурой г. Уфы выявлены нарушения законодательства о защите персональных данных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</a:rPr>
              <a:t>Прокуратурой г. Уфы проведена проверка соблюдения законодательства о защите персональных данных в ООО «Исток-Сервис» и ООО «</a:t>
            </a:r>
            <a:r>
              <a:rPr lang="ru-RU" sz="1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Инфорсер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</a:rPr>
              <a:t>» при оказании справочно-консультационных услуг при отделе государственного технического осмотра и регистрации автомототранспортных средств ГИБДД УМВД России по </a:t>
            </a:r>
            <a:r>
              <a:rPr lang="ru-RU" sz="1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г.Уфа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</a:rPr>
              <a:t>Установлено, что указанные юридические лица, осуществляли обработку персональных данных … </a:t>
            </a:r>
            <a:r>
              <a:rPr lang="ru-RU" sz="1600" b="1" dirty="0">
                <a:solidFill>
                  <a:srgbClr val="007235"/>
                </a:solidFill>
                <a:latin typeface="Arial" charset="0"/>
                <a:cs typeface="Arial" charset="0"/>
              </a:rPr>
              <a:t>без соответствующей лицензии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на деятельность по технической защите информации, и не принимали предусмотренных федеральным законодательством мер организационного, технического характера, по защите персональных данных клиентов, что могло повлечь нарушение конституционных прав граждан на неприкосновенность частной жизни.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</a:rPr>
              <a:t>По данному факту, с целью устранения нарушений действующего законодательства прокуратурой </a:t>
            </a:r>
            <a:r>
              <a:rPr lang="ru-RU" sz="1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г.Уфы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в Октябрьский районный суд </a:t>
            </a:r>
            <a:r>
              <a:rPr lang="ru-RU" sz="1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г.Уфы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направлены исковые заявления </a:t>
            </a:r>
            <a:r>
              <a:rPr lang="ru-RU" sz="1600" b="1" dirty="0">
                <a:solidFill>
                  <a:srgbClr val="007235"/>
                </a:solidFill>
                <a:latin typeface="Arial" charset="0"/>
                <a:cs typeface="Arial" charset="0"/>
              </a:rPr>
              <a:t>о приостановлении и признании незаконной деятельности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ООО «Исток-Сервис» и ООО «</a:t>
            </a:r>
            <a:r>
              <a:rPr lang="ru-RU" sz="1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Инфорсер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</a:rPr>
              <a:t>» по обработке и хранению персональных данных, которые находятся на рассмотрении.</a:t>
            </a:r>
          </a:p>
        </p:txBody>
      </p:sp>
    </p:spTree>
    <p:extLst>
      <p:ext uri="{BB962C8B-B14F-4D97-AF65-F5344CB8AC3E}">
        <p14:creationId xmlns:p14="http://schemas.microsoft.com/office/powerpoint/2010/main" val="294721685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Наш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257550"/>
            <a:ext cx="35274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5" descr="фон"/>
          <p:cNvPicPr>
            <a:picLocks noChangeAspect="1" noChangeArrowheads="1"/>
          </p:cNvPicPr>
          <p:nvPr/>
        </p:nvPicPr>
        <p:blipFill>
          <a:blip r:embed="rId3" cstate="print">
            <a:lum bright="-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7"/>
          <p:cNvSpPr>
            <a:spLocks noChangeArrowheads="1"/>
          </p:cNvSpPr>
          <p:nvPr/>
        </p:nvSpPr>
        <p:spPr bwMode="auto">
          <a:xfrm>
            <a:off x="3851275" y="2636838"/>
            <a:ext cx="52927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 charset="0"/>
              </a:rPr>
              <a:t>Емельянников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 charset="0"/>
              </a:rPr>
              <a:t>Михаил Юрьевич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 charset="0"/>
              </a:rPr>
              <a:t>Управляющий партнер</a:t>
            </a:r>
          </a:p>
          <a:p>
            <a:pPr marL="180975">
              <a:lnSpc>
                <a:spcPct val="800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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Arial" charset="0"/>
              </a:rPr>
              <a:t>+7 (495) 761 5865</a:t>
            </a:r>
          </a:p>
          <a:p>
            <a:pPr marL="180975">
              <a:lnSpc>
                <a:spcPct val="80000"/>
              </a:lnSpc>
            </a:pPr>
            <a:r>
              <a:rPr lang="en-US" sz="3100" dirty="0" smtClean="0">
                <a:solidFill>
                  <a:srgbClr val="000000"/>
                </a:solidFill>
                <a:latin typeface="Arial" charset="0"/>
                <a:sym typeface="Webdings" pitchFamily="18" charset="2"/>
              </a:rPr>
              <a:t>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mezp11@gmail.com</a:t>
            </a:r>
            <a:endParaRPr lang="ru-RU" sz="3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093" name="Rectangle 9"/>
          <p:cNvSpPr>
            <a:spLocks noChangeArrowheads="1"/>
          </p:cNvSpPr>
          <p:nvPr/>
        </p:nvSpPr>
        <p:spPr bwMode="auto">
          <a:xfrm>
            <a:off x="755650" y="908050"/>
            <a:ext cx="7885113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rgbClr val="000000"/>
              </a:buClr>
            </a:pPr>
            <a:r>
              <a:rPr lang="ru-RU" sz="4400" b="1" dirty="0" smtClean="0">
                <a:solidFill>
                  <a:srgbClr val="007235"/>
                </a:solidFill>
                <a:latin typeface="Arial" charset="0"/>
              </a:rPr>
              <a:t>Спасибо!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buClr>
                <a:srgbClr val="000000"/>
              </a:buClr>
            </a:pPr>
            <a:r>
              <a:rPr lang="ru-RU" sz="4400" b="1" dirty="0" smtClean="0">
                <a:solidFill>
                  <a:srgbClr val="007235"/>
                </a:solidFill>
                <a:latin typeface="Arial" charset="0"/>
              </a:rPr>
              <a:t>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218299661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65E6A-3A38-4F38-B5A8-3C2401D2413D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4099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4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7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Правовые основания обработки </a:t>
            </a:r>
            <a:r>
              <a:rPr lang="ru-RU" sz="3200" b="1" dirty="0" err="1" smtClean="0">
                <a:solidFill>
                  <a:srgbClr val="007235"/>
                </a:solidFill>
              </a:rPr>
              <a:t>персданных</a:t>
            </a:r>
            <a:endParaRPr lang="ru-RU" sz="3200" b="1" dirty="0">
              <a:solidFill>
                <a:srgbClr val="00723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0000" y="1620000"/>
            <a:ext cx="7845900" cy="492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200" dirty="0">
                <a:latin typeface="+mn-lt"/>
              </a:rPr>
              <a:t>Необходимо отметить, что передача персональных данных работника кредитным организациям, открывающим и обслуживающим платежные карты для начисления заработной платы, осуществляется без его согласия в следующих случаях: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200" dirty="0">
                <a:latin typeface="+mn-lt"/>
              </a:rPr>
              <a:t>а) договор на выпуск банковской карты заключался напрямую с работником и в тексте которого предусмотрены положения, предусматривающие передачу работодателем персональных данных работника;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200" dirty="0">
                <a:latin typeface="+mn-lt"/>
              </a:rPr>
              <a:t>б) наличие у работодателя доверенности на представление интересов работника при заключении договора с кредитной организацией на выпуск банковской карты и ее последующем обслуживании;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200" dirty="0">
                <a:latin typeface="+mn-lt"/>
              </a:rPr>
              <a:t>в) соответствующая форма и система оплаты труда прописана в коллективном договоре (ст. 41 Трудового кодекса РФ).</a:t>
            </a:r>
          </a:p>
        </p:txBody>
      </p:sp>
    </p:spTree>
    <p:extLst>
      <p:ext uri="{BB962C8B-B14F-4D97-AF65-F5344CB8AC3E}">
        <p14:creationId xmlns:p14="http://schemas.microsoft.com/office/powerpoint/2010/main" val="16250322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37C3-1FA0-4BBD-8E27-A8D1C0ECFB52}" type="slidenum">
              <a:rPr lang="ru-RU">
                <a:solidFill>
                  <a:srgbClr val="000000"/>
                </a:solidFill>
              </a:rPr>
              <a:pPr/>
              <a:t>5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258051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8053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58055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8056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58058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8059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52513" y="476250"/>
            <a:ext cx="8091487" cy="1008063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007235"/>
                </a:solidFill>
              </a:rPr>
              <a:t>Форма согласия</a:t>
            </a:r>
            <a:endParaRPr lang="ru-RU" sz="4000" b="1" dirty="0">
              <a:solidFill>
                <a:srgbClr val="007235"/>
              </a:solidFill>
            </a:endParaRPr>
          </a:p>
        </p:txBody>
      </p:sp>
      <p:pic>
        <p:nvPicPr>
          <p:cNvPr id="3338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1620000"/>
            <a:ext cx="3048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0713" y="1636024"/>
            <a:ext cx="4533900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latin typeface="Arial"/>
              </a:rPr>
              <a:t>Прокурор 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разъясняет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Информация 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межрайонной прокуратуры</a:t>
            </a:r>
          </a:p>
          <a:p>
            <a:r>
              <a:rPr lang="ru-RU" sz="2000" dirty="0">
                <a:solidFill>
                  <a:srgbClr val="000000"/>
                </a:solidFill>
                <a:latin typeface="Arial"/>
              </a:rPr>
              <a:t>14.11.2012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999" y="3780000"/>
            <a:ext cx="7666513" cy="282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Arial"/>
              </a:rPr>
              <a:t>Измайловской межрайонной прокуратурой г. Москвы проведена проверка по обращению руководителя Управления Роскомнадзора по Ивановской области Девочкина В.Н. в связи с заявлением Романенко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С.В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о нарушении ЗАО «Банк Русский Стандарт» законодательства о персональных данных.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Arial"/>
              </a:rPr>
              <a:t>В ходе проверки установлено, что типовая форма согласия на обработку персональных данных в форме Заявки-анкеты для физического лица, размещенная в информационно-телекоммуникационной сети Интернет на официальном сайте ЗАО «Банк Русский Стандарт» не соответствует требованиям ч. 4 ст. 9 Федерального закона от 27.07.2006 № 152-ФЗ «О персональных данных»</a:t>
            </a:r>
          </a:p>
        </p:txBody>
      </p:sp>
    </p:spTree>
    <p:extLst>
      <p:ext uri="{BB962C8B-B14F-4D97-AF65-F5344CB8AC3E}">
        <p14:creationId xmlns:p14="http://schemas.microsoft.com/office/powerpoint/2010/main" val="250373073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4518F-83FC-46DE-935A-CB460E22696C}" type="slidenum">
              <a:rPr lang="ru-RU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87043" name="Picture 6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7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87045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9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7047" name="Line 10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87048" name="Picture 11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Rectangle 12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7050" name="Line 13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87051" name="Picture 14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75200"/>
            <a:ext cx="774382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60475" y="3077113"/>
            <a:ext cx="7666038" cy="34193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Установлено, что в детской поликлинике в историях болезни детей хранились копии свидетельств о рождении детей, паспортов родителей и их полюсы обязательного медицинского страхования. Документы, подтверждающие согласие граждан на такую обработку персональных данных, отсутствовали.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Кроме того, в двух случаях установлены факты обработки </a:t>
            </a:r>
            <a:r>
              <a:rPr lang="ru-RU" sz="2400" b="1" dirty="0">
                <a:solidFill>
                  <a:srgbClr val="007235"/>
                </a:solidFill>
                <a:latin typeface="Arial"/>
              </a:rPr>
              <a:t>сведений о национальной принадлежности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родителей, являющихся избыточными.</a:t>
            </a:r>
          </a:p>
        </p:txBody>
      </p:sp>
    </p:spTree>
    <p:extLst>
      <p:ext uri="{BB962C8B-B14F-4D97-AF65-F5344CB8AC3E}">
        <p14:creationId xmlns:p14="http://schemas.microsoft.com/office/powerpoint/2010/main" val="134843646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65E6A-3A38-4F38-B5A8-3C2401D2413D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4099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4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7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РКН_КК и Адыге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6250"/>
            <a:ext cx="77057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Проверка в ОТП Банк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77057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258888" y="2636838"/>
            <a:ext cx="7724775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5BCFF"/>
                    </a:gs>
                    <a:gs pos="100000">
                      <a:srgbClr val="E2E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733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400" dirty="0">
                <a:latin typeface="Arial" charset="0"/>
                <a:cs typeface="Arial" charset="0"/>
              </a:rPr>
              <a:t>3. В соответствии с перечнем документов, установленным п.10 приказа о проведении внеплановой документарной проверки от 01.08.2011 № 875,  ОАО «ОТП Банк» не было представлено письменное согласие гр. А. на обработку его </a:t>
            </a:r>
            <a:r>
              <a:rPr lang="ru-RU" sz="2400" b="1" dirty="0">
                <a:solidFill>
                  <a:srgbClr val="007235"/>
                </a:solidFill>
                <a:latin typeface="Arial" charset="0"/>
                <a:cs typeface="Arial" charset="0"/>
              </a:rPr>
              <a:t>биометрических персональных данных</a:t>
            </a:r>
            <a:r>
              <a:rPr lang="ru-RU" sz="2400" dirty="0">
                <a:latin typeface="Arial" charset="0"/>
                <a:cs typeface="Arial" charset="0"/>
              </a:rPr>
              <a:t>, обработка которых осуществляется ОАО «ОТП Банк» путем предоставления копии паспорта гр. А. при заполнении заявления на получение потребительского кредита, что свидетельствует об его отсутствии и является  нарушением требований ч. 1 ст. 11 ФЗ от 27.07.2006  № 152-ФЗ «О персональных данных».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27832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65E6A-3A38-4F38-B5A8-3C2401D2413D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4099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4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7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Проверка библиоте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4663"/>
            <a:ext cx="770572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258888" y="3991252"/>
            <a:ext cx="7634287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5BCFF"/>
                    </a:gs>
                    <a:gs pos="100000">
                      <a:srgbClr val="E2E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733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latin typeface="Arial" charset="0"/>
                <a:cs typeface="Arial" charset="0"/>
              </a:rPr>
              <a:t>В соответствии с перечнем документов, установленным приказом о проведении внеплановой документарной проверки ГБУК ККДБ им. братьев Игнатовых не было представлено письменное согласие гр. П. (законного представителя В., 2004 года рождения) на </a:t>
            </a:r>
            <a:r>
              <a:rPr lang="ru-RU" b="1" dirty="0">
                <a:solidFill>
                  <a:srgbClr val="007235"/>
                </a:solidFill>
                <a:latin typeface="Arial" charset="0"/>
                <a:cs typeface="Arial" charset="0"/>
              </a:rPr>
              <a:t>обработку биометрических персональных данных</a:t>
            </a:r>
            <a:r>
              <a:rPr lang="ru-RU" dirty="0">
                <a:latin typeface="Arial" charset="0"/>
                <a:cs typeface="Arial" charset="0"/>
              </a:rPr>
              <a:t> В., обработка которых осуществляется ГБУК ККДБ им. братьев Игнатовых </a:t>
            </a:r>
            <a:r>
              <a:rPr lang="ru-RU" b="1" dirty="0">
                <a:solidFill>
                  <a:srgbClr val="007235"/>
                </a:solidFill>
                <a:latin typeface="Arial" charset="0"/>
                <a:cs typeface="Arial" charset="0"/>
              </a:rPr>
              <a:t>путем ее фотографирования и последующего создания фото базы читателей</a:t>
            </a:r>
            <a:r>
              <a:rPr lang="ru-RU" dirty="0">
                <a:latin typeface="Arial" charset="0"/>
                <a:cs typeface="Arial" charset="0"/>
              </a:rPr>
              <a:t> для прохода в зал выдачи книг ГБУК ККДБ им. братьев Игнатовых, что свидетельствует </a:t>
            </a:r>
            <a:r>
              <a:rPr lang="ru-RU" dirty="0" smtClean="0">
                <a:latin typeface="Arial" charset="0"/>
                <a:cs typeface="Arial" charset="0"/>
              </a:rPr>
              <a:t>о </a:t>
            </a:r>
            <a:r>
              <a:rPr lang="ru-RU" dirty="0">
                <a:latin typeface="Arial" charset="0"/>
                <a:cs typeface="Arial" charset="0"/>
              </a:rPr>
              <a:t>его отсутствии и является нарушением требований ч. 1 ст. 11 Федерального закона от 27.07.2006 № 152-ФЗ «О персональных данных».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25774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65E6A-3A38-4F38-B5A8-3C2401D2413D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4099" name="Picture 3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699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956550" y="503238"/>
            <a:ext cx="10080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5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15888"/>
            <a:ext cx="9699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135938" y="44767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258888" y="431800"/>
            <a:ext cx="70580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4" name="Picture 8" descr="На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24588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58888" y="6189663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301875" y="6764338"/>
            <a:ext cx="6624638" cy="0"/>
          </a:xfrm>
          <a:prstGeom prst="line">
            <a:avLst/>
          </a:prstGeom>
          <a:noFill/>
          <a:ln w="9525">
            <a:solidFill>
              <a:srgbClr val="0072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7" name="Picture 11" descr="фон"/>
          <p:cNvPicPr>
            <a:picLocks noChangeAspect="1" noChangeArrowheads="1"/>
          </p:cNvPicPr>
          <p:nvPr/>
        </p:nvPicPr>
        <p:blipFill>
          <a:blip r:embed="rId4" cstate="print">
            <a:lum bright="-3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52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474663"/>
            <a:ext cx="8101012" cy="10080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235"/>
                </a:solidFill>
              </a:rPr>
              <a:t>Постановление Правительства РФ </a:t>
            </a:r>
            <a:br>
              <a:rPr lang="ru-RU" sz="3200" b="1" dirty="0" smtClean="0">
                <a:solidFill>
                  <a:srgbClr val="007235"/>
                </a:solidFill>
              </a:rPr>
            </a:br>
            <a:r>
              <a:rPr lang="ru-RU" sz="3200" b="1" dirty="0" smtClean="0">
                <a:solidFill>
                  <a:srgbClr val="007235"/>
                </a:solidFill>
              </a:rPr>
              <a:t>от 01.11.2012 № 1119</a:t>
            </a: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1258888" y="1619250"/>
            <a:ext cx="74898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 b="1" dirty="0">
                <a:latin typeface="+mj-lt"/>
              </a:rPr>
              <a:t>Требования </a:t>
            </a:r>
            <a:endParaRPr lang="ru-RU" sz="2400" dirty="0">
              <a:latin typeface="+mj-lt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b="1" dirty="0">
                <a:latin typeface="+mj-lt"/>
              </a:rPr>
              <a:t>к защите персональных данных при их обработке в информационных системах персональных данных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1. Настоящий документ устанавливает 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требования к защите</a:t>
            </a:r>
            <a:r>
              <a:rPr lang="ru-RU" sz="2400" dirty="0">
                <a:latin typeface="+mn-lt"/>
              </a:rPr>
              <a:t> персональных данных при их обработке в информационных системах персональных данных (далее - информационные системы) и 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уровни защищенности </a:t>
            </a:r>
            <a:r>
              <a:rPr lang="ru-RU" sz="2400" dirty="0">
                <a:latin typeface="+mn-lt"/>
              </a:rPr>
              <a:t>таких данных.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dirty="0">
                <a:latin typeface="+mn-lt"/>
              </a:rPr>
              <a:t>2. Безопасность персональных данных при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их </a:t>
            </a:r>
            <a:r>
              <a:rPr lang="ru-RU" sz="2400" dirty="0">
                <a:latin typeface="+mn-lt"/>
              </a:rPr>
              <a:t>обработке в информационной системе обеспечивается с помощью 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системы защиты </a:t>
            </a:r>
            <a:r>
              <a:rPr lang="ru-RU" sz="2400" dirty="0">
                <a:latin typeface="+mn-lt"/>
              </a:rPr>
              <a:t>персональных данных, 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нейтрализующей актуальные угрозы</a:t>
            </a:r>
            <a:r>
              <a:rPr lang="ru-RU" sz="2400" dirty="0">
                <a:latin typeface="+mn-lt"/>
              </a:rPr>
              <a:t>, определенные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 </a:t>
            </a:r>
            <a:r>
              <a:rPr lang="ru-RU" sz="2400" dirty="0">
                <a:latin typeface="+mn-lt"/>
              </a:rPr>
              <a:t>соответствии </a:t>
            </a:r>
            <a:r>
              <a:rPr lang="ru-RU" sz="2400" b="1" dirty="0">
                <a:solidFill>
                  <a:srgbClr val="007235"/>
                </a:solidFill>
                <a:latin typeface="+mn-lt"/>
              </a:rPr>
              <a:t>с частью 5 статьи 19 </a:t>
            </a:r>
            <a:r>
              <a:rPr lang="ru-RU" sz="2400" dirty="0">
                <a:latin typeface="+mn-lt"/>
              </a:rPr>
              <a:t>Федерального закона «О персональных данных».</a:t>
            </a:r>
            <a:endParaRPr lang="ru-RU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6859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5BCFF"/>
            </a:gs>
            <a:gs pos="100000">
              <a:srgbClr val="E2ECFF"/>
            </a:gs>
          </a:gsLst>
          <a:lin ang="5400000" scaled="1"/>
        </a:gradFill>
        <a:ln w="9525" cap="flat" cmpd="sng" algn="ctr">
          <a:solidFill>
            <a:srgbClr val="007336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5BCFF"/>
            </a:gs>
            <a:gs pos="100000">
              <a:srgbClr val="E2ECFF"/>
            </a:gs>
          </a:gsLst>
          <a:lin ang="5400000" scaled="1"/>
        </a:gradFill>
        <a:ln w="9525" cap="flat" cmpd="sng" algn="ctr">
          <a:solidFill>
            <a:srgbClr val="007336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4633</TotalTime>
  <Words>2046</Words>
  <Application>Microsoft Office PowerPoint</Application>
  <PresentationFormat>Экран (4:3)</PresentationFormat>
  <Paragraphs>367</Paragraphs>
  <Slides>33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Проблемы практической реализации требований Федерального закона  «О персональных данных», оценки уровня защищенности и построения модели угроз для финансовых организаций и пенсионных фондов</vt:lpstr>
      <vt:lpstr>Проблемы были и раньше</vt:lpstr>
      <vt:lpstr>Правовые основания  обработки персданных</vt:lpstr>
      <vt:lpstr>Правовые основания обработки персданных</vt:lpstr>
      <vt:lpstr>Форма согласия</vt:lpstr>
      <vt:lpstr>Презентация PowerPoint</vt:lpstr>
      <vt:lpstr>Презентация PowerPoint</vt:lpstr>
      <vt:lpstr>Презентация PowerPoint</vt:lpstr>
      <vt:lpstr>Постановление Правительства РФ  от 01.11.2012 № 1119</vt:lpstr>
      <vt:lpstr>Что не учитывает  Постановление № 1119</vt:lpstr>
      <vt:lpstr>Определение типа угроз</vt:lpstr>
      <vt:lpstr>Кто должен определить  возможный вред</vt:lpstr>
      <vt:lpstr>Чья зона ответственности?</vt:lpstr>
      <vt:lpstr>Типы ИСПДн  в Постановлении № 1119</vt:lpstr>
      <vt:lpstr>Актуальные угрозы  в Постановлении № 1119</vt:lpstr>
      <vt:lpstr>Типы угроз персональным данным</vt:lpstr>
      <vt:lpstr>А какие угрозы актуальны?</vt:lpstr>
      <vt:lpstr>А какие угрозы актуальны?</vt:lpstr>
      <vt:lpstr>Уровни защищенности  персональных данных</vt:lpstr>
      <vt:lpstr>Требования, реализуемые  для уровней защищенности</vt:lpstr>
      <vt:lpstr>Выбор средств защиты  персональных данных</vt:lpstr>
      <vt:lpstr>Выбор средств защиты  персональных данных</vt:lpstr>
      <vt:lpstr>Позиция ФСТЭК России</vt:lpstr>
      <vt:lpstr>Компетенция ФСБ России  и ФСТЭК России</vt:lpstr>
      <vt:lpstr>Проект приказа ФСТЭК России</vt:lpstr>
      <vt:lpstr>Что надо сделать?</vt:lpstr>
      <vt:lpstr>Что надо сделать?</vt:lpstr>
      <vt:lpstr>Количество базовых мер безопасности</vt:lpstr>
      <vt:lpstr>Контроль за выполнением требований к защите</vt:lpstr>
      <vt:lpstr>Лицензируемая деятельность</vt:lpstr>
      <vt:lpstr>Позиция ФСТЭК России</vt:lpstr>
      <vt:lpstr>Позиция прокуратуры</vt:lpstr>
      <vt:lpstr>Презентация PowerPoint</vt:lpstr>
    </vt:vector>
  </TitlesOfParts>
  <Company>КА "Емельянников, Попова и партнеры"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ПДн в НПФ</dc:title>
  <dc:subject>НПФ</dc:subject>
  <dc:creator>Емельянников</dc:creator>
  <cp:lastModifiedBy>AlpeevaAJu</cp:lastModifiedBy>
  <cp:revision>120</cp:revision>
  <dcterms:created xsi:type="dcterms:W3CDTF">2011-08-02T09:48:26Z</dcterms:created>
  <dcterms:modified xsi:type="dcterms:W3CDTF">2012-12-19T07:16:40Z</dcterms:modified>
</cp:coreProperties>
</file>