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22"/>
  </p:notesMasterIdLst>
  <p:handoutMasterIdLst>
    <p:handoutMasterId r:id="rId23"/>
  </p:handoutMasterIdLst>
  <p:sldIdLst>
    <p:sldId id="351" r:id="rId6"/>
    <p:sldId id="352" r:id="rId7"/>
    <p:sldId id="349" r:id="rId8"/>
    <p:sldId id="350" r:id="rId9"/>
    <p:sldId id="337" r:id="rId10"/>
    <p:sldId id="338" r:id="rId11"/>
    <p:sldId id="347" r:id="rId12"/>
    <p:sldId id="348" r:id="rId13"/>
    <p:sldId id="341" r:id="rId14"/>
    <p:sldId id="322" r:id="rId15"/>
    <p:sldId id="340" r:id="rId16"/>
    <p:sldId id="353" r:id="rId17"/>
    <p:sldId id="354" r:id="rId18"/>
    <p:sldId id="355" r:id="rId19"/>
    <p:sldId id="356" r:id="rId20"/>
    <p:sldId id="357" r:id="rId21"/>
  </p:sldIdLst>
  <p:sldSz cx="9906000" cy="6858000" type="A4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BF1DE"/>
    <a:srgbClr val="D9E5F2"/>
    <a:srgbClr val="D5D5D5"/>
    <a:srgbClr val="D7D7D7"/>
    <a:srgbClr val="EBD2B5"/>
    <a:srgbClr val="969696"/>
    <a:srgbClr val="E3D823"/>
    <a:srgbClr val="3E5A7D"/>
    <a:srgbClr val="CA5A6E"/>
    <a:srgbClr val="7D4F1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4" autoAdjust="0"/>
    <p:restoredTop sz="97257" autoAdjust="0"/>
  </p:normalViewPr>
  <p:slideViewPr>
    <p:cSldViewPr snapToGrid="0">
      <p:cViewPr varScale="1">
        <p:scale>
          <a:sx n="102" d="100"/>
          <a:sy n="102" d="100"/>
        </p:scale>
        <p:origin x="-108" y="-258"/>
      </p:cViewPr>
      <p:guideLst>
        <p:guide orient="horz" pos="2160"/>
        <p:guide orient="horz" pos="720"/>
        <p:guide orient="horz" pos="185"/>
        <p:guide orient="horz" pos="2803"/>
        <p:guide orient="horz" pos="3745"/>
        <p:guide orient="horz" pos="3895"/>
        <p:guide orient="horz" pos="1429"/>
        <p:guide orient="horz" pos="3601"/>
        <p:guide pos="3120"/>
        <p:guide pos="177"/>
        <p:guide pos="3378"/>
        <p:guide pos="314"/>
        <p:guide pos="3281"/>
        <p:guide pos="646"/>
        <p:guide pos="493"/>
        <p:guide pos="60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-3354" y="-96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B380499\Desktop\Private%20infrastructure%20data%20ECA%20v01%2013Mar13%20LB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B380499\Desktop\Private%20infrastructure%20data%20ECA%20v01%2013Mar13%20LB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Число инфраструктурных проектов с участием частного капитала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Russia</c:v>
          </c:tx>
          <c:marker>
            <c:symbol val="none"/>
          </c:marker>
          <c:cat>
            <c:numRef>
              <c:f>'No. of projects'!$A$3:$A$24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'No. of projects'!$B$3:$B$24</c:f>
              <c:numCache>
                <c:formatCode>General</c:formatCode>
                <c:ptCount val="22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153</c:v>
                </c:pt>
                <c:pt idx="4">
                  <c:v>19</c:v>
                </c:pt>
                <c:pt idx="5">
                  <c:v>30</c:v>
                </c:pt>
                <c:pt idx="6">
                  <c:v>27</c:v>
                </c:pt>
                <c:pt idx="7">
                  <c:v>10</c:v>
                </c:pt>
                <c:pt idx="8">
                  <c:v>8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2</c:v>
                </c:pt>
                <c:pt idx="13">
                  <c:v>8</c:v>
                </c:pt>
                <c:pt idx="14">
                  <c:v>4</c:v>
                </c:pt>
                <c:pt idx="15">
                  <c:v>7</c:v>
                </c:pt>
                <c:pt idx="16">
                  <c:v>8</c:v>
                </c:pt>
                <c:pt idx="17">
                  <c:v>16</c:v>
                </c:pt>
                <c:pt idx="18">
                  <c:v>11</c:v>
                </c:pt>
                <c:pt idx="19">
                  <c:v>1</c:v>
                </c:pt>
                <c:pt idx="20">
                  <c:v>4</c:v>
                </c:pt>
                <c:pt idx="21">
                  <c:v>2</c:v>
                </c:pt>
              </c:numCache>
            </c:numRef>
          </c:val>
        </c:ser>
        <c:ser>
          <c:idx val="2"/>
          <c:order val="1"/>
          <c:tx>
            <c:strRef>
              <c:f>'No. of projects'!$D$2</c:f>
              <c:strCache>
                <c:ptCount val="1"/>
                <c:pt idx="0">
                  <c:v>Brazil</c:v>
                </c:pt>
              </c:strCache>
            </c:strRef>
          </c:tx>
          <c:marker>
            <c:symbol val="none"/>
          </c:marker>
          <c:val>
            <c:numRef>
              <c:f>'No. of projects'!$D$3:$D$24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10</c:v>
                </c:pt>
                <c:pt idx="5">
                  <c:v>14</c:v>
                </c:pt>
                <c:pt idx="6">
                  <c:v>25</c:v>
                </c:pt>
                <c:pt idx="7">
                  <c:v>47</c:v>
                </c:pt>
                <c:pt idx="8">
                  <c:v>65</c:v>
                </c:pt>
                <c:pt idx="9">
                  <c:v>19</c:v>
                </c:pt>
                <c:pt idx="10">
                  <c:v>36</c:v>
                </c:pt>
                <c:pt idx="11">
                  <c:v>27</c:v>
                </c:pt>
                <c:pt idx="12">
                  <c:v>30</c:v>
                </c:pt>
                <c:pt idx="13">
                  <c:v>21</c:v>
                </c:pt>
                <c:pt idx="14">
                  <c:v>19</c:v>
                </c:pt>
                <c:pt idx="15">
                  <c:v>23</c:v>
                </c:pt>
                <c:pt idx="16">
                  <c:v>21</c:v>
                </c:pt>
                <c:pt idx="17">
                  <c:v>20</c:v>
                </c:pt>
                <c:pt idx="18">
                  <c:v>44</c:v>
                </c:pt>
                <c:pt idx="19">
                  <c:v>48</c:v>
                </c:pt>
                <c:pt idx="20">
                  <c:v>27</c:v>
                </c:pt>
                <c:pt idx="21">
                  <c:v>53</c:v>
                </c:pt>
              </c:numCache>
            </c:numRef>
          </c:val>
        </c:ser>
        <c:ser>
          <c:idx val="3"/>
          <c:order val="2"/>
          <c:tx>
            <c:strRef>
              <c:f>'No. of projects'!$E$2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val>
            <c:numRef>
              <c:f>'No. of projects'!$E$3:$E$24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17</c:v>
                </c:pt>
                <c:pt idx="4">
                  <c:v>31</c:v>
                </c:pt>
                <c:pt idx="5">
                  <c:v>15</c:v>
                </c:pt>
                <c:pt idx="6">
                  <c:v>51</c:v>
                </c:pt>
                <c:pt idx="7">
                  <c:v>70</c:v>
                </c:pt>
                <c:pt idx="8">
                  <c:v>37</c:v>
                </c:pt>
                <c:pt idx="9">
                  <c:v>26</c:v>
                </c:pt>
                <c:pt idx="10">
                  <c:v>26</c:v>
                </c:pt>
                <c:pt idx="11">
                  <c:v>46</c:v>
                </c:pt>
                <c:pt idx="12">
                  <c:v>77</c:v>
                </c:pt>
                <c:pt idx="13">
                  <c:v>81</c:v>
                </c:pt>
                <c:pt idx="14">
                  <c:v>64</c:v>
                </c:pt>
                <c:pt idx="15">
                  <c:v>89</c:v>
                </c:pt>
                <c:pt idx="16">
                  <c:v>83</c:v>
                </c:pt>
                <c:pt idx="17">
                  <c:v>103</c:v>
                </c:pt>
                <c:pt idx="18">
                  <c:v>61</c:v>
                </c:pt>
                <c:pt idx="19">
                  <c:v>48</c:v>
                </c:pt>
                <c:pt idx="20">
                  <c:v>21</c:v>
                </c:pt>
                <c:pt idx="21">
                  <c:v>63</c:v>
                </c:pt>
              </c:numCache>
            </c:numRef>
          </c:val>
        </c:ser>
        <c:ser>
          <c:idx val="4"/>
          <c:order val="3"/>
          <c:tx>
            <c:strRef>
              <c:f>'No. of projects'!$F$2</c:f>
              <c:strCache>
                <c:ptCount val="1"/>
                <c:pt idx="0">
                  <c:v>India</c:v>
                </c:pt>
              </c:strCache>
            </c:strRef>
          </c:tx>
          <c:marker>
            <c:symbol val="none"/>
          </c:marker>
          <c:val>
            <c:numRef>
              <c:f>'No. of projects'!$F$3:$F$24</c:f>
              <c:numCache>
                <c:formatCode>General</c:formatCode>
                <c:ptCount val="2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16</c:v>
                </c:pt>
                <c:pt idx="6">
                  <c:v>16</c:v>
                </c:pt>
                <c:pt idx="7">
                  <c:v>12</c:v>
                </c:pt>
                <c:pt idx="8">
                  <c:v>19</c:v>
                </c:pt>
                <c:pt idx="9">
                  <c:v>21</c:v>
                </c:pt>
                <c:pt idx="10">
                  <c:v>11</c:v>
                </c:pt>
                <c:pt idx="11">
                  <c:v>16</c:v>
                </c:pt>
                <c:pt idx="12">
                  <c:v>15</c:v>
                </c:pt>
                <c:pt idx="13">
                  <c:v>27</c:v>
                </c:pt>
                <c:pt idx="14">
                  <c:v>20</c:v>
                </c:pt>
                <c:pt idx="15">
                  <c:v>22</c:v>
                </c:pt>
                <c:pt idx="16">
                  <c:v>72</c:v>
                </c:pt>
                <c:pt idx="17">
                  <c:v>56</c:v>
                </c:pt>
                <c:pt idx="18">
                  <c:v>39</c:v>
                </c:pt>
                <c:pt idx="19">
                  <c:v>43</c:v>
                </c:pt>
                <c:pt idx="20">
                  <c:v>95</c:v>
                </c:pt>
                <c:pt idx="21">
                  <c:v>92</c:v>
                </c:pt>
              </c:numCache>
            </c:numRef>
          </c:val>
        </c:ser>
        <c:marker val="1"/>
        <c:axId val="71824896"/>
        <c:axId val="71826816"/>
      </c:lineChart>
      <c:catAx>
        <c:axId val="71824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71826816"/>
        <c:crosses val="autoZero"/>
        <c:auto val="1"/>
        <c:lblAlgn val="ctr"/>
        <c:lblOffset val="100"/>
      </c:catAx>
      <c:valAx>
        <c:axId val="718268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Число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7182489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Уровень частных инвестиций в инфраструктурные проекты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Russia</c:v>
          </c:tx>
          <c:marker>
            <c:symbol val="none"/>
          </c:marker>
          <c:cat>
            <c:numRef>
              <c:f>'Inv. in projects'!$A$3:$A$24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'Inv. in projects'!$B$3:$B$24</c:f>
              <c:numCache>
                <c:formatCode>General</c:formatCode>
                <c:ptCount val="22"/>
                <c:pt idx="0">
                  <c:v>0</c:v>
                </c:pt>
                <c:pt idx="1">
                  <c:v>18</c:v>
                </c:pt>
                <c:pt idx="2">
                  <c:v>19</c:v>
                </c:pt>
                <c:pt idx="3">
                  <c:v>54</c:v>
                </c:pt>
                <c:pt idx="4" formatCode="#,##0">
                  <c:v>1459</c:v>
                </c:pt>
                <c:pt idx="5" formatCode="#,##0">
                  <c:v>553</c:v>
                </c:pt>
                <c:pt idx="6" formatCode="#,##0">
                  <c:v>1461</c:v>
                </c:pt>
                <c:pt idx="7" formatCode="#,##0">
                  <c:v>3345</c:v>
                </c:pt>
                <c:pt idx="8" formatCode="#,##0">
                  <c:v>1807</c:v>
                </c:pt>
                <c:pt idx="9" formatCode="#,##0">
                  <c:v>918</c:v>
                </c:pt>
                <c:pt idx="10" formatCode="#,##0">
                  <c:v>1706</c:v>
                </c:pt>
                <c:pt idx="11" formatCode="#,##0">
                  <c:v>2973</c:v>
                </c:pt>
                <c:pt idx="12" formatCode="#,##0">
                  <c:v>2799</c:v>
                </c:pt>
                <c:pt idx="13" formatCode="#,##0">
                  <c:v>4358</c:v>
                </c:pt>
                <c:pt idx="14" formatCode="#,##0">
                  <c:v>6022</c:v>
                </c:pt>
                <c:pt idx="15" formatCode="#,##0">
                  <c:v>5971</c:v>
                </c:pt>
                <c:pt idx="16" formatCode="#,##0">
                  <c:v>7149</c:v>
                </c:pt>
                <c:pt idx="17" formatCode="#,##0">
                  <c:v>19719</c:v>
                </c:pt>
                <c:pt idx="18" formatCode="#,##0">
                  <c:v>20190</c:v>
                </c:pt>
                <c:pt idx="19" formatCode="#,##0">
                  <c:v>6372</c:v>
                </c:pt>
                <c:pt idx="20" formatCode="#,##0">
                  <c:v>16988</c:v>
                </c:pt>
                <c:pt idx="21" formatCode="#,##0">
                  <c:v>16904</c:v>
                </c:pt>
              </c:numCache>
            </c:numRef>
          </c:val>
        </c:ser>
        <c:ser>
          <c:idx val="2"/>
          <c:order val="1"/>
          <c:tx>
            <c:strRef>
              <c:f>'Inv. in projects'!$D$2</c:f>
              <c:strCache>
                <c:ptCount val="1"/>
                <c:pt idx="0">
                  <c:v>Brazil</c:v>
                </c:pt>
              </c:strCache>
            </c:strRef>
          </c:tx>
          <c:marker>
            <c:symbol val="none"/>
          </c:marker>
          <c:val>
            <c:numRef>
              <c:f>'Inv. in projects'!$D$3:$D$24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544</c:v>
                </c:pt>
                <c:pt idx="5" formatCode="#,##0">
                  <c:v>1544</c:v>
                </c:pt>
                <c:pt idx="6" formatCode="#,##0">
                  <c:v>8192</c:v>
                </c:pt>
                <c:pt idx="7" formatCode="#,##0">
                  <c:v>24055</c:v>
                </c:pt>
                <c:pt idx="8" formatCode="#,##0">
                  <c:v>46656</c:v>
                </c:pt>
                <c:pt idx="9" formatCode="#,##0">
                  <c:v>16854</c:v>
                </c:pt>
                <c:pt idx="10" formatCode="#,##0">
                  <c:v>20779</c:v>
                </c:pt>
                <c:pt idx="11" formatCode="#,##0">
                  <c:v>18105</c:v>
                </c:pt>
                <c:pt idx="12" formatCode="#,##0">
                  <c:v>8391</c:v>
                </c:pt>
                <c:pt idx="13" formatCode="#,##0">
                  <c:v>6962</c:v>
                </c:pt>
                <c:pt idx="14" formatCode="#,##0">
                  <c:v>7112</c:v>
                </c:pt>
                <c:pt idx="15" formatCode="#,##0">
                  <c:v>10285</c:v>
                </c:pt>
                <c:pt idx="16" formatCode="#,##0">
                  <c:v>12494</c:v>
                </c:pt>
                <c:pt idx="17" formatCode="#,##0">
                  <c:v>18677</c:v>
                </c:pt>
                <c:pt idx="18" formatCode="#,##0">
                  <c:v>30469</c:v>
                </c:pt>
                <c:pt idx="19" formatCode="#,##0">
                  <c:v>39182</c:v>
                </c:pt>
                <c:pt idx="20" formatCode="#,##0">
                  <c:v>18761</c:v>
                </c:pt>
                <c:pt idx="21" formatCode="#,##0">
                  <c:v>36478</c:v>
                </c:pt>
              </c:numCache>
            </c:numRef>
          </c:val>
        </c:ser>
        <c:ser>
          <c:idx val="3"/>
          <c:order val="2"/>
          <c:tx>
            <c:strRef>
              <c:f>'Inv. in projects'!$E$2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val>
            <c:numRef>
              <c:f>'Inv. in projects'!$E$3:$E$24</c:f>
              <c:numCache>
                <c:formatCode>#,##0</c:formatCode>
                <c:ptCount val="22"/>
                <c:pt idx="0" formatCode="General">
                  <c:v>173</c:v>
                </c:pt>
                <c:pt idx="1">
                  <c:v>2379</c:v>
                </c:pt>
                <c:pt idx="2">
                  <c:v>2414</c:v>
                </c:pt>
                <c:pt idx="3">
                  <c:v>3369</c:v>
                </c:pt>
                <c:pt idx="4">
                  <c:v>3165</c:v>
                </c:pt>
                <c:pt idx="5">
                  <c:v>1447</c:v>
                </c:pt>
                <c:pt idx="6">
                  <c:v>8093</c:v>
                </c:pt>
                <c:pt idx="7">
                  <c:v>13220</c:v>
                </c:pt>
                <c:pt idx="8">
                  <c:v>4969</c:v>
                </c:pt>
                <c:pt idx="9">
                  <c:v>7247</c:v>
                </c:pt>
                <c:pt idx="10">
                  <c:v>8131</c:v>
                </c:pt>
                <c:pt idx="11">
                  <c:v>2207</c:v>
                </c:pt>
                <c:pt idx="12">
                  <c:v>5486</c:v>
                </c:pt>
                <c:pt idx="13">
                  <c:v>9396</c:v>
                </c:pt>
                <c:pt idx="14">
                  <c:v>3916</c:v>
                </c:pt>
                <c:pt idx="15">
                  <c:v>9403</c:v>
                </c:pt>
                <c:pt idx="16">
                  <c:v>10153</c:v>
                </c:pt>
                <c:pt idx="17">
                  <c:v>8610</c:v>
                </c:pt>
                <c:pt idx="18">
                  <c:v>2089</c:v>
                </c:pt>
                <c:pt idx="19">
                  <c:v>6172</c:v>
                </c:pt>
                <c:pt idx="20">
                  <c:v>1071</c:v>
                </c:pt>
                <c:pt idx="21">
                  <c:v>3292</c:v>
                </c:pt>
              </c:numCache>
            </c:numRef>
          </c:val>
        </c:ser>
        <c:ser>
          <c:idx val="4"/>
          <c:order val="3"/>
          <c:tx>
            <c:strRef>
              <c:f>'Inv. in projects'!$F$2</c:f>
              <c:strCache>
                <c:ptCount val="1"/>
                <c:pt idx="0">
                  <c:v>India</c:v>
                </c:pt>
              </c:strCache>
            </c:strRef>
          </c:tx>
          <c:marker>
            <c:symbol val="none"/>
          </c:marker>
          <c:val>
            <c:numRef>
              <c:f>'Inv. in projects'!$F$3:$F$24</c:f>
              <c:numCache>
                <c:formatCode>General</c:formatCode>
                <c:ptCount val="22"/>
                <c:pt idx="0">
                  <c:v>2</c:v>
                </c:pt>
                <c:pt idx="1">
                  <c:v>614</c:v>
                </c:pt>
                <c:pt idx="2">
                  <c:v>13</c:v>
                </c:pt>
                <c:pt idx="3" formatCode="#,##0">
                  <c:v>1051</c:v>
                </c:pt>
                <c:pt idx="4">
                  <c:v>533</c:v>
                </c:pt>
                <c:pt idx="5" formatCode="#,##0">
                  <c:v>1691</c:v>
                </c:pt>
                <c:pt idx="6" formatCode="#,##0">
                  <c:v>2964</c:v>
                </c:pt>
                <c:pt idx="7" formatCode="#,##0">
                  <c:v>5202</c:v>
                </c:pt>
                <c:pt idx="8" formatCode="#,##0">
                  <c:v>2041</c:v>
                </c:pt>
                <c:pt idx="9" formatCode="#,##0">
                  <c:v>4012</c:v>
                </c:pt>
                <c:pt idx="10" formatCode="#,##0">
                  <c:v>2732</c:v>
                </c:pt>
                <c:pt idx="11" formatCode="#,##0">
                  <c:v>4008</c:v>
                </c:pt>
                <c:pt idx="12" formatCode="#,##0">
                  <c:v>6118</c:v>
                </c:pt>
                <c:pt idx="13" formatCode="#,##0">
                  <c:v>3572</c:v>
                </c:pt>
                <c:pt idx="14" formatCode="#,##0">
                  <c:v>9210</c:v>
                </c:pt>
                <c:pt idx="15" formatCode="#,##0">
                  <c:v>8135</c:v>
                </c:pt>
                <c:pt idx="16" formatCode="#,##0">
                  <c:v>22352</c:v>
                </c:pt>
                <c:pt idx="17" formatCode="#,##0">
                  <c:v>22472</c:v>
                </c:pt>
                <c:pt idx="18" formatCode="#,##0">
                  <c:v>28323</c:v>
                </c:pt>
                <c:pt idx="19" formatCode="#,##0">
                  <c:v>37229</c:v>
                </c:pt>
                <c:pt idx="20" formatCode="#,##0">
                  <c:v>72226</c:v>
                </c:pt>
                <c:pt idx="21" formatCode="#,##0">
                  <c:v>38934</c:v>
                </c:pt>
              </c:numCache>
            </c:numRef>
          </c:val>
        </c:ser>
        <c:marker val="1"/>
        <c:axId val="70637824"/>
        <c:axId val="71811456"/>
      </c:lineChart>
      <c:catAx>
        <c:axId val="706378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Год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71811456"/>
        <c:crosses val="autoZero"/>
        <c:auto val="1"/>
        <c:lblAlgn val="ctr"/>
        <c:lblOffset val="100"/>
      </c:catAx>
      <c:valAx>
        <c:axId val="718114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Размер</a:t>
                </a:r>
                <a:r>
                  <a:rPr lang="en-US" baseline="0" dirty="0" smtClean="0"/>
                  <a:t>(USD</a:t>
                </a:r>
                <a:r>
                  <a:rPr lang="en-US" baseline="0" dirty="0"/>
                  <a:t>, </a:t>
                </a:r>
                <a:r>
                  <a:rPr lang="ru-RU" baseline="0" dirty="0" smtClean="0"/>
                  <a:t>млн.</a:t>
                </a:r>
                <a:r>
                  <a:rPr lang="en-US" baseline="0" dirty="0" smtClean="0"/>
                  <a:t>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7063782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15B9C-D69D-4522-B1B8-B1A6AEA1DD26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4FF71-7F8E-4CDC-B209-831A73E43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2589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505" cy="495732"/>
          </a:xfrm>
          <a:prstGeom prst="rect">
            <a:avLst/>
          </a:prstGeom>
        </p:spPr>
        <p:txBody>
          <a:bodyPr vert="horz" lIns="92961" tIns="46481" rIns="92961" bIns="46481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627" y="0"/>
            <a:ext cx="2945504" cy="495732"/>
          </a:xfrm>
          <a:prstGeom prst="rect">
            <a:avLst/>
          </a:prstGeom>
        </p:spPr>
        <p:txBody>
          <a:bodyPr vert="horz" lIns="92961" tIns="46481" rIns="92961" bIns="46481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AB5CB6B-1A3F-4416-9749-3BCA4302B915}" type="datetimeFigureOut">
              <a:rPr lang="en-US"/>
              <a:pPr>
                <a:defRPr/>
              </a:pPr>
              <a:t>3/25/2013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1" tIns="46481" rIns="92961" bIns="4648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16976" y="4541003"/>
            <a:ext cx="6385301" cy="4897465"/>
          </a:xfrm>
          <a:prstGeom prst="rect">
            <a:avLst/>
          </a:prstGeom>
        </p:spPr>
        <p:txBody>
          <a:bodyPr vert="horz" lIns="92961" tIns="46481" rIns="92961" bIns="4648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796"/>
            <a:ext cx="2945505" cy="495732"/>
          </a:xfrm>
          <a:prstGeom prst="rect">
            <a:avLst/>
          </a:prstGeom>
        </p:spPr>
        <p:txBody>
          <a:bodyPr vert="horz" lIns="92961" tIns="46481" rIns="92961" bIns="46481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627" y="9430796"/>
            <a:ext cx="2945504" cy="495732"/>
          </a:xfrm>
          <a:prstGeom prst="rect">
            <a:avLst/>
          </a:prstGeom>
        </p:spPr>
        <p:txBody>
          <a:bodyPr vert="horz" lIns="92961" tIns="46481" rIns="92961" bIns="46481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208BF1B-ACD5-41FC-A163-B382E4DDD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9708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2468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altLang="zh-CN" sz="1800" b="0" i="0" dirty="0" smtClean="0">
              <a:solidFill>
                <a:schemeClr val="accent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5271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8919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776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0682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630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8113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7818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5709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0448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4115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738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6008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6158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2401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2950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08BF1B-ACD5-41FC-A163-B382E4DDD08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167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 Bottom Banner Title Slide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pic>
        <p:nvPicPr>
          <p:cNvPr id="8" name="Picture 6" descr="FPDVPU_PP_Backgrounds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" y="1"/>
            <a:ext cx="1497939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1"/>
          <p:cNvSpPr>
            <a:spLocks noGrp="1"/>
          </p:cNvSpPr>
          <p:nvPr userDrawn="1">
            <p:ph type="title"/>
          </p:nvPr>
        </p:nvSpPr>
        <p:spPr bwMode="auto">
          <a:xfrm>
            <a:off x="1962973" y="1524000"/>
            <a:ext cx="7592190" cy="1295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4"/>
          </p:nvPr>
        </p:nvSpPr>
        <p:spPr>
          <a:xfrm>
            <a:off x="2005285" y="3087631"/>
            <a:ext cx="7549885" cy="32543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defRPr sz="2400">
                <a:solidFill>
                  <a:schemeClr val="tx2"/>
                </a:solidFill>
              </a:defRPr>
            </a:lvl1pPr>
            <a:lvl2pPr marL="0" indent="0">
              <a:spcBef>
                <a:spcPts val="7200"/>
              </a:spcBef>
              <a:defRPr sz="2000"/>
            </a:lvl2pPr>
            <a:lvl3pPr marL="0" indent="0">
              <a:spcBef>
                <a:spcPts val="600"/>
              </a:spcBef>
              <a:buNone/>
              <a:defRPr sz="1600"/>
            </a:lvl3pPr>
            <a:lvl4pPr marL="0" indent="0">
              <a:spcBef>
                <a:spcPts val="600"/>
              </a:spcBef>
              <a:buNone/>
              <a:defRPr sz="1600"/>
            </a:lvl4pPr>
            <a:lvl5pPr marL="0" indent="0">
              <a:spcBef>
                <a:spcPts val="600"/>
              </a:spcBef>
              <a:buNone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98748" y="5916168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98744" y="1035425"/>
            <a:ext cx="9075341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 b="1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 S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98748" y="5916168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98744" y="1102663"/>
            <a:ext cx="9075341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29422" y="228600"/>
            <a:ext cx="9325740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498748" y="5916168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98740" y="1102663"/>
            <a:ext cx="4358640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209250" y="1102663"/>
            <a:ext cx="4358640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98748" y="5916168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98744" y="1102663"/>
            <a:ext cx="9075341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-Graph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98748" y="5916168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9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372349" y="1051560"/>
            <a:ext cx="9139111" cy="4636546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-Graph Tw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98748" y="5916168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9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372349" y="1051560"/>
            <a:ext cx="4368546" cy="4636546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hart Placeholder 12"/>
          <p:cNvSpPr>
            <a:spLocks noGrp="1"/>
          </p:cNvSpPr>
          <p:nvPr>
            <p:ph type="chart" sz="quarter" idx="15"/>
          </p:nvPr>
        </p:nvSpPr>
        <p:spPr>
          <a:xfrm>
            <a:off x="5209258" y="1051560"/>
            <a:ext cx="4364831" cy="4636546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98748" y="5917547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98747" y="1051560"/>
            <a:ext cx="9056423" cy="4665028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29426" y="228600"/>
            <a:ext cx="9325741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idx="12"/>
          </p:nvPr>
        </p:nvSpPr>
        <p:spPr>
          <a:xfrm>
            <a:off x="477073" y="1051560"/>
            <a:ext cx="9078090" cy="439826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1600" b="1">
                <a:latin typeface="Arial"/>
                <a:cs typeface="Arial"/>
              </a:defRPr>
            </a:lvl1pPr>
            <a:lvl2pPr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1600" baseline="0">
                <a:latin typeface="Arial"/>
                <a:cs typeface="Arial"/>
              </a:defRPr>
            </a:lvl2pPr>
            <a:lvl3pPr marL="740664" indent="-283464">
              <a:spcBef>
                <a:spcPts val="600"/>
              </a:spcBef>
              <a:spcAft>
                <a:spcPts val="600"/>
              </a:spcAft>
              <a:defRPr sz="1600"/>
            </a:lvl3pPr>
            <a:lvl4pPr marL="740664" indent="-283464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14400" indent="-174625">
              <a:spcBef>
                <a:spcPts val="600"/>
              </a:spcBef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z="1400" dirty="0" smtClean="0"/>
              <a:t>Fifth level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98748" y="5957888"/>
            <a:ext cx="9056423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84225" y="1133871"/>
            <a:ext cx="8213725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7841" y="228600"/>
            <a:ext cx="932732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1025000" y="1078992"/>
            <a:ext cx="8530167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784225" y="1764793"/>
            <a:ext cx="8213725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7841" y="228600"/>
            <a:ext cx="932732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1025000" y="1078992"/>
            <a:ext cx="8530167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84225" y="2404887"/>
            <a:ext cx="8213725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7841" y="228600"/>
            <a:ext cx="932732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1025000" y="1078992"/>
            <a:ext cx="8530167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784225" y="2999247"/>
            <a:ext cx="8213725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7841" y="228600"/>
            <a:ext cx="932732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1025000" y="1078992"/>
            <a:ext cx="8530167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84225" y="3639318"/>
            <a:ext cx="8213725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7841" y="228600"/>
            <a:ext cx="932732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1025000" y="1078992"/>
            <a:ext cx="8530167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84225" y="4242831"/>
            <a:ext cx="8213725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7841" y="228600"/>
            <a:ext cx="932732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1025000" y="1078992"/>
            <a:ext cx="8530167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86"/>
            <a:ext cx="9906000" cy="41822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784225" y="4873767"/>
            <a:ext cx="8213725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7841" y="228600"/>
            <a:ext cx="932732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1025000" y="1078992"/>
            <a:ext cx="8530167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1992" y="6475428"/>
            <a:ext cx="41275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7" r:id="rId2"/>
    <p:sldLayoutId id="2147483820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19" r:id="rId10"/>
    <p:sldLayoutId id="2147483831" r:id="rId11"/>
    <p:sldLayoutId id="2147483830" r:id="rId12"/>
    <p:sldLayoutId id="2147483821" r:id="rId13"/>
    <p:sldLayoutId id="2147483828" r:id="rId14"/>
    <p:sldLayoutId id="2147483840" r:id="rId15"/>
    <p:sldLayoutId id="2147483829" r:id="rId16"/>
    <p:sldLayoutId id="2147483832" r:id="rId17"/>
    <p:sldLayoutId id="2147483833" r:id="rId18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Пенсионные фонды и инфраструктура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965660" y="4925582"/>
            <a:ext cx="7549885" cy="560831"/>
          </a:xfrm>
        </p:spPr>
        <p:txBody>
          <a:bodyPr/>
          <a:lstStyle/>
          <a:p>
            <a:pPr eaLnBrk="1" hangingPunct="1"/>
            <a:endParaRPr lang="en-US" sz="16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ru-RU" sz="16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Сильви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К. </a:t>
            </a:r>
            <a:r>
              <a:rPr lang="ru-RU" sz="16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Боссутро</a:t>
            </a:r>
            <a:endParaRPr lang="en-US" sz="16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6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6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2" eaLnBrk="1" hangingPunct="1"/>
            <a:endParaRPr lang="en-US" sz="1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1075" y="292810"/>
            <a:ext cx="9325741" cy="914400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Международные сравнения: активы пенсионных фондов и активы по страхованию жизни в процентах от ВВП (в отдельных странах, 2011) </a:t>
            </a:r>
            <a:r>
              <a:rPr lang="en-US" sz="2700" dirty="0">
                <a:latin typeface="+mn-lt"/>
                <a:ea typeface="Times New Roman"/>
              </a:rPr>
              <a:t/>
            </a:r>
            <a:br>
              <a:rPr lang="en-US" sz="2700" dirty="0">
                <a:latin typeface="+mn-lt"/>
                <a:ea typeface="Times New Roman"/>
              </a:rPr>
            </a:br>
            <a:r>
              <a:rPr lang="en-US" sz="3200" b="1" dirty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en-US" sz="3200" b="1" dirty="0">
                <a:solidFill>
                  <a:srgbClr val="000000"/>
                </a:solidFill>
                <a:ea typeface="Times New Roman"/>
                <a:cs typeface="Times New Roman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type="chart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5410" y="2182483"/>
            <a:ext cx="4887271" cy="2708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type="chart"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285" y="2172451"/>
            <a:ext cx="4708263" cy="272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19955" y="5541442"/>
            <a:ext cx="143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1200" dirty="0" smtClean="0"/>
              <a:t>Источник: ОЭСР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xmlns="" val="392580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Распределение инвестиций по направлениям: облигации по-прежнему доминируют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15001" y="5503347"/>
            <a:ext cx="1560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1200" dirty="0" smtClean="0"/>
              <a:t>Источник: ОЭСР</a:t>
            </a:r>
            <a:endParaRPr lang="en-GB" sz="1200" dirty="0"/>
          </a:p>
        </p:txBody>
      </p:sp>
      <p:sp>
        <p:nvSpPr>
          <p:cNvPr id="3" name="Rectangle 2"/>
          <p:cNvSpPr/>
          <p:nvPr/>
        </p:nvSpPr>
        <p:spPr>
          <a:xfrm>
            <a:off x="226890" y="1313082"/>
            <a:ext cx="954024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 smtClean="0"/>
              <a:t>С точки зрения распределения активов, в то время как распределение активов в разных странах различно, инструменты с фиксированным доходом являются основным классом, составляющим в среднем 50% от общего объема активов под управлением как для пенсионных фондов, так и для компаний по страхованию жизни.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 smtClean="0"/>
              <a:t>Однако из-за финансового кризиса и при текущих низких процентных ставках, институциональные инвесторы все чаще ищут диверсификации источников дохода через долгосрочные активы с защитой от инфляции, устойчивой доходностью и относительно низким профилем риска.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endParaRPr lang="ru-RU" dirty="0" smtClean="0"/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r>
              <a:rPr lang="ru-RU" dirty="0" smtClean="0"/>
              <a:t>И (некоторые) инвестиции в инфраструктуру потенциально могут предложить такие доходы. 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896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Инвестиции в инфраструктуру: основные инструменты финансирования,  используемые институциональными инвесторами </a:t>
            </a:r>
            <a:endParaRPr lang="en-US" sz="20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374"/>
          <a:stretch>
            <a:fillRect/>
          </a:stretch>
        </p:blipFill>
        <p:spPr bwMode="auto">
          <a:xfrm>
            <a:off x="0" y="1001294"/>
            <a:ext cx="9491906" cy="4549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69268" y="5722416"/>
            <a:ext cx="155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1200" dirty="0" smtClean="0"/>
              <a:t>Источник: ОЭСР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xmlns="" val="36293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Инвестиции в инфраструктуру: инвестиции пенсионных фондов в странах с развивающимся рынком (2010)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43179574"/>
              </p:ext>
            </p:extLst>
          </p:nvPr>
        </p:nvGraphicFramePr>
        <p:xfrm>
          <a:off x="1114056" y="887906"/>
          <a:ext cx="8018038" cy="517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647"/>
                <a:gridCol w="1396577"/>
                <a:gridCol w="1835156"/>
                <a:gridCol w="3263658"/>
              </a:tblGrid>
              <a:tr h="5662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Страна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Активов по управлением (</a:t>
                      </a:r>
                      <a:r>
                        <a:rPr lang="en-US" sz="1100" dirty="0" smtClean="0"/>
                        <a:t>AUM </a:t>
                      </a:r>
                      <a:r>
                        <a:rPr lang="ru-RU" sz="1100" dirty="0" smtClean="0"/>
                        <a:t>) млрд. </a:t>
                      </a:r>
                      <a:r>
                        <a:rPr lang="en-US" sz="1100" dirty="0" smtClean="0"/>
                        <a:t>US$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Инфраструктурные активы</a:t>
                      </a:r>
                      <a:r>
                        <a:rPr lang="en-US" sz="1100" dirty="0" smtClean="0"/>
                        <a:t> </a:t>
                      </a:r>
                      <a:r>
                        <a:rPr lang="ru-RU" sz="1100" dirty="0" smtClean="0"/>
                        <a:t>млрд.</a:t>
                      </a:r>
                      <a:r>
                        <a:rPr lang="en-US" sz="1100" dirty="0" smtClean="0"/>
                        <a:t>US$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(%)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Основные инструменты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56629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Бразилия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340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 (0.3%)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Инфраструктурная компания, фонды прямых инвестиций </a:t>
                      </a:r>
                      <a:r>
                        <a:rPr lang="en-US" sz="1100" baseline="0" dirty="0" smtClean="0"/>
                        <a:t>(FIPs)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2785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Чили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135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 (1.5%)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Инфраструктурные облигации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6177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Колумбия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51.7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0.6 (1.2%)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Прямые инвестиции, инфра облигации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2785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Мексика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112.1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3.7 (3.3%)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Структурированные продукты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56629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Перу 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24.6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0.9 (3.7%)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Инфраструктурные облигации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ru-RU" sz="1100" baseline="0" dirty="0" smtClean="0"/>
                        <a:t>инфраструктурные фонды (прямых инвестиций) 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2785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Китай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168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(only NSSF)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Инфраструктурные трасты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2785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Индия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70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 дату обзора никаких инвестиций 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2785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Индонезия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 дату обзора никаких инвестиций 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2785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Кения</a:t>
                      </a:r>
                      <a:r>
                        <a:rPr lang="ru-RU" sz="1100" baseline="0" dirty="0" smtClean="0"/>
                        <a:t> 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5.5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0.1 (2%)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 дату обзора никаких инвестиций 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32785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Нигерия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13.5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 дату обзора никаких инвестиций </a:t>
                      </a:r>
                      <a:endParaRPr lang="en-US" sz="1100" dirty="0"/>
                    </a:p>
                  </a:txBody>
                  <a:tcPr marL="99060" marR="99060"/>
                </a:tc>
              </a:tr>
              <a:tr h="56629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Южная Африка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160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6.4 (4%)</a:t>
                      </a:r>
                      <a:endParaRPr 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Инфраструктурные облигации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ru-RU" sz="1100" baseline="0" dirty="0" smtClean="0"/>
                        <a:t>инфраструктурные фонды (прямых инвестиций) </a:t>
                      </a:r>
                      <a:endParaRPr lang="en-US" sz="1100" dirty="0"/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79585" y="5893864"/>
            <a:ext cx="155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1200" dirty="0" smtClean="0"/>
              <a:t>Источник: ОЭСР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xmlns="" val="72091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24" y="350520"/>
            <a:ext cx="9325741" cy="9144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Барьеры для инфраструктурных инвестиций: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основные моменты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7970628"/>
              </p:ext>
            </p:extLst>
          </p:nvPr>
        </p:nvGraphicFramePr>
        <p:xfrm>
          <a:off x="495300" y="1082044"/>
          <a:ext cx="8805333" cy="4137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5664"/>
                <a:gridCol w="6129669"/>
              </a:tblGrid>
              <a:tr h="40411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9060" marR="99060"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9060" marR="99060" marT="45727" marB="45727"/>
                </a:tc>
              </a:tr>
              <a:tr h="11656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Проблемы с государственной поддержкой инфраструктурных проектов</a:t>
                      </a:r>
                      <a:endParaRPr lang="en-US" sz="1200" dirty="0" smtClean="0"/>
                    </a:p>
                  </a:txBody>
                  <a:tcPr marL="99060" marR="99060" marT="45727" marB="45727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Неспособность превратить хорошие идеи в </a:t>
                      </a:r>
                      <a:r>
                        <a:rPr lang="ru-RU" sz="1200" dirty="0" err="1" smtClean="0">
                          <a:latin typeface="+mn-lt"/>
                          <a:ea typeface="Times New Roman"/>
                        </a:rPr>
                        <a:t>инвестиционно-привлекательные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проекты. Отсутствие политической воли в долгосрочной перспективе.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Нестабильность регулирования.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Структуры ГЧП.</a:t>
                      </a:r>
                    </a:p>
                  </a:txBody>
                  <a:tcPr marL="99060" marR="99060" marT="45727" marB="45727"/>
                </a:tc>
              </a:tr>
              <a:tr h="115062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Отсутствие возможностей у  инвестора</a:t>
                      </a:r>
                      <a:endParaRPr lang="en-US" sz="1200" dirty="0"/>
                    </a:p>
                  </a:txBody>
                  <a:tcPr marL="99060" marR="99060" marT="45727" marB="45727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Отсутствие опыта в секторе инфраструктуры.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Проблема масштаба пенсионных фондов.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Регуляторные барьеры.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Краткосрочный подход инвесторов.</a:t>
                      </a:r>
                    </a:p>
                    <a:p>
                      <a:pPr marL="342900" lvl="0" indent="-342900" algn="just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</a:pPr>
                      <a:endParaRPr lang="en-US" sz="1200" dirty="0" smtClean="0">
                        <a:latin typeface="+mn-lt"/>
                        <a:ea typeface="Times New Roman"/>
                      </a:endParaRPr>
                    </a:p>
                  </a:txBody>
                  <a:tcPr marL="99060" marR="99060" marT="45727" marB="45727"/>
                </a:tc>
              </a:tr>
              <a:tr h="125730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Отсутствие подходящих механизмов финансирования</a:t>
                      </a:r>
                      <a:endParaRPr lang="en-US" sz="1200" dirty="0"/>
                    </a:p>
                  </a:txBody>
                  <a:tcPr marL="99060" marR="99060" marT="45727" marB="45727"/>
                </a:tc>
                <a:tc>
                  <a:txBody>
                    <a:bodyPr/>
                    <a:lstStyle/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Отсутствие инструментов инвестиционного уровня - нужно  расширять кредитованием.</a:t>
                      </a:r>
                    </a:p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Проблемы с рисками на этапе строительства – нужен гарантированный поток доходов.</a:t>
                      </a:r>
                    </a:p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>
                          <a:tab pos="539750" algn="l"/>
                          <a:tab pos="756285" algn="l"/>
                          <a:tab pos="972185" algn="l"/>
                        </a:tabLst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Нужна защита и от других рисков (политических, регуляторных и т.д.).</a:t>
                      </a:r>
                    </a:p>
                  </a:txBody>
                  <a:tcPr marL="99060" marR="99060" marT="45727" marB="4572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809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ru-RU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Будущая работа: предстоит исследование Всемирного банка по инфраструктурным и инвестиционным моделям для развивающихся стран</a:t>
            </a:r>
            <a:endParaRPr lang="en-US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98741" y="1403604"/>
            <a:ext cx="9075341" cy="4360049"/>
          </a:xfrm>
          <a:prstGeom prst="rect">
            <a:avLst/>
          </a:prstGeo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Отсутствие у инвестора потенциала - сотрудничество механизмов, используемых институциональными инвесторами, таких как:</a:t>
            </a:r>
          </a:p>
          <a:p>
            <a:pPr marL="1085850" lvl="1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трастовая структура,  разработанная перуанскими пенсионными фондами;</a:t>
            </a:r>
          </a:p>
          <a:p>
            <a:pPr marL="1085850" lvl="1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ведущие международные пенсионные фонды становятся открытыми, экспертными источниками (GEPF Южная Африка);</a:t>
            </a:r>
          </a:p>
          <a:p>
            <a:pPr marL="1085850" lvl="1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Управляющая компания инфраструктурного фонда принадлежит австралийским пенсионным фондам (IFM), и</a:t>
            </a:r>
          </a:p>
          <a:p>
            <a:pPr marL="1085850" lvl="1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Сотрудничество британских пенсионных фондов.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Проблемы, связанные с инвестиционными условиями - инновационные финансовые инструменты и распределение рисков, такие как: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этап строительства и этап эксплуатации - инфраструктурные облигации, используемые чилийскими пенсионными фондами;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b="0" dirty="0" err="1" smtClean="0">
                <a:latin typeface="Arial" pitchFamily="34" charset="0"/>
                <a:ea typeface="Times New Roman"/>
                <a:cs typeface="Arial" pitchFamily="34" charset="0"/>
              </a:rPr>
              <a:t>пилотный</a:t>
            </a: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 проект инфраструктурных облигаций в Колумбии;</a:t>
            </a: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Font typeface="Symbol"/>
              <a:buChar char=""/>
            </a:pP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структурированные продукты, разработанные для мексиканских пенсионных фондов (</a:t>
            </a:r>
            <a:r>
              <a:rPr lang="ru-RU" sz="1400" b="0" dirty="0" err="1" smtClean="0">
                <a:latin typeface="Arial" pitchFamily="34" charset="0"/>
                <a:ea typeface="Times New Roman"/>
                <a:cs typeface="Arial" pitchFamily="34" charset="0"/>
              </a:rPr>
              <a:t>CKDs</a:t>
            </a:r>
            <a:r>
              <a:rPr lang="ru-RU" sz="1400" b="0" dirty="0" smtClean="0">
                <a:latin typeface="Arial" pitchFamily="34" charset="0"/>
                <a:ea typeface="Times New Roman"/>
                <a:cs typeface="Arial" pitchFamily="34" charset="0"/>
              </a:rPr>
              <a:t>);</a:t>
            </a:r>
          </a:p>
          <a:p>
            <a:pPr lvl="1" algn="just">
              <a:spcAft>
                <a:spcPts val="0"/>
              </a:spcAft>
              <a:buFont typeface="Courier New"/>
              <a:buChar char="o"/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Индийский проект шоссе в Северной </a:t>
            </a:r>
            <a:r>
              <a:rPr lang="ru-RU" sz="1400" dirty="0" err="1" smtClean="0">
                <a:latin typeface="Arial" pitchFamily="34" charset="0"/>
                <a:ea typeface="Times New Roman"/>
                <a:cs typeface="Arial" pitchFamily="34" charset="0"/>
              </a:rPr>
              <a:t>Карнатаке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 (пример успешного рефинансирования со стороны отечественных институциональных инвесторов);</a:t>
            </a:r>
          </a:p>
          <a:p>
            <a:pPr lvl="1" algn="just">
              <a:spcAft>
                <a:spcPts val="0"/>
              </a:spcAft>
              <a:buFont typeface="Courier New"/>
              <a:buChar char="o"/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Индонезийский фонд инфраструктурных гарантий, а также</a:t>
            </a:r>
          </a:p>
          <a:p>
            <a:pPr lvl="1" algn="just">
              <a:spcAft>
                <a:spcPts val="0"/>
              </a:spcAft>
              <a:buFont typeface="Courier New"/>
              <a:buChar char="o"/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Новая структура коммерческой инфраструктурных инвестиционных фондов (</a:t>
            </a:r>
            <a:r>
              <a:rPr lang="ru-RU" sz="1400" dirty="0" err="1" smtClean="0">
                <a:latin typeface="Arial" pitchFamily="34" charset="0"/>
                <a:ea typeface="Times New Roman"/>
                <a:cs typeface="Arial" pitchFamily="34" charset="0"/>
              </a:rPr>
              <a:t>Meridian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).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sz="1400" b="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40" y="411479"/>
            <a:ext cx="9325741" cy="70587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 в заключение: предостережения, предупреждающие сообщения и минимальные требования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>
          <a:xfrm>
            <a:off x="338255" y="1356360"/>
            <a:ext cx="9216909" cy="5126216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Инфраструктурные проекты должны быть полностью приносящими доход, чтобы быть привлекательными для инвестиций.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Инвестиции в инфраструктуру должны быть через рынок облигаций и рыночные инвестиционные фонды, которые имеют признанные кредитные рейтинги (например: AAA, AA, и т.д.) для соответствия </a:t>
            </a:r>
            <a:r>
              <a:rPr lang="ru-RU" sz="1200" b="0" dirty="0" err="1" smtClean="0"/>
              <a:t>пруденциальным</a:t>
            </a:r>
            <a:r>
              <a:rPr lang="ru-RU" sz="1200" b="0" dirty="0" smtClean="0"/>
              <a:t> нормам для пенсионных инвестиций  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Инвестиции ГЧП предпочтительнее, так как частные финансисты будут иметь </a:t>
            </a:r>
            <a:r>
              <a:rPr lang="ru-RU" sz="1200" b="0" dirty="0" smtClean="0"/>
              <a:t>свой «</a:t>
            </a:r>
            <a:r>
              <a:rPr lang="ru-RU" sz="1200" b="0" smtClean="0"/>
              <a:t>шкурный интерес" </a:t>
            </a:r>
            <a:r>
              <a:rPr lang="ru-RU" sz="1200" b="0" dirty="0" smtClean="0"/>
              <a:t>с точки зрения требований к норме прибыли на собственный капитал, кредитование, или взнос.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Гарантии третьих сторон должны быть встроены в качестве дополнительных кредитов, если присутствует государственный сектор или регуляторный риск и это может повлиять на предполагаемый уровень доходности проекта.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Доходы проекта, обслуживающие облигации, должны направляться через целевые счета на счета пенсионных инвесторов (в качестве приоритетных кредиторов), чтобы защитить доходность проекта и рейтинги активов.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В рамках проектов ГЧП, государственными органами должны быть предоставлены минимальные гарантии  доходности ​​для поддержания кредитных рейтингов  облигаций проекта и прогноза доходов.</a:t>
            </a:r>
          </a:p>
        </p:txBody>
      </p:sp>
    </p:spTree>
    <p:extLst>
      <p:ext uri="{BB962C8B-B14F-4D97-AF65-F5344CB8AC3E}">
        <p14:creationId xmlns:p14="http://schemas.microsoft.com/office/powerpoint/2010/main" xmlns="" val="17333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26" y="266700"/>
            <a:ext cx="9325741" cy="9144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Введение: ключевые положения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>
          <a:xfrm>
            <a:off x="477073" y="826994"/>
            <a:ext cx="9078090" cy="4580666"/>
          </a:xfrm>
        </p:spPr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b="0" dirty="0" smtClean="0"/>
              <a:t>Пенсионные фонды не должны быть вынуждены инвестировать в инфраструктуру из-за социальных, экономических или других соображений - инвестиции должны быть сделаны на финансовой основе в проекты, обеспечивающие доходы.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0" dirty="0" smtClean="0"/>
              <a:t>Пенсионные фонды являются привлекательным дополнительным источником капитала, но не являются панацеей, которая может заменить другие традиционные источники финансирования, так как они будут заинтересованы только в определенных типах проектов и финансовых продуктов:</a:t>
            </a:r>
          </a:p>
          <a:p>
            <a:pPr marL="914400" lvl="1" indent="-171450">
              <a:buFont typeface="Arial" pitchFamily="34" charset="0"/>
              <a:buChar char="•"/>
            </a:pPr>
            <a:r>
              <a:rPr lang="ru-RU" sz="1200" b="0" dirty="0" smtClean="0"/>
              <a:t>инструменты инвестиционного уровня;</a:t>
            </a:r>
          </a:p>
          <a:p>
            <a:pPr marL="914400" lvl="1" indent="-171450">
              <a:buFont typeface="Arial" pitchFamily="34" charset="0"/>
              <a:buChar char="•"/>
            </a:pPr>
            <a:r>
              <a:rPr lang="ru-RU" sz="1200" b="0" dirty="0" smtClean="0"/>
              <a:t>инвестиции, где </a:t>
            </a:r>
            <a:r>
              <a:rPr lang="ru-RU" sz="1200" dirty="0" smtClean="0"/>
              <a:t>гарантирован </a:t>
            </a:r>
            <a:r>
              <a:rPr lang="ru-RU" sz="1200" b="0" dirty="0" smtClean="0"/>
              <a:t>минимальный поток доходов, и</a:t>
            </a:r>
          </a:p>
          <a:p>
            <a:pPr marL="914400" lvl="1" indent="-171450">
              <a:buFont typeface="Arial" pitchFamily="34" charset="0"/>
              <a:buChar char="•"/>
            </a:pPr>
            <a:r>
              <a:rPr lang="ru-RU" sz="1200" b="0" dirty="0" smtClean="0"/>
              <a:t>где политические и другие риски смягчены с помощью гарантий третьих сторон на  многосторонней основе и / или частного сектора.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Самыми большими барьерами для инвестиций пенсионных фондов во многих странах является отсутствие портфеля проектов или  прибыльных сделок - вытекающее из отсутствия институционального потенциала превратить хорошие идеи в пригодные для инвестиции проекты.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Требуются методы поощрения пенсионных фондов к сотрудничеству в целях создания эффекта масштаба как в отношении инвестиций, так и знаний.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200" b="0" dirty="0" smtClean="0"/>
              <a:t>Дальнейшая работа по структурированию финансовых инструментов в целях содействия инвестициям пенсионных фондов также необходима - в том числе дальнейшее изучение роли гарантий.</a:t>
            </a:r>
          </a:p>
        </p:txBody>
      </p:sp>
    </p:spTree>
    <p:extLst>
      <p:ext uri="{BB962C8B-B14F-4D97-AF65-F5344CB8AC3E}">
        <p14:creationId xmlns="" xmlns:p14="http://schemas.microsoft.com/office/powerpoint/2010/main" val="10139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26" y="363070"/>
            <a:ext cx="9325741" cy="9144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Инфраструктура: со стороны спроса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>
          <a:xfrm>
            <a:off x="495738" y="1098218"/>
            <a:ext cx="9078090" cy="4780073"/>
          </a:xfrm>
        </p:spPr>
        <p:txBody>
          <a:bodyPr/>
          <a:lstStyle/>
          <a:p>
            <a:pPr marL="342900" indent="-342900" eaLnBrk="1" hangingPunct="1">
              <a:spcAft>
                <a:spcPts val="400"/>
              </a:spcAft>
              <a:buFont typeface="Arial" pitchFamily="34" charset="0"/>
              <a:buChar char="•"/>
            </a:pPr>
            <a:r>
              <a:rPr lang="ru-RU" b="0" dirty="0" smtClean="0"/>
              <a:t>Есть много оценок того, какой требуется уровень глобальных инвестиций в инфраструктуру.</a:t>
            </a:r>
          </a:p>
          <a:p>
            <a:pPr marL="342900" indent="-342900" eaLnBrk="1" hangingPunct="1">
              <a:spcAft>
                <a:spcPts val="400"/>
              </a:spcAft>
              <a:buFont typeface="Arial" pitchFamily="34" charset="0"/>
              <a:buChar char="•"/>
            </a:pPr>
            <a:r>
              <a:rPr lang="ru-RU" b="0" dirty="0" smtClean="0"/>
              <a:t>Мировой спрос на инвестиции в инфраструктуру будет расти экспоненциально (с ростом населения, урбанизации и т.д.) до USD 9 трлн. за период 2015-2030.</a:t>
            </a:r>
          </a:p>
          <a:p>
            <a:pPr marL="342900" indent="-342900" eaLnBrk="1" hangingPunct="1">
              <a:spcAft>
                <a:spcPts val="400"/>
              </a:spcAft>
              <a:buFont typeface="Arial" pitchFamily="34" charset="0"/>
              <a:buChar char="•"/>
            </a:pPr>
            <a:r>
              <a:rPr lang="ru-RU" b="0" dirty="0" smtClean="0"/>
              <a:t>В развивающихся странах, где потребности являются самыми большими, многосторонние банки развития считают, что они варьируются от $ 1-1.5 трлн. ежегодно только для удовлетворения основных потребностей.</a:t>
            </a:r>
          </a:p>
          <a:p>
            <a:pPr marL="342900" indent="-342900" eaLnBrk="1" hangingPunct="1">
              <a:spcAft>
                <a:spcPts val="400"/>
              </a:spcAft>
              <a:buFont typeface="Arial" pitchFamily="34" charset="0"/>
              <a:buChar char="•"/>
            </a:pPr>
            <a:r>
              <a:rPr lang="ru-RU" b="0" dirty="0" smtClean="0"/>
              <a:t>Масштаб проблемы действительно является наибольшим для развивающихся стран - например, необходимые инвестиции в инфраструктуру в Латинской Америке оцениваются в 4% ВВП в год, 5% ВВП в Индонезии, в то время как - взять только один пример в Африке, - которая является наиболее динамично развивающимся континентом в мире, дефицит инфраструктуры в Кении оценивается в 20% ВВП (или $ 4 </a:t>
            </a:r>
            <a:r>
              <a:rPr lang="ru-RU" b="0" dirty="0" err="1" smtClean="0"/>
              <a:t>млрд</a:t>
            </a:r>
            <a:r>
              <a:rPr lang="ru-RU" b="0" dirty="0" smtClean="0"/>
              <a:t>).</a:t>
            </a:r>
            <a:r>
              <a:rPr lang="en-GB" b="0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72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Инфраструктура: преимущества инвестиций для экономического роста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>
          <a:xfrm>
            <a:off x="477073" y="1159136"/>
            <a:ext cx="9078090" cy="4784464"/>
          </a:xfrm>
        </p:spPr>
        <p:txBody>
          <a:bodyPr/>
          <a:lstStyle/>
          <a:p>
            <a:r>
              <a:rPr lang="ru-RU" sz="1800" b="0" dirty="0" smtClean="0"/>
              <a:t>Как было показано, инвестиции в инфраструктуру имеют значительные преимущества, если все сделано правильно. </a:t>
            </a:r>
          </a:p>
          <a:p>
            <a:pPr>
              <a:spcBef>
                <a:spcPts val="0"/>
              </a:spcBef>
            </a:pPr>
            <a:r>
              <a:rPr lang="ru-RU" sz="1800" b="0" dirty="0" smtClean="0"/>
              <a:t>По нынешним оценкам:</a:t>
            </a:r>
          </a:p>
          <a:p>
            <a:pPr marL="1028700" lvl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/>
              <a:t>10% увеличение в развитии инфраструктуры способствует увеличению примерно на 1% экономического роста в долгосрочной перспективе.</a:t>
            </a:r>
          </a:p>
          <a:p>
            <a:pPr marL="1028700" lvl="1">
              <a:spcBef>
                <a:spcPts val="0"/>
              </a:spcBef>
              <a:buFont typeface="Arial" pitchFamily="34" charset="0"/>
              <a:buChar char="•"/>
            </a:pPr>
            <a:endParaRPr lang="ru-RU" sz="1800" dirty="0" smtClean="0"/>
          </a:p>
          <a:p>
            <a:pPr marL="1028700" lvl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/>
              <a:t>То, что на улучшение дорог в Китае между 1990 и 2005 годами было потрачено $ 600 млрд., означало, что к 2007 году совокупный китайский реальный доход составил около 6% выше, чем это было бы в противном случае.</a:t>
            </a:r>
          </a:p>
          <a:p>
            <a:pPr marL="1028700" lvl="1">
              <a:spcBef>
                <a:spcPts val="0"/>
              </a:spcBef>
              <a:buFont typeface="Arial" pitchFamily="34" charset="0"/>
              <a:buChar char="•"/>
            </a:pPr>
            <a:endParaRPr lang="ru-RU" sz="1800" dirty="0" smtClean="0"/>
          </a:p>
          <a:p>
            <a:pPr marL="1028700" lvl="1">
              <a:spcBef>
                <a:spcPts val="0"/>
              </a:spcBef>
              <a:buFont typeface="Arial" pitchFamily="34" charset="0"/>
              <a:buChar char="•"/>
            </a:pPr>
            <a:r>
              <a:rPr lang="ru-RU" sz="1800" dirty="0" smtClean="0"/>
              <a:t>Около половины ускорения экономического роста в Африке к югу от Сахары за последние несколько лет было вызвано улучшениями в инфраструктуре.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569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26" y="441960"/>
            <a:ext cx="9325741" cy="9144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Рынок инфраструктуры : ограниченность государственных и частных ресурсов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2"/>
          </p:nvPr>
        </p:nvSpPr>
        <p:spPr>
          <a:xfrm>
            <a:off x="477073" y="1249058"/>
            <a:ext cx="9078090" cy="4398262"/>
          </a:xfrm>
        </p:spPr>
        <p:txBody>
          <a:bodyPr/>
          <a:lstStyle/>
          <a:p>
            <a:pPr marL="171450" indent="-171450" eaLnBrk="1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altLang="zh-CN" b="0" dirty="0" smtClean="0">
                <a:ea typeface="SimSun" pitchFamily="2" charset="-122"/>
              </a:rPr>
              <a:t>Государственные инвестиции в инфраструктуру снизились, так как общественный бюджет стал растягиваться.</a:t>
            </a:r>
          </a:p>
          <a:p>
            <a:pPr marL="171450" indent="-171450" eaLnBrk="1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altLang="zh-CN" b="0" dirty="0" smtClean="0">
              <a:ea typeface="SimSun" pitchFamily="2" charset="-122"/>
            </a:endParaRPr>
          </a:p>
          <a:p>
            <a:pPr marL="171450" indent="-171450" eaLnBrk="1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altLang="zh-CN" b="0" dirty="0" smtClean="0">
                <a:ea typeface="SimSun" pitchFamily="2" charset="-122"/>
              </a:rPr>
              <a:t>Традиционные источники частного капитала имеют ограниченные возможности, поскольку банки продолжают уменьшать использование заемных средств (</a:t>
            </a:r>
            <a:r>
              <a:rPr lang="ru-RU" altLang="zh-CN" b="0" dirty="0" err="1" smtClean="0">
                <a:ea typeface="SimSun" pitchFamily="2" charset="-122"/>
              </a:rPr>
              <a:t>deleverage</a:t>
            </a:r>
            <a:r>
              <a:rPr lang="ru-RU" altLang="zh-CN" b="0" dirty="0" smtClean="0">
                <a:ea typeface="SimSun" pitchFamily="2" charset="-122"/>
              </a:rPr>
              <a:t>) - явление, которое особенно сильно поражает финансирование проектов в развивающихся странах.</a:t>
            </a:r>
          </a:p>
          <a:p>
            <a:pPr marL="171450" indent="-171450" eaLnBrk="1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altLang="zh-CN" b="0" dirty="0" smtClean="0">
              <a:ea typeface="SimSun" pitchFamily="2" charset="-122"/>
            </a:endParaRPr>
          </a:p>
          <a:p>
            <a:pPr marL="171450" indent="-171450" eaLnBrk="1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altLang="zh-CN" b="0" dirty="0" smtClean="0">
                <a:ea typeface="SimSun" pitchFamily="2" charset="-122"/>
              </a:rPr>
              <a:t>Бюджеты МБР не расширяются и не являются достаточно большими, чтобы заполнить этот пробел - хотя роль инновационных партнерств и их потенциала мобилизации очень важна.</a:t>
            </a:r>
          </a:p>
          <a:p>
            <a:pPr marL="171450" indent="-171450" eaLnBrk="1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altLang="zh-CN" b="0" dirty="0" smtClean="0">
              <a:ea typeface="SimSun" pitchFamily="2" charset="-122"/>
            </a:endParaRPr>
          </a:p>
          <a:p>
            <a:pPr marL="171450" indent="-171450" eaLnBrk="1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altLang="zh-CN" b="0" dirty="0" smtClean="0">
                <a:ea typeface="SimSun" pitchFamily="2" charset="-122"/>
              </a:rPr>
              <a:t>Имеется ли новая модель финансирования инфраструктуры? В частности, какова потенциальная роль институциональных инвесторов?</a:t>
            </a:r>
          </a:p>
          <a:p>
            <a:pPr marL="171450" indent="-171450">
              <a:spcAft>
                <a:spcPts val="0"/>
              </a:spcAft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26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zh-TW" b="1" dirty="0" smtClean="0">
                <a:solidFill>
                  <a:schemeClr val="tx1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Инфраструктурный рынок: финансирование инфраструктурных проектов и привлечение средств идет на спад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727" y="1053047"/>
            <a:ext cx="8836290" cy="4620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05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416" y="0"/>
            <a:ext cx="9325741" cy="914400"/>
          </a:xfrm>
        </p:spPr>
        <p:txBody>
          <a:bodyPr>
            <a:normAutofit/>
          </a:bodyPr>
          <a:lstStyle/>
          <a:p>
            <a:pPr algn="ctr"/>
            <a:r>
              <a:rPr lang="ru-RU" altLang="zh-TW" b="1" dirty="0" smtClean="0">
                <a:solidFill>
                  <a:schemeClr val="tx1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Инфраструктура: при сравнении, Россия не привлекает большого участия частного сектора в своих инфраструктурных проектах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41771" y="5503347"/>
            <a:ext cx="1934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1200" dirty="0" smtClean="0"/>
              <a:t>Источник:</a:t>
            </a:r>
          </a:p>
          <a:p>
            <a:pPr eaLnBrk="1" hangingPunct="1"/>
            <a:r>
              <a:rPr lang="ru-RU" sz="1200" dirty="0" smtClean="0"/>
              <a:t>Всемирный банк</a:t>
            </a:r>
            <a:endParaRPr lang="en-GB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2171278"/>
              </p:ext>
            </p:extLst>
          </p:nvPr>
        </p:nvGraphicFramePr>
        <p:xfrm>
          <a:off x="1401418" y="1023733"/>
          <a:ext cx="7136296" cy="4496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003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zh-TW" sz="1800" b="1" dirty="0" smtClean="0">
                <a:solidFill>
                  <a:schemeClr val="tx1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Инфраструктура: как следствие, Россия не привлекает столько частных инвестиций в свои проекты в области инфраструктуры, сколько могла бы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05665" y="5503347"/>
            <a:ext cx="1570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1200" dirty="0" smtClean="0"/>
              <a:t>Источник: Всемирный банк</a:t>
            </a:r>
            <a:endParaRPr lang="en-GB" sz="1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050132" y="966788"/>
          <a:ext cx="7805738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653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zh-TW" sz="2400" b="1" dirty="0" smtClean="0">
                <a:solidFill>
                  <a:schemeClr val="tx1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Институциональные инвесторы: со стороны предложения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77678" y="5503347"/>
            <a:ext cx="1598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1200" dirty="0" smtClean="0"/>
              <a:t>Источник: ОЭСР</a:t>
            </a:r>
            <a:endParaRPr lang="en-GB" sz="1200" dirty="0"/>
          </a:p>
        </p:txBody>
      </p:sp>
      <p:sp>
        <p:nvSpPr>
          <p:cNvPr id="3" name="Rectangle 2"/>
          <p:cNvSpPr/>
          <p:nvPr/>
        </p:nvSpPr>
        <p:spPr>
          <a:xfrm>
            <a:off x="518160" y="1277645"/>
            <a:ext cx="878586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 eaLnBrk="0" hangingPunct="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ru-RU" altLang="zh-CN" dirty="0" smtClean="0"/>
              <a:t>Значительный рост активов под управлением институциональных инвесторов (инвестиционных фондов, страховых компаний, пенсионных фондов), который достиг 71 трлн. долларов в странах ОЭСР в 2010 году.</a:t>
            </a:r>
          </a:p>
          <a:p>
            <a:pPr marL="285750" indent="-285750" defTabSz="914400" eaLnBrk="0" hangingPunct="0">
              <a:spcBef>
                <a:spcPct val="30000"/>
              </a:spcBef>
              <a:buFont typeface="Arial" pitchFamily="34" charset="0"/>
              <a:buChar char="•"/>
              <a:defRPr/>
            </a:pPr>
            <a:endParaRPr lang="ru-RU" altLang="zh-CN" dirty="0" smtClean="0"/>
          </a:p>
          <a:p>
            <a:pPr marL="285750" indent="-285750" defTabSz="914400" eaLnBrk="0" hangingPunct="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ru-RU" altLang="zh-CN" dirty="0" smtClean="0"/>
              <a:t>Из них – в пенсионных фондах активов под управлением (</a:t>
            </a:r>
            <a:r>
              <a:rPr lang="en-US" altLang="zh-CN" dirty="0" smtClean="0"/>
              <a:t>AUM</a:t>
            </a:r>
            <a:r>
              <a:rPr lang="ru-RU" altLang="zh-CN" dirty="0" smtClean="0"/>
              <a:t>) в развитых странах в настоящее время более 20 триллионов долларов - даже более 100% от ВВП в некоторых странах, таких как Нидерланды - и эта сумма быстро растет.</a:t>
            </a:r>
          </a:p>
          <a:p>
            <a:pPr marL="285750" indent="-285750" defTabSz="914400" eaLnBrk="0" hangingPunct="0">
              <a:spcBef>
                <a:spcPct val="30000"/>
              </a:spcBef>
              <a:buFont typeface="Arial" pitchFamily="34" charset="0"/>
              <a:buChar char="•"/>
              <a:defRPr/>
            </a:pPr>
            <a:endParaRPr lang="ru-RU" altLang="zh-CN" dirty="0" smtClean="0"/>
          </a:p>
          <a:p>
            <a:pPr marL="285750" indent="-285750" defTabSz="914400" eaLnBrk="0" hangingPunct="0">
              <a:spcBef>
                <a:spcPct val="30000"/>
              </a:spcBef>
              <a:buFont typeface="Arial" pitchFamily="34" charset="0"/>
              <a:buChar char="•"/>
              <a:defRPr/>
            </a:pPr>
            <a:r>
              <a:rPr lang="ru-RU" altLang="zh-CN" dirty="0" smtClean="0"/>
              <a:t>Отсюда интерес к потенциальному использованию этих активов, чтобы заткнуть брешь в финансировании инфраструктуры.</a:t>
            </a:r>
          </a:p>
          <a:p>
            <a:pPr defTabSz="914400" eaLnBrk="0" hangingPunct="0">
              <a:spcBef>
                <a:spcPct val="30000"/>
              </a:spcBef>
              <a:defRPr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9C54FE-F295-4A32-8532-70EFC82FD9C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75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orldbank Theme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eographic_x0020_Area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 (All)</TermName>
          <TermId xmlns="http://schemas.microsoft.com/office/infopath/2007/PartnerControls">3ed15a12-9cbe-4086-879e-1a8c226ffab0</TermId>
        </TermInfo>
      </Terms>
    </Geographic_x0020_AreaTaxHTField0>
    <Products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Non Specific</TermName>
          <TermId xmlns="http://schemas.microsoft.com/office/infopath/2007/PartnerControls">da8545d6-3bb6-4b8b-a93e-ac438dd984a5</TermId>
        </TermInfo>
      </Terms>
    </ProductsTaxHTField0>
    <PublishingRollupImage xmlns="http://schemas.microsoft.com/sharepoint/v3" xsi:nil="true"/>
    <Sector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Finance</TermName>
          <TermId xmlns="http://schemas.microsoft.com/office/infopath/2007/PartnerControls">2a91dd60-d1f9-43f5-bd04-b966d88067f6</TermId>
        </TermInfo>
      </Terms>
    </SectorTaxHTField0>
    <Information_x0020_Classification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Corporate-Administrative Matters</TermName>
          <TermId xmlns="http://schemas.microsoft.com/office/infopath/2007/PartnerControls">10d47c7a-8316-4b74-a7ad-129034026238</TermId>
        </TermInfo>
      </Terms>
    </Information_x0020_ClassificationTaxHTField0>
    <FPD_x0020_Unit_x0020_MM1TaxHTField1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Media, Marketing ＆ Communications (FPDMM)</TermName>
          <TermId xmlns="http://schemas.microsoft.com/office/infopath/2007/PartnerControls">652a46cd-d693-412a-94bf-e11bffa04bb2</TermId>
        </TermInfo>
      </Terms>
    </FPD_x0020_Unit_x0020_MM1TaxHTField1>
    <TaxCatchAll xmlns="e3179bee-a3fb-4b55-9abc-3dc518e278a2">
      <Value>431</Value>
      <Value>429</Value>
      <Value>428</Value>
      <Value>59</Value>
      <Value>142</Value>
      <Value>352</Value>
      <Value>372</Value>
      <Value>371</Value>
      <Value>186</Value>
      <Value>138</Value>
    </TaxCatchAll>
    <Include_x0020_in_x0020_Highlights_x003f_ xmlns="e3179bee-a3fb-4b55-9abc-3dc518e278a2">false</Include_x0020_in_x0020_Highlights_x003f_>
    <Project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Non Specific</TermName>
          <TermId xmlns="http://schemas.microsoft.com/office/infopath/2007/PartnerControls">84ffcc28-36a8-4dbe-bd87-9ea8fbd393de</TermId>
        </TermInfo>
      </Terms>
    </ProjectTaxHTField0>
    <FPD_x0020_Topics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Media and Communications</TermName>
          <TermId xmlns="http://schemas.microsoft.com/office/infopath/2007/PartnerControls">54c6c7f8-7c32-46b2-891e-378d878a1aa3</TermId>
        </TermInfo>
      </Terms>
    </FPD_x0020_TopicsTaxHTField0>
    <Document_x0020_Date xmlns="e3179bee-a3fb-4b55-9abc-3dc518e278a2">2012-12-13T19:23:48+00:00</Document_x0020_Date>
    <Theme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Financial and private sector development</TermName>
          <TermId xmlns="http://schemas.microsoft.com/office/infopath/2007/PartnerControls">29571821-5dab-4911-802f-fb7113d54e90</TermId>
        </TermInfo>
      </Terms>
    </ThemeTaxHTField0>
    <Document_x0020_Type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Templates</TermName>
          <TermId xmlns="http://schemas.microsoft.com/office/infopath/2007/PartnerControls">69d6079f-3409-4248-ad51-2800d81043f3</TermId>
        </TermInfo>
      </Terms>
    </Document_x0020_TypeTaxHTField0>
    <Document_x0020_SourceTaxHTField0 xmlns="e3179bee-a3fb-4b55-9abc-3dc518e278a2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World Bank Group (WBG)</TermName>
          <TermId xmlns="http://schemas.microsoft.com/office/infopath/2007/PartnerControls">487f641f-aac3-4636-8c5f-5555323bf7c1</TermId>
        </TermInfo>
      </Terms>
    </Document_x0020_SourceTaxHTField0>
    <FPD_x0020_Unit_x0020_MMTaxHTField0 xmlns="e3179bee-a3fb-4b55-9abc-3dc518e278a2">
      <Terms xmlns="http://schemas.microsoft.com/office/infopath/2007/PartnerControls"/>
    </FPD_x0020_Unit_x0020_MMTaxHTField0>
    <Article_x0020_Abstract xmlns="e3179bee-a3fb-4b55-9abc-3dc518e278a2" xsi:nil="true"/>
    <ServicesTaxHTField0 xmlns="e3179bee-a3fb-4b55-9abc-3dc518e278a2">
      <Terms xmlns="http://schemas.microsoft.com/office/infopath/2007/PartnerControls"/>
    </ServicesTaxHTField0>
    <_dlc_DocId xmlns="4f665c86-b6e3-4427-8f26-07c07c084871">FPDVP-458-33</_dlc_DocId>
    <_dlc_DocIdUrl xmlns="4f665c86-b6e3-4427-8f26-07c07c084871">
      <Url>http://fpdweb.worldbank.org/units/fpdvp/fpdok/fpdmm/_layouts/DocIdRedir.aspx?ID=FPDVP-458-33</Url>
      <Description>FPDVP-458-33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-FPD" ma:contentTypeID="0x0101004B9AD3AC94A7F24B8ADA833B97510C5C00D441490C33143140984BCEE4DAA78AFE" ma:contentTypeVersion="42" ma:contentTypeDescription="" ma:contentTypeScope="" ma:versionID="cf8e969619935e8ebe95a875328f0f77">
  <xsd:schema xmlns:xsd="http://www.w3.org/2001/XMLSchema" xmlns:xs="http://www.w3.org/2001/XMLSchema" xmlns:p="http://schemas.microsoft.com/office/2006/metadata/properties" xmlns:ns1="http://schemas.microsoft.com/sharepoint/v3" xmlns:ns3="e3179bee-a3fb-4b55-9abc-3dc518e278a2" xmlns:ns4="4f665c86-b6e3-4427-8f26-07c07c084871" targetNamespace="http://schemas.microsoft.com/office/2006/metadata/properties" ma:root="true" ma:fieldsID="f9694d7147fb0f3fa918a150ccdab64c" ns1:_="" ns3:_="" ns4:_="">
    <xsd:import namespace="http://schemas.microsoft.com/sharepoint/v3"/>
    <xsd:import namespace="e3179bee-a3fb-4b55-9abc-3dc518e278a2"/>
    <xsd:import namespace="4f665c86-b6e3-4427-8f26-07c07c084871"/>
    <xsd:element name="properties">
      <xsd:complexType>
        <xsd:sequence>
          <xsd:element name="documentManagement">
            <xsd:complexType>
              <xsd:all>
                <xsd:element ref="ns3:Document_x0020_Date" minOccurs="0"/>
                <xsd:element ref="ns3:Include_x0020_in_x0020_Highlights_x003f_" minOccurs="0"/>
                <xsd:element ref="ns3:Article_x0020_Abstract" minOccurs="0"/>
                <xsd:element ref="ns1:PublishingRollupImage" minOccurs="0"/>
                <xsd:element ref="ns1:RatingCount" minOccurs="0"/>
                <xsd:element ref="ns1:AverageRating" minOccurs="0"/>
                <xsd:element ref="ns3:Geographic_x0020_AreaTaxHTField0" minOccurs="0"/>
                <xsd:element ref="ns3:FPD_x0020_Unit_x0020_MMTaxHTField0" minOccurs="0"/>
                <xsd:element ref="ns3:Information_x0020_ClassificationTaxHTField0" minOccurs="0"/>
                <xsd:element ref="ns3:Document_x0020_TypeTaxHTField0" minOccurs="0"/>
                <xsd:element ref="ns3:SectorTaxHTField0" minOccurs="0"/>
                <xsd:element ref="ns4:_dlc_DocIdUrl" minOccurs="0"/>
                <xsd:element ref="ns3:ThemeTaxHTField0" minOccurs="0"/>
                <xsd:element ref="ns4:_dlc_DocIdPersistId" minOccurs="0"/>
                <xsd:element ref="ns3:TaxCatchAll" minOccurs="0"/>
                <xsd:element ref="ns3:TaxCatchAllLabel" minOccurs="0"/>
                <xsd:element ref="ns3:ProjectTaxHTField0" minOccurs="0"/>
                <xsd:element ref="ns3:Document_x0020_SourceTaxHTField0" minOccurs="0"/>
                <xsd:element ref="ns4:_dlc_DocId" minOccurs="0"/>
                <xsd:element ref="ns3:ServicesTaxHTField0" minOccurs="0"/>
                <xsd:element ref="ns3:FPD_x0020_Unit_x0020_MM1TaxHTField1" minOccurs="0"/>
                <xsd:element ref="ns3:ProductsTaxHTField0" minOccurs="0"/>
                <xsd:element ref="ns3:FPD_x0020_Topic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RollupImage" ma:index="18" nillable="true" ma:displayName="Rollup Image" ma:internalName="PublishingRollupImage">
      <xsd:simpleType>
        <xsd:restriction base="dms:Unknown"/>
      </xsd:simpleType>
    </xsd:element>
    <xsd:element name="RatingCount" ma:index="19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AverageRating" ma:index="20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79bee-a3fb-4b55-9abc-3dc518e278a2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4" nillable="true" ma:displayName="Document Date" ma:default="[today]" ma:description="Date the document was created" ma:format="DateOnly" ma:internalName="Document_x0020_Date">
      <xsd:simpleType>
        <xsd:restriction base="dms:DateTime"/>
      </xsd:simpleType>
    </xsd:element>
    <xsd:element name="Include_x0020_in_x0020_Highlights_x003f_" ma:index="16" nillable="true" ma:displayName="Include in Highlights?" ma:default="0" ma:description="Include this item in Highlight Boxes" ma:internalName="Include_x0020_in_x0020_Highlights_x003F_">
      <xsd:simpleType>
        <xsd:restriction base="dms:Boolean"/>
      </xsd:simpleType>
    </xsd:element>
    <xsd:element name="Article_x0020_Abstract" ma:index="17" nillable="true" ma:displayName="Article Abstract" ma:internalName="Article_x0020_Abstract">
      <xsd:simpleType>
        <xsd:restriction base="dms:Unknown"/>
      </xsd:simpleType>
    </xsd:element>
    <xsd:element name="Geographic_x0020_AreaTaxHTField0" ma:index="22" nillable="true" ma:taxonomy="true" ma:internalName="Geographic_x0020_AreaTaxHTField0" ma:taxonomyFieldName="Geographic_x0020_Area" ma:displayName="Geographic Area" ma:fieldId="{ad0b1e0f-6db2-49e0-8dda-2f2c8c427a10}" ma:sspId="8a9eeb04-c91d-4712-bddf-97ac73cb1c2b" ma:termSetId="56fbc57d-d3d1-451e-b5de-4580442d26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PD_x0020_Unit_x0020_MMTaxHTField0" ma:index="24" nillable="true" ma:taxonomy="true" ma:internalName="FPD_x0020_Unit_x0020_MMTaxHTField0" ma:taxonomyFieldName="FPD_x0020_Unit_x0020_MM" ma:displayName="FPD Unit(s)" ma:readOnly="false" ma:fieldId="{cae50c4f-8213-4729-bde5-55b5a8d79766}" ma:sspId="8a9eeb04-c91d-4712-bddf-97ac73cb1c2b" ma:termSetId="f5b0e1a8-5ead-4ea9-bd8c-8164a26de9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formation_x0020_ClassificationTaxHTField0" ma:index="26" ma:taxonomy="true" ma:internalName="Information_x0020_ClassificationTaxHTField0" ma:taxonomyFieldName="Information_x0020_Classification" ma:displayName="Information Classification" ma:readOnly="false" ma:fieldId="{98322cd9-6410-470d-bf4d-64135fc848b1}" ma:sspId="8a9eeb04-c91d-4712-bddf-97ac73cb1c2b" ma:termSetId="08d0e0fb-a24f-43e3-87f9-04b42037c5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_x0020_TypeTaxHTField0" ma:index="27" nillable="true" ma:taxonomy="true" ma:internalName="Document_x0020_TypeTaxHTField0" ma:taxonomyFieldName="Document_x0020_Type" ma:displayName="Document Type" ma:default="117;#General Document|eed237b9-88d7-4e53-a20c-492323dc235b" ma:fieldId="{610cd5a2-4161-4ff5-bc81-883e9c42837b}" ma:sspId="8a9eeb04-c91d-4712-bddf-97ac73cb1c2b" ma:termSetId="f5542e27-581d-4019-b7d8-c6b1586c31c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SectorTaxHTField0" ma:index="28" nillable="true" ma:taxonomy="true" ma:internalName="SectorTaxHTField0" ma:taxonomyFieldName="Sector" ma:displayName="Sector" ma:readOnly="false" ma:fieldId="{ca2bd992-42c8-4acd-8014-577520b6d43f}" ma:sspId="8a9eeb04-c91d-4712-bddf-97ac73cb1c2b" ma:termSetId="4e26a75a-d2ae-4ce3-9e77-a56e947edd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hemeTaxHTField0" ma:index="30" nillable="true" ma:taxonomy="true" ma:internalName="ThemeTaxHTField0" ma:taxonomyFieldName="Theme" ma:displayName="Theme" ma:fieldId="{c2304cbb-1b8c-4988-83dd-25d8797c4e43}" ma:sspId="8a9eeb04-c91d-4712-bddf-97ac73cb1c2b" ma:termSetId="7522ec9d-7c79-4c1c-b155-88799832ec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32" nillable="true" ma:displayName="Taxonomy Catch All Column" ma:hidden="true" ma:list="{c710cf15-0891-4623-894d-4b2628c7e306}" ma:internalName="TaxCatchAll" ma:showField="CatchAllData" ma:web="e3179bee-a3fb-4b55-9abc-3dc518e278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3" nillable="true" ma:displayName="Taxonomy Catch All Column1" ma:hidden="true" ma:list="{c710cf15-0891-4623-894d-4b2628c7e306}" ma:internalName="TaxCatchAllLabel" ma:readOnly="true" ma:showField="CatchAllDataLabel" ma:web="e3179bee-a3fb-4b55-9abc-3dc518e278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rojectTaxHTField0" ma:index="36" nillable="true" ma:taxonomy="true" ma:internalName="ProjectTaxHTField0" ma:taxonomyFieldName="Project" ma:displayName="Project" ma:fieldId="{e3723d2f-fde0-4bb7-a0fe-3e868383a1f6}" ma:sspId="8a9eeb04-c91d-4712-bddf-97ac73cb1c2b" ma:termSetId="a2c61f16-e564-4580-9cb7-df3c663cc1a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cument_x0020_SourceTaxHTField0" ma:index="38" nillable="true" ma:taxonomy="true" ma:internalName="Document_x0020_SourceTaxHTField0" ma:taxonomyFieldName="Document_x0020_Source" ma:displayName="Source-Sponsor" ma:fieldId="{e9701509-cdc8-4ec5-8591-f7c9afb56be5}" ma:sspId="8a9eeb04-c91d-4712-bddf-97ac73cb1c2b" ma:termSetId="90007fa1-3379-4900-9164-a92ed4e009e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ServicesTaxHTField0" ma:index="40" nillable="true" ma:taxonomy="true" ma:internalName="ServicesTaxHTField0" ma:taxonomyFieldName="Services" ma:displayName="Services" ma:default="" ma:fieldId="{60ae5111-bd4b-4cef-8375-f94b7e680b3d}" ma:sspId="8a9eeb04-c91d-4712-bddf-97ac73cb1c2b" ma:termSetId="198e52b4-35b7-4d43-93c8-1ec22068ef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PD_x0020_Unit_x0020_MM1TaxHTField1" ma:index="41" ma:taxonomy="true" ma:internalName="FPD_x0020_Unit_x0020_MM1TaxHTField1" ma:taxonomyFieldName="FPD_x0020_Unit_x0020_MM1" ma:displayName="Ownership Unit" ma:readOnly="false" ma:default="" ma:fieldId="{788a15a5-db9d-4593-8a47-401c6ea661f8}" ma:sspId="8a9eeb04-c91d-4712-bddf-97ac73cb1c2b" ma:termSetId="f5b0e1a8-5ead-4ea9-bd8c-8164a26de9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ductsTaxHTField0" ma:index="42" nillable="true" ma:taxonomy="true" ma:internalName="ProductsTaxHTField0" ma:taxonomyFieldName="Products" ma:displayName="Products" ma:default="" ma:fieldId="{f2929a96-65a6-4419-a057-04af20f015fa}" ma:sspId="8a9eeb04-c91d-4712-bddf-97ac73cb1c2b" ma:termSetId="f5a2f0f8-ab65-4695-ac02-12257ef2c5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PD_x0020_TopicsTaxHTField0" ma:index="43" nillable="true" ma:taxonomy="true" ma:internalName="FPD_x0020_TopicsTaxHTField0" ma:taxonomyFieldName="FPD_x0020_Topics" ma:displayName="Topics" ma:default="118;#Non Specific|dfb59cfe-bda6-4575-adfd-7b99e4c7fa51" ma:fieldId="{30011a03-4687-4edd-b7d7-49ea6b0ce8b2}" ma:sspId="8a9eeb04-c91d-4712-bddf-97ac73cb1c2b" ma:termSetId="6ca65469-4ba7-450d-8d51-7ed46663aa6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665c86-b6e3-4427-8f26-07c07c084871" elementFormDefault="qualified">
    <xsd:import namespace="http://schemas.microsoft.com/office/2006/documentManagement/types"/>
    <xsd:import namespace="http://schemas.microsoft.com/office/infopath/2007/PartnerControls"/>
    <xsd:element name="_dlc_DocIdUrl" ma:index="2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Author"/>
        <xsd:element ref="dcterms:created" minOccurs="0" maxOccurs="1"/>
        <xsd:element ref="dc:identifier" minOccurs="0" maxOccurs="1"/>
        <xsd:element name="contentType" minOccurs="0" maxOccurs="1" type="xsd:string" ma:index="34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C8A9F8-9129-4079-B502-5FA9A9CC1D5C}">
  <ds:schemaRefs>
    <ds:schemaRef ds:uri="http://purl.org/dc/dcmitype/"/>
    <ds:schemaRef ds:uri="http://schemas.microsoft.com/sharepoint/v3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4f665c86-b6e3-4427-8f26-07c07c084871"/>
    <ds:schemaRef ds:uri="http://schemas.microsoft.com/office/2006/metadata/properties"/>
    <ds:schemaRef ds:uri="http://schemas.openxmlformats.org/package/2006/metadata/core-properties"/>
    <ds:schemaRef ds:uri="e3179bee-a3fb-4b55-9abc-3dc518e278a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7B7323-4938-4827-BA87-734CB6604F0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FD4B6CC-5879-4401-97D4-B5478CFC2FE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85C0E17-78D4-40D8-9DB7-6EAABDC6E7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3179bee-a3fb-4b55-9abc-3dc518e278a2"/>
    <ds:schemaRef ds:uri="4f665c86-b6e3-4427-8f26-07c07c0848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12756</TotalTime>
  <Words>1439</Words>
  <Application>Microsoft Office PowerPoint</Application>
  <PresentationFormat>Лист A4 (210x297 мм)</PresentationFormat>
  <Paragraphs>174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Пенсионные фонды и инфраструктура</vt:lpstr>
      <vt:lpstr>Введение: ключевые положения</vt:lpstr>
      <vt:lpstr>Инфраструктура: со стороны спроса</vt:lpstr>
      <vt:lpstr>Инфраструктура: преимущества инвестиций для экономического роста</vt:lpstr>
      <vt:lpstr>Рынок инфраструктуры : ограниченность государственных и частных ресурсов</vt:lpstr>
      <vt:lpstr>Инфраструктурный рынок: финансирование инфраструктурных проектов и привлечение средств идет на спад</vt:lpstr>
      <vt:lpstr>Инфраструктура: при сравнении, Россия не привлекает большого участия частного сектора в своих инфраструктурных проектах</vt:lpstr>
      <vt:lpstr>Инфраструктура: как следствие, Россия не привлекает столько частных инвестиций в свои проекты в области инфраструктуры, сколько могла бы </vt:lpstr>
      <vt:lpstr>Институциональные инвесторы: со стороны предложения</vt:lpstr>
      <vt:lpstr>Международные сравнения: активы пенсионных фондов и активы по страхованию жизни в процентах от ВВП (в отдельных странах, 2011)   </vt:lpstr>
      <vt:lpstr>Распределение инвестиций по направлениям: облигации по-прежнему доминируют</vt:lpstr>
      <vt:lpstr>Инвестиции в инфраструктуру: основные инструменты финансирования,  используемые институциональными инвесторами </vt:lpstr>
      <vt:lpstr>Инвестиции в инфраструктуру: инвестиции пенсионных фондов в странах с развивающимся рынком (2010)</vt:lpstr>
      <vt:lpstr>Барьеры для инфраструктурных инвестиций:  основные моменты</vt:lpstr>
      <vt:lpstr>Будущая работа: предстоит исследование Всемирного банка по инфраструктурным и инвестиционным моделям для развивающихся стран</vt:lpstr>
      <vt:lpstr>И в заключение: предостережения, предупреждающие сообщения и минимальные требования</vt:lpstr>
    </vt:vector>
  </TitlesOfParts>
  <Company>Breckenridge Design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with World Bank Logo</dc:title>
  <dc:creator>Katie Linnell</dc:creator>
  <cp:lastModifiedBy>Antonevich</cp:lastModifiedBy>
  <cp:revision>1019</cp:revision>
  <cp:lastPrinted>2013-03-07T06:55:59Z</cp:lastPrinted>
  <dcterms:created xsi:type="dcterms:W3CDTF">2010-05-04T21:30:18Z</dcterms:created>
  <dcterms:modified xsi:type="dcterms:W3CDTF">2013-03-25T09:59:35Z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0x0101004B9AD3AC94A7F24B8ADA833B97510C5C00D441490C33143140984BCEE4DAA78AFE</vt:lpwstr>
  </property>
  <property fmtid="{D5CDD505-2E9C-101B-9397-08002B2CF9AE}" pid="3" name="Project">
    <vt:lpwstr>372;#Non Specific|84ffcc28-36a8-4dbe-bd87-9ea8fbd393de</vt:lpwstr>
  </property>
  <property fmtid="{D5CDD505-2E9C-101B-9397-08002B2CF9AE}" pid="4" name="Sector">
    <vt:lpwstr>428;#Finance|2a91dd60-d1f9-43f5-bd04-b966d88067f6</vt:lpwstr>
  </property>
  <property fmtid="{D5CDD505-2E9C-101B-9397-08002B2CF9AE}" pid="5" name="Document Source">
    <vt:lpwstr>142;#World Bank Group (WBG)|487f641f-aac3-4636-8c5f-5555323bf7c1</vt:lpwstr>
  </property>
  <property fmtid="{D5CDD505-2E9C-101B-9397-08002B2CF9AE}" pid="6" name="FPD Topics">
    <vt:lpwstr>186;#Media and Communications|54c6c7f8-7c32-46b2-891e-378d878a1aa3</vt:lpwstr>
  </property>
  <property fmtid="{D5CDD505-2E9C-101B-9397-08002B2CF9AE}" pid="7" name="Document Type">
    <vt:lpwstr>352;#Templates|69d6079f-3409-4248-ad51-2800d81043f3</vt:lpwstr>
  </property>
  <property fmtid="{D5CDD505-2E9C-101B-9397-08002B2CF9AE}" pid="8" name="Information Classification">
    <vt:lpwstr>431;#Corporate-Administrative Matters|10d47c7a-8316-4b74-a7ad-129034026238</vt:lpwstr>
  </property>
  <property fmtid="{D5CDD505-2E9C-101B-9397-08002B2CF9AE}" pid="9" name="WBDocs FolderTaxHTField0">
    <vt:lpwstr/>
  </property>
  <property fmtid="{D5CDD505-2E9C-101B-9397-08002B2CF9AE}" pid="10" name="Geographic Area">
    <vt:lpwstr>59;#Global (All)|3ed15a12-9cbe-4086-879e-1a8c226ffab0</vt:lpwstr>
  </property>
  <property fmtid="{D5CDD505-2E9C-101B-9397-08002B2CF9AE}" pid="11" name="Products">
    <vt:lpwstr>371;#Non Specific|da8545d6-3bb6-4b8b-a93e-ac438dd984a5</vt:lpwstr>
  </property>
  <property fmtid="{D5CDD505-2E9C-101B-9397-08002B2CF9AE}" pid="12" name="FPD Unit MM1">
    <vt:lpwstr>138;#Media, Marketing ＆ Communications (FPDMM)|652a46cd-d693-412a-94bf-e11bffa04bb2</vt:lpwstr>
  </property>
  <property fmtid="{D5CDD505-2E9C-101B-9397-08002B2CF9AE}" pid="13" name="Theme">
    <vt:lpwstr>429;#Financial and private sector development|29571821-5dab-4911-802f-fb7113d54e90</vt:lpwstr>
  </property>
  <property fmtid="{D5CDD505-2E9C-101B-9397-08002B2CF9AE}" pid="14" name="_dlc_DocIdItemGuid">
    <vt:lpwstr>877c44ca-ccc1-419b-b883-6753a5f7968b</vt:lpwstr>
  </property>
  <property fmtid="{D5CDD505-2E9C-101B-9397-08002B2CF9AE}" pid="15" name="Order">
    <vt:r8>3300</vt:r8>
  </property>
  <property fmtid="{D5CDD505-2E9C-101B-9397-08002B2CF9AE}" pid="16" name="Author-Creator">
    <vt:lpwstr/>
  </property>
</Properties>
</file>