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34"/>
  </p:notesMasterIdLst>
  <p:sldIdLst>
    <p:sldId id="281" r:id="rId5"/>
    <p:sldId id="294" r:id="rId6"/>
    <p:sldId id="337" r:id="rId7"/>
    <p:sldId id="338" r:id="rId8"/>
    <p:sldId id="343" r:id="rId9"/>
    <p:sldId id="344" r:id="rId10"/>
    <p:sldId id="349" r:id="rId11"/>
    <p:sldId id="350" r:id="rId12"/>
    <p:sldId id="352" r:id="rId13"/>
    <p:sldId id="362" r:id="rId14"/>
    <p:sldId id="363" r:id="rId15"/>
    <p:sldId id="353" r:id="rId16"/>
    <p:sldId id="364" r:id="rId17"/>
    <p:sldId id="365" r:id="rId18"/>
    <p:sldId id="351" r:id="rId19"/>
    <p:sldId id="356" r:id="rId20"/>
    <p:sldId id="366" r:id="rId21"/>
    <p:sldId id="354" r:id="rId22"/>
    <p:sldId id="368" r:id="rId23"/>
    <p:sldId id="369" r:id="rId24"/>
    <p:sldId id="333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70" r:id="rId33"/>
  </p:sldIdLst>
  <p:sldSz cx="9144000" cy="6858000" type="screen4x3"/>
  <p:notesSz cx="6735763" cy="9866313"/>
  <p:custDataLst>
    <p:tags r:id="rId3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D5EDFF"/>
    <a:srgbClr val="004070"/>
    <a:srgbClr val="FFFFFF"/>
    <a:srgbClr val="DCE6F2"/>
    <a:srgbClr val="B4A4C8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660"/>
  </p:normalViewPr>
  <p:slideViewPr>
    <p:cSldViewPr snapToGrid="0">
      <p:cViewPr>
        <p:scale>
          <a:sx n="100" d="100"/>
          <a:sy n="100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"/>
    </p:cViewPr>
  </p:sorterViewPr>
  <p:notesViewPr>
    <p:cSldViewPr snapToGrid="0">
      <p:cViewPr varScale="1">
        <p:scale>
          <a:sx n="83" d="100"/>
          <a:sy n="83" d="100"/>
        </p:scale>
        <p:origin x="-1956" y="-9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FCECB-C3DD-4E20-9CEE-A6B2FE6E99C5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DF17-8DB7-47D0-92A9-0BEC49E9C6A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329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DF17-8DB7-47D0-92A9-0BEC49E9C6A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540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3CB8-E5FE-489F-AD07-D545143079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803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5044-9B82-43B8-8ED0-A57DF487169D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A2D2E40A-BD8B-48FA-A0B4-639B7830ABFC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43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792D-EC62-499C-BF92-0E70789C2E3F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31672914-4BE1-4340-8184-A1E47AB2A63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52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C76C-592B-4E27-B9A0-CC0265A1CC29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B95424E0-44B1-4235-9B32-B8A3329BB8E2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347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FE33-CF9D-47F7-8A6B-09003E0B46B2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FFDBC1FC-1B1D-4DEE-8E34-F98E3EFAF71E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4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B715E-D39D-4B3D-8F95-0D68FA9CC33A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90B1C354-6D0F-4949-A467-B095A1476F44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84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E916-3173-4898-B04D-694B7EF28E8A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F967C82A-9B38-469F-A5F6-7BF7C3C5B405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84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B250-E904-4AB0-9369-07AC1C9DBB8F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A39B3F68-80AA-4BFE-AA55-4B5E60BAE6A5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309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2DEA-6A40-49C0-B915-EAF1F49F747C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AF17DB98-17DC-4B46-8C2D-2CF6C801B6B6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91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7698-57E8-41A3-8B11-431FC461F394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A658FF86-A362-431C-A1EB-0849BEC1FE3C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907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3413-3A94-4E09-B8B2-E328E7B9DB6D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389F4519-1F76-4C39-8F4C-466DC3851D01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40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E05F-EFDC-49DF-B3A8-B7171AC89058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D092A3AE-318C-438A-97D4-DAB7FF24AEB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772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996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3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096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194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991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1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88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18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367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41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05" y="634974"/>
            <a:ext cx="8276569" cy="4823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8105" y="1665906"/>
            <a:ext cx="8276569" cy="133042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1D60-1705-4CA2-8FEC-95FF96C8CB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949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5044-9B82-43B8-8ED0-A57DF487169D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A2D2E40A-BD8B-48FA-A0B4-639B7830ABFC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72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792D-EC62-499C-BF92-0E70789C2E3F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31672914-4BE1-4340-8184-A1E47AB2A63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044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C76C-592B-4E27-B9A0-CC0265A1CC29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B95424E0-44B1-4235-9B32-B8A3329BB8E2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162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FE33-CF9D-47F7-8A6B-09003E0B46B2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FFDBC1FC-1B1D-4DEE-8E34-F98E3EFAF71E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24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B715E-D39D-4B3D-8F95-0D68FA9CC33A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90B1C354-6D0F-4949-A467-B095A1476F44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71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E916-3173-4898-B04D-694B7EF28E8A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F967C82A-9B38-469F-A5F6-7BF7C3C5B405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223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B250-E904-4AB0-9369-07AC1C9DBB8F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A39B3F68-80AA-4BFE-AA55-4B5E60BAE6A5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271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2DEA-6A40-49C0-B915-EAF1F49F747C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AF17DB98-17DC-4B46-8C2D-2CF6C801B6B6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967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7698-57E8-41A3-8B11-431FC461F394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A658FF86-A362-431C-A1EB-0849BEC1FE3C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892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3413-3A94-4E09-B8B2-E328E7B9DB6D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389F4519-1F76-4C39-8F4C-466DC3851D01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868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E05F-EFDC-49DF-B3A8-B7171AC89058}" type="datetime1">
              <a:rPr lang="fr-FR">
                <a:solidFill>
                  <a:srgbClr val="000000"/>
                </a:solidFill>
              </a:rPr>
              <a:pPr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endParaRPr lang="fr-FR">
              <a:solidFill>
                <a:srgbClr val="FFFFFF"/>
              </a:solidFill>
            </a:endParaRPr>
          </a:p>
          <a:p>
            <a:pPr>
              <a:defRPr/>
            </a:pPr>
            <a:fld id="{D092A3AE-318C-438A-97D4-DAB7FF24AEB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95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05B7-8124-4F9F-B0A8-83784EBDD27D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FC0F-FC92-49A7-9FB1-EE81C7C6AD3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F1F49-B670-4F55-B40D-3E52231B925B}" type="datetime1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186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537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07A7FF-A1D4-445E-81EA-F1E9E14C805D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87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05B7-8124-4F9F-B0A8-83784EBDD27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FC0F-FC92-49A7-9FB1-EE81C7C6AD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4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F1F49-B670-4F55-B40D-3E52231B925B}" type="datetime1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14/03/2013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186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FFFFFF"/>
                </a:solidFill>
              </a:rPr>
              <a:t>Presentation to CIC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537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07A7FF-A1D4-445E-81EA-F1E9E14C805D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36.xml"/><Relationship Id="rId1" Type="http://schemas.openxmlformats.org/officeDocument/2006/relationships/vmlDrawing" Target="../drawings/vmlDrawing6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7.v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2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8.vml"/><Relationship Id="rId6" Type="http://schemas.openxmlformats.org/officeDocument/2006/relationships/tags" Target="../tags/tag51.xml"/><Relationship Id="rId11" Type="http://schemas.openxmlformats.org/officeDocument/2006/relationships/oleObject" Target="../embeddings/oleObject8.bin"/><Relationship Id="rId5" Type="http://schemas.openxmlformats.org/officeDocument/2006/relationships/tags" Target="../tags/tag50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54.xml"/><Relationship Id="rId1" Type="http://schemas.openxmlformats.org/officeDocument/2006/relationships/vmlDrawing" Target="../drawings/vmlDrawing9.v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0.xml"/><Relationship Id="rId7" Type="http://schemas.openxmlformats.org/officeDocument/2006/relationships/oleObject" Target="../embeddings/oleObject12.bin"/><Relationship Id="rId2" Type="http://schemas.openxmlformats.org/officeDocument/2006/relationships/tags" Target="../tags/tag69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78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77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8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41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oleObject" Target="../embeddings/oleObject15.bin"/><Relationship Id="rId2" Type="http://schemas.openxmlformats.org/officeDocument/2006/relationships/tags" Target="../tags/tag91.xml"/><Relationship Id="rId1" Type="http://schemas.openxmlformats.org/officeDocument/2006/relationships/vmlDrawing" Target="../drawings/vmlDrawing14.vml"/><Relationship Id="rId6" Type="http://schemas.openxmlformats.org/officeDocument/2006/relationships/tags" Target="../tags/tag95.xml"/><Relationship Id="rId11" Type="http://schemas.openxmlformats.org/officeDocument/2006/relationships/slideLayout" Target="../slideLayouts/slideLayout41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4/41/Flag_of_Austria.svg/120px-Flag_of_Austria.svg.png" TargetMode="External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1" Type="http://schemas.openxmlformats.org/officeDocument/2006/relationships/tags" Target="../tags/tag105.xml"/><Relationship Id="rId6" Type="http://schemas.openxmlformats.org/officeDocument/2006/relationships/image" Target="http://upload.wikimedia.org/wikipedia/commons/thumb/4/45/Flag_of_Ireland.svg/160px-Flag_of_Ireland.svg.pn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image" Target="http://upload.wikimedia.org/wikipedia/commons/thumb/b/ba/Flag_of_Germany.svg/134px-Flag_of_Germany.svg.png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8.xml"/><Relationship Id="rId6" Type="http://schemas.openxmlformats.org/officeDocument/2006/relationships/image" Target="../media/image50.jpeg"/><Relationship Id="rId5" Type="http://schemas.openxmlformats.org/officeDocument/2006/relationships/image" Target="../media/image41.pn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9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54.jpe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0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jpe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1.xml"/><Relationship Id="rId6" Type="http://schemas.openxmlformats.org/officeDocument/2006/relationships/image" Target="../media/image63.png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2.xml"/><Relationship Id="rId4" Type="http://schemas.openxmlformats.org/officeDocument/2006/relationships/hyperlink" Target="mailto:meridiam@meridiam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6.xml"/><Relationship Id="rId7" Type="http://schemas.openxmlformats.org/officeDocument/2006/relationships/oleObject" Target="../embeddings/oleObject4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0.jpeg"/><Relationship Id="rId5" Type="http://schemas.openxmlformats.org/officeDocument/2006/relationships/tags" Target="../tags/tag18.xml"/><Relationship Id="rId10" Type="http://schemas.openxmlformats.org/officeDocument/2006/relationships/image" Target="../media/image9.jpeg"/><Relationship Id="rId4" Type="http://schemas.openxmlformats.org/officeDocument/2006/relationships/tags" Target="../tags/tag17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11.jpeg"/><Relationship Id="rId1" Type="http://schemas.openxmlformats.org/officeDocument/2006/relationships/vmlDrawing" Target="../drawings/vmlDrawing5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oleObject" Target="../embeddings/oleObject5.bin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357187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lIns="54000" rIns="54000"/>
          <a:lstStyle/>
          <a:p>
            <a:pPr>
              <a:defRPr/>
            </a:pPr>
            <a:endParaRPr lang="fr-FR" dirty="0">
              <a:latin typeface="Arial" charset="0"/>
              <a:cs typeface="+mn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3429000"/>
            <a:chOff x="0" y="0"/>
            <a:chExt cx="5760" cy="2160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solidFill>
                  <a:srgbClr val="324F64"/>
                </a:solidFill>
                <a:latin typeface="Century Gothic" pitchFamily="34" charset="0"/>
              </a:endParaRPr>
            </a:p>
          </p:txBody>
        </p:sp>
        <p:pic>
          <p:nvPicPr>
            <p:cNvPr id="922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"/>
              <a:ext cx="5760" cy="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2812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616"/>
              <a:ext cx="155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Line 1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15950" y="5184775"/>
            <a:ext cx="82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 smtClean="0">
                <a:solidFill>
                  <a:srgbClr val="436271"/>
                </a:solidFill>
                <a:latin typeface="+mn-lt"/>
                <a:cs typeface="+mn-cs"/>
              </a:rPr>
              <a:t>Март</a:t>
            </a:r>
            <a:r>
              <a:rPr lang="fr-FR" sz="2000" dirty="0" smtClean="0">
                <a:solidFill>
                  <a:srgbClr val="436271"/>
                </a:solidFill>
                <a:latin typeface="+mn-lt"/>
                <a:cs typeface="+mn-cs"/>
              </a:rPr>
              <a:t> 2013</a:t>
            </a:r>
            <a:endParaRPr lang="fr-FR" sz="2000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49" y="4293096"/>
            <a:ext cx="8575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436271"/>
                </a:solidFill>
                <a:latin typeface="Century Gothic" pitchFamily="34" charset="0"/>
              </a:rPr>
              <a:t>Долгосрочное инвестирование в инфраструктуру: опыт компании «</a:t>
            </a:r>
            <a:r>
              <a:rPr lang="ru-RU" sz="2800" dirty="0" err="1" smtClean="0">
                <a:solidFill>
                  <a:srgbClr val="436271"/>
                </a:solidFill>
                <a:latin typeface="Century Gothic" pitchFamily="34" charset="0"/>
              </a:rPr>
              <a:t>Меридиам</a:t>
            </a:r>
            <a:r>
              <a:rPr lang="ru-RU" sz="2800" dirty="0" smtClean="0">
                <a:solidFill>
                  <a:srgbClr val="436271"/>
                </a:solidFill>
                <a:latin typeface="Century Gothic" pitchFamily="34" charset="0"/>
              </a:rPr>
              <a:t>»						</a:t>
            </a:r>
            <a:endParaRPr lang="en-US" sz="28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76250" y="3276600"/>
            <a:ext cx="309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5282A5"/>
                </a:solidFill>
                <a:latin typeface="Century Gothic" pitchFamily="34" charset="0"/>
              </a:rPr>
              <a:t>www.meridiam.com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72991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6269" name="think-cell Slide" r:id="rId8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913" y="1100138"/>
            <a:ext cx="8551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Предложение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 - Основные  черты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8" name="Textframe 2338,3749692,06346"/>
          <p:cNvSpPr txBox="1"/>
          <p:nvPr>
            <p:custDataLst>
              <p:tags r:id="rId5"/>
            </p:custDataLst>
          </p:nvPr>
        </p:nvSpPr>
        <p:spPr>
          <a:xfrm>
            <a:off x="370826" y="1958495"/>
            <a:ext cx="82096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5450" indent="-425450" algn="just" eaLnBrk="0" hangingPunct="0"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entury Gothic" pitchFamily="34" charset="0"/>
              </a:rPr>
              <a:t>№1 </a:t>
            </a:r>
            <a:r>
              <a:rPr lang="ru-RU" sz="1600" b="1" kern="0" dirty="0" smtClean="0">
                <a:latin typeface="Century Gothic" pitchFamily="34" charset="0"/>
              </a:rPr>
              <a:t>Конкретные целевые сегменты </a:t>
            </a:r>
            <a:r>
              <a:rPr lang="ru-RU" sz="1600" kern="0" dirty="0" smtClean="0">
                <a:latin typeface="Century Gothic" pitchFamily="34" charset="0"/>
              </a:rPr>
              <a:t>в классе инфраструктурных активов: </a:t>
            </a:r>
            <a:r>
              <a:rPr lang="ru-RU" sz="1600" b="1" kern="0" dirty="0" smtClean="0">
                <a:latin typeface="Century Gothic" pitchFamily="34" charset="0"/>
              </a:rPr>
              <a:t>государственно-частное партнерство (ГЧП)</a:t>
            </a:r>
          </a:p>
          <a:p>
            <a:pPr marL="425450" indent="-425450" algn="just" eaLnBrk="0" hangingPunct="0"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entury Gothic" pitchFamily="34" charset="0"/>
              </a:rPr>
              <a:t>№2 </a:t>
            </a:r>
            <a:r>
              <a:rPr lang="ru-RU" sz="1600" kern="0" dirty="0" smtClean="0">
                <a:latin typeface="Century Gothic" pitchFamily="34" charset="0"/>
              </a:rPr>
              <a:t>Дифференцированное </a:t>
            </a:r>
            <a:r>
              <a:rPr lang="ru-RU" sz="1600" b="1" kern="0" dirty="0" smtClean="0">
                <a:latin typeface="Century Gothic" pitchFamily="34" charset="0"/>
              </a:rPr>
              <a:t>позиционирование </a:t>
            </a:r>
            <a:r>
              <a:rPr lang="ru-RU" sz="1600" kern="0" dirty="0" smtClean="0">
                <a:latin typeface="Century Gothic" pitchFamily="34" charset="0"/>
              </a:rPr>
              <a:t>в мире инфраструктурного частного капитала </a:t>
            </a:r>
          </a:p>
          <a:p>
            <a:pPr marL="425450" indent="-425450" algn="just" eaLnBrk="0" hangingPunct="0"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entury Gothic" pitchFamily="34" charset="0"/>
              </a:rPr>
              <a:t>№3 </a:t>
            </a:r>
            <a:r>
              <a:rPr lang="ru-RU" sz="1600" b="1" kern="0" dirty="0" smtClean="0">
                <a:latin typeface="Century Gothic" pitchFamily="34" charset="0"/>
              </a:rPr>
              <a:t>Защищенные от инфляции денежные потоки в рамках контракта</a:t>
            </a:r>
            <a:r>
              <a:rPr lang="ru-RU" sz="1600" kern="0" dirty="0" smtClean="0">
                <a:latin typeface="Century Gothic" pitchFamily="34" charset="0"/>
              </a:rPr>
              <a:t>, которые могут быть достигнуты с помощью инвестиций в рамках ГЧП</a:t>
            </a:r>
          </a:p>
          <a:p>
            <a:pPr marL="425450" indent="-425450" algn="just" eaLnBrk="0" hangingPunct="0"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entury Gothic" pitchFamily="34" charset="0"/>
              </a:rPr>
              <a:t>№4 </a:t>
            </a:r>
            <a:r>
              <a:rPr lang="ru-RU" sz="1600" b="1" kern="0" dirty="0" smtClean="0">
                <a:latin typeface="Century Gothic" pitchFamily="34" charset="0"/>
              </a:rPr>
              <a:t>Акцент  на доходность</a:t>
            </a:r>
            <a:r>
              <a:rPr lang="ru-RU" sz="1600" kern="0" dirty="0" smtClean="0">
                <a:latin typeface="Century Gothic" pitchFamily="34" charset="0"/>
              </a:rPr>
              <a:t>, а не прирост капитала</a:t>
            </a:r>
          </a:p>
          <a:p>
            <a:pPr marL="425450" indent="-425450" algn="just" eaLnBrk="0" hangingPunct="0"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entury Gothic" pitchFamily="34" charset="0"/>
              </a:rPr>
              <a:t>№5 </a:t>
            </a:r>
            <a:r>
              <a:rPr lang="ru-RU" sz="1600" b="1" kern="0" dirty="0" smtClean="0">
                <a:latin typeface="Century Gothic" pitchFamily="34" charset="0"/>
              </a:rPr>
              <a:t>Команда и послужной список</a:t>
            </a: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Предложение"</a:t>
            </a:r>
            <a:r>
              <a:rPr lang="ru-RU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 имеет несколько отличительных особенностей</a:t>
            </a:r>
            <a:endParaRPr lang="en-US" dirty="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72991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7293" name="think-cell Slide" r:id="rId9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6956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</a:t>
            </a:r>
            <a:r>
              <a:rPr lang="ru-RU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 фокусируется на проектах ГЧП, в первую очередь транспортной и социальной инфраструктуры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US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913" y="1100138"/>
            <a:ext cx="8551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Картина инфраструктуры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36" name="Horizontal Line"/>
          <p:cNvCxnSpPr>
            <a:cxnSpLocks noChangeShapeType="1"/>
          </p:cNvCxnSpPr>
          <p:nvPr/>
        </p:nvCxnSpPr>
        <p:spPr bwMode="auto">
          <a:xfrm flipV="1">
            <a:off x="6088016" y="1203871"/>
            <a:ext cx="2655755" cy="199"/>
          </a:xfrm>
          <a:prstGeom prst="line">
            <a:avLst/>
          </a:prstGeom>
          <a:noFill/>
          <a:ln w="22225" cmpd="sng" algn="ctr">
            <a:solidFill>
              <a:srgbClr val="0070C0"/>
            </a:solidFill>
            <a:round/>
            <a:headEnd/>
            <a:tailEnd/>
          </a:ln>
          <a:effectLst/>
        </p:spPr>
      </p:cxnSp>
      <p:sp>
        <p:nvSpPr>
          <p:cNvPr id="37" name="ListLeanHorizontalTextTopic0"/>
          <p:cNvSpPr txBox="1">
            <a:spLocks noChangeArrowheads="1"/>
          </p:cNvSpPr>
          <p:nvPr/>
        </p:nvSpPr>
        <p:spPr bwMode="auto">
          <a:xfrm>
            <a:off x="6142606" y="825598"/>
            <a:ext cx="2655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 anchor="b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ru-RU" sz="1400" b="1" dirty="0" smtClean="0">
                <a:solidFill>
                  <a:srgbClr val="336699"/>
                </a:solidFill>
                <a:latin typeface="Century Gothic" pitchFamily="34" charset="0"/>
              </a:rPr>
              <a:t>Характеристики ГЧП</a:t>
            </a:r>
            <a:endParaRPr lang="en-US" sz="14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46" name="Textframe 24320,045392,06346"/>
          <p:cNvSpPr txBox="1"/>
          <p:nvPr>
            <p:custDataLst>
              <p:tags r:id="rId6"/>
            </p:custDataLst>
          </p:nvPr>
        </p:nvSpPr>
        <p:spPr>
          <a:xfrm>
            <a:off x="5868537" y="1248811"/>
            <a:ext cx="30161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100" kern="0" dirty="0" smtClean="0">
                <a:latin typeface="Century Gothic" pitchFamily="34" charset="0"/>
              </a:rPr>
              <a:t>ГЧП относится к </a:t>
            </a:r>
            <a:r>
              <a:rPr lang="ru-RU" sz="1100" b="1" kern="0" dirty="0" smtClean="0">
                <a:latin typeface="Century Gothic" pitchFamily="34" charset="0"/>
              </a:rPr>
              <a:t>совместным предприятиям </a:t>
            </a:r>
            <a:r>
              <a:rPr lang="ru-RU" sz="1100" kern="0" dirty="0" smtClean="0">
                <a:latin typeface="Century Gothic" pitchFamily="34" charset="0"/>
              </a:rPr>
              <a:t>между государственным и частным секторами для сооружения и эксплуатации инфраструктуры</a:t>
            </a:r>
          </a:p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100" kern="0" dirty="0" smtClean="0">
                <a:latin typeface="Century Gothic" pitchFamily="34" charset="0"/>
              </a:rPr>
              <a:t>ГЧП работают через </a:t>
            </a:r>
            <a:r>
              <a:rPr lang="ru-RU" sz="1100" b="1" kern="0" dirty="0" smtClean="0">
                <a:latin typeface="Century Gothic" pitchFamily="34" charset="0"/>
              </a:rPr>
              <a:t>компании специального назначения (КСН/</a:t>
            </a:r>
            <a:r>
              <a:rPr lang="ru-RU" sz="1100" b="1" kern="0" dirty="0" err="1" smtClean="0">
                <a:latin typeface="Century Gothic" pitchFamily="34" charset="0"/>
              </a:rPr>
              <a:t>анг</a:t>
            </a:r>
            <a:r>
              <a:rPr lang="ru-RU" sz="1100" b="1" kern="0" dirty="0" smtClean="0">
                <a:latin typeface="Century Gothic" pitchFamily="34" charset="0"/>
              </a:rPr>
              <a:t>.</a:t>
            </a:r>
            <a:r>
              <a:rPr lang="en-US" sz="1100" b="1" kern="0" dirty="0" smtClean="0">
                <a:latin typeface="Century Gothic" pitchFamily="34" charset="0"/>
              </a:rPr>
              <a:t>SPV</a:t>
            </a:r>
            <a:r>
              <a:rPr lang="ru-RU" sz="1100" b="1" kern="0" dirty="0" smtClean="0">
                <a:latin typeface="Century Gothic" pitchFamily="34" charset="0"/>
              </a:rPr>
              <a:t>),</a:t>
            </a:r>
            <a:r>
              <a:rPr lang="ru-RU" sz="1100" kern="0" dirty="0" smtClean="0">
                <a:latin typeface="Century Gothic" pitchFamily="34" charset="0"/>
              </a:rPr>
              <a:t> </a:t>
            </a:r>
            <a:r>
              <a:rPr lang="ru-RU" sz="1100" b="1" kern="0" dirty="0" smtClean="0">
                <a:latin typeface="Century Gothic" pitchFamily="34" charset="0"/>
              </a:rPr>
              <a:t>принадлежащие спонсорам</a:t>
            </a:r>
            <a:r>
              <a:rPr lang="ru-RU" sz="1100" kern="0" dirty="0" smtClean="0">
                <a:latin typeface="Century Gothic" pitchFamily="34" charset="0"/>
              </a:rPr>
              <a:t>, которые обычно включают строительные компании, поставщиков средств технического обслуживания и финансовые учреждения</a:t>
            </a:r>
          </a:p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100" b="1" kern="0" dirty="0" smtClean="0">
                <a:latin typeface="Century Gothic" pitchFamily="34" charset="0"/>
              </a:rPr>
              <a:t>КСН заключает контракты </a:t>
            </a:r>
            <a:r>
              <a:rPr lang="ru-RU" sz="1100" kern="0" dirty="0" smtClean="0">
                <a:latin typeface="Century Gothic" pitchFamily="34" charset="0"/>
              </a:rPr>
              <a:t>с закупающими </a:t>
            </a:r>
            <a:r>
              <a:rPr lang="ru-RU" sz="1100" kern="0" dirty="0" smtClean="0">
                <a:latin typeface="Century Gothic" pitchFamily="34" charset="0"/>
              </a:rPr>
              <a:t>органами власти </a:t>
            </a:r>
            <a:r>
              <a:rPr lang="ru-RU" sz="1100" kern="0" dirty="0" smtClean="0">
                <a:latin typeface="Century Gothic" pitchFamily="34" charset="0"/>
              </a:rPr>
              <a:t>на </a:t>
            </a:r>
            <a:r>
              <a:rPr lang="ru-RU" sz="1100" b="1" kern="0" dirty="0" smtClean="0">
                <a:latin typeface="Century Gothic" pitchFamily="34" charset="0"/>
              </a:rPr>
              <a:t>проектирование, строительство, финансирование, </a:t>
            </a:r>
            <a:r>
              <a:rPr lang="ru-RU" sz="1100" b="1" kern="0" dirty="0" smtClean="0">
                <a:latin typeface="Century Gothic" pitchFamily="34" charset="0"/>
              </a:rPr>
              <a:t>эксплуатацию </a:t>
            </a:r>
            <a:r>
              <a:rPr lang="ru-RU" sz="1100" b="1" kern="0" dirty="0" smtClean="0">
                <a:latin typeface="Century Gothic" pitchFamily="34" charset="0"/>
              </a:rPr>
              <a:t>и обслуживание </a:t>
            </a:r>
            <a:r>
              <a:rPr lang="ru-RU" sz="1100" kern="0" dirty="0" smtClean="0">
                <a:latin typeface="Century Gothic" pitchFamily="34" charset="0"/>
              </a:rPr>
              <a:t>("DBFOM") актива с фиксированным временем и затратами </a:t>
            </a:r>
          </a:p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100" kern="0" dirty="0" smtClean="0">
                <a:latin typeface="Century Gothic" pitchFamily="34" charset="0"/>
              </a:rPr>
              <a:t>ГЧП могут быть классифицированы по </a:t>
            </a:r>
            <a:r>
              <a:rPr lang="ru-RU" sz="1100" b="1" kern="0" dirty="0" smtClean="0">
                <a:latin typeface="Century Gothic" pitchFamily="34" charset="0"/>
              </a:rPr>
              <a:t>характеру основных доходов</a:t>
            </a:r>
            <a:r>
              <a:rPr lang="ru-RU" sz="1100" kern="0" dirty="0" smtClean="0">
                <a:latin typeface="Century Gothic" pitchFamily="34" charset="0"/>
              </a:rPr>
              <a:t>:</a:t>
            </a:r>
            <a:endParaRPr lang="ru-RU" sz="1100" b="1" kern="0" dirty="0" smtClean="0">
              <a:latin typeface="Century Gothic" pitchFamily="34" charset="0"/>
            </a:endParaRPr>
          </a:p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100" b="1" kern="0" dirty="0" smtClean="0">
                <a:latin typeface="Century Gothic" pitchFamily="34" charset="0"/>
              </a:rPr>
              <a:t>На основе эксплуатационной готовности: </a:t>
            </a:r>
            <a:r>
              <a:rPr lang="ru-RU" sz="1100" kern="0" dirty="0" smtClean="0">
                <a:latin typeface="Century Gothic" pitchFamily="34" charset="0"/>
              </a:rPr>
              <a:t>доходы основываются на эксплуатационной готовности актива. </a:t>
            </a:r>
          </a:p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100" b="1" kern="0" dirty="0" smtClean="0">
                <a:latin typeface="Century Gothic" pitchFamily="34" charset="0"/>
              </a:rPr>
              <a:t>На основе спроса</a:t>
            </a:r>
            <a:r>
              <a:rPr lang="ru-RU" sz="1100" kern="0" dirty="0" smtClean="0">
                <a:latin typeface="Century Gothic" pitchFamily="34" charset="0"/>
              </a:rPr>
              <a:t>: доходы основаны на пользовании активом.</a:t>
            </a:r>
          </a:p>
        </p:txBody>
      </p:sp>
      <p:sp>
        <p:nvSpPr>
          <p:cNvPr id="29" name="ListLeanHorizontalTextTopic0"/>
          <p:cNvSpPr txBox="1">
            <a:spLocks noChangeArrowheads="1"/>
          </p:cNvSpPr>
          <p:nvPr/>
        </p:nvSpPr>
        <p:spPr bwMode="auto">
          <a:xfrm>
            <a:off x="533056" y="4887079"/>
            <a:ext cx="2974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 anchor="b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ru-RU" sz="1400" b="1" dirty="0" smtClean="0">
                <a:solidFill>
                  <a:srgbClr val="336699"/>
                </a:solidFill>
                <a:latin typeface="Century Gothic" pitchFamily="34" charset="0"/>
              </a:rPr>
              <a:t>Акцент "</a:t>
            </a:r>
            <a:r>
              <a:rPr lang="ru-RU" sz="1400" b="1" dirty="0" err="1" smtClean="0">
                <a:solidFill>
                  <a:srgbClr val="336699"/>
                </a:solidFill>
                <a:latin typeface="Century Gothic" pitchFamily="34" charset="0"/>
              </a:rPr>
              <a:t>Меридиам</a:t>
            </a:r>
            <a:r>
              <a:rPr lang="ru-RU" sz="1400" b="1" dirty="0" smtClean="0">
                <a:solidFill>
                  <a:srgbClr val="336699"/>
                </a:solidFill>
                <a:latin typeface="Century Gothic" pitchFamily="34" charset="0"/>
              </a:rPr>
              <a:t>»</a:t>
            </a:r>
            <a:endParaRPr lang="en-US" sz="14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0" name="Textframe 24320,045392,06346"/>
          <p:cNvSpPr txBox="1"/>
          <p:nvPr>
            <p:custDataLst>
              <p:tags r:id="rId7"/>
            </p:custDataLst>
          </p:nvPr>
        </p:nvSpPr>
        <p:spPr>
          <a:xfrm>
            <a:off x="423873" y="5782875"/>
            <a:ext cx="4502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200" kern="0" dirty="0" smtClean="0">
                <a:latin typeface="Century Gothic" pitchFamily="34" charset="0"/>
              </a:rPr>
              <a:t>Акцент на ГЧП – никаких частных контрагентов</a:t>
            </a:r>
            <a:endParaRPr lang="en-US" sz="1200" kern="0" dirty="0" smtClean="0">
              <a:latin typeface="Century Gothic" pitchFamily="34" charset="0"/>
            </a:endParaRPr>
          </a:p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200" kern="0" dirty="0" smtClean="0">
                <a:latin typeface="Century Gothic" pitchFamily="34" charset="0"/>
              </a:rPr>
              <a:t>Никакой регулируемой инфраструктуры </a:t>
            </a:r>
            <a:endParaRPr lang="en-US" sz="1200" kern="0" dirty="0" smtClean="0">
              <a:latin typeface="Century Gothic" pitchFamily="34" charset="0"/>
            </a:endParaRPr>
          </a:p>
        </p:txBody>
      </p:sp>
      <p:sp>
        <p:nvSpPr>
          <p:cNvPr id="31" name="Right Triangle 30"/>
          <p:cNvSpPr/>
          <p:nvPr/>
        </p:nvSpPr>
        <p:spPr bwMode="auto">
          <a:xfrm flipH="1">
            <a:off x="445136" y="4990946"/>
            <a:ext cx="5368809" cy="574158"/>
          </a:xfrm>
          <a:prstGeom prst="rtTriangle">
            <a:avLst/>
          </a:prstGeom>
          <a:gradFill flip="none" rotWithShape="1">
            <a:gsLst>
              <a:gs pos="0">
                <a:srgbClr val="004070"/>
              </a:gs>
              <a:gs pos="50000">
                <a:srgbClr val="0070C0"/>
              </a:gs>
              <a:gs pos="100000">
                <a:srgbClr val="D5ED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rgbClr val="324F64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32" name="Plus 31"/>
          <p:cNvSpPr/>
          <p:nvPr/>
        </p:nvSpPr>
        <p:spPr bwMode="auto">
          <a:xfrm>
            <a:off x="5390705" y="4954764"/>
            <a:ext cx="361507" cy="361507"/>
          </a:xfrm>
          <a:prstGeom prst="mathPlu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rgbClr val="324F64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35" name="Minus 34"/>
          <p:cNvSpPr/>
          <p:nvPr/>
        </p:nvSpPr>
        <p:spPr bwMode="auto">
          <a:xfrm>
            <a:off x="452756" y="5118537"/>
            <a:ext cx="288000" cy="361507"/>
          </a:xfrm>
          <a:prstGeom prst="mathMinus">
            <a:avLst/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rgbClr val="324F64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39" name="AutoShape 29"/>
          <p:cNvSpPr>
            <a:spLocks noChangeArrowheads="1"/>
          </p:cNvSpPr>
          <p:nvPr/>
        </p:nvSpPr>
        <p:spPr bwMode="auto">
          <a:xfrm>
            <a:off x="386803" y="1490686"/>
            <a:ext cx="1076031" cy="431761"/>
          </a:xfrm>
          <a:prstGeom prst="rect">
            <a:avLst/>
          </a:prstGeom>
          <a:solidFill>
            <a:schemeClr val="tx2">
              <a:lumMod val="50000"/>
              <a:lumOff val="50000"/>
              <a:alpha val="25000"/>
            </a:schemeClr>
          </a:solidFill>
          <a:ln w="508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336699"/>
                </a:solidFill>
                <a:latin typeface="Century Gothic" pitchFamily="34" charset="0"/>
              </a:rPr>
              <a:t>Связь</a:t>
            </a:r>
            <a:endParaRPr lang="en-US" sz="12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40" name="Textframe 27"/>
          <p:cNvSpPr txBox="1">
            <a:spLocks noChangeArrowheads="1"/>
          </p:cNvSpPr>
          <p:nvPr/>
        </p:nvSpPr>
        <p:spPr bwMode="auto">
          <a:xfrm>
            <a:off x="410129" y="1987722"/>
            <a:ext cx="1076031" cy="17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Выделенная  сеть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Мобильная сеть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Высокоскоростной Интернет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Спутниковая связь</a:t>
            </a:r>
            <a:endParaRPr lang="en-US" sz="1100" dirty="0">
              <a:latin typeface="Century Gothic" pitchFamily="34" charset="0"/>
            </a:endParaRPr>
          </a:p>
        </p:txBody>
      </p:sp>
      <p:sp>
        <p:nvSpPr>
          <p:cNvPr id="43" name="AutoShape 29"/>
          <p:cNvSpPr>
            <a:spLocks noChangeArrowheads="1"/>
          </p:cNvSpPr>
          <p:nvPr/>
        </p:nvSpPr>
        <p:spPr bwMode="auto">
          <a:xfrm>
            <a:off x="1530016" y="1531629"/>
            <a:ext cx="1004296" cy="431761"/>
          </a:xfrm>
          <a:prstGeom prst="rect">
            <a:avLst/>
          </a:prstGeom>
          <a:solidFill>
            <a:schemeClr val="tx2">
              <a:lumMod val="50000"/>
              <a:lumOff val="50000"/>
              <a:alpha val="25000"/>
            </a:schemeClr>
          </a:solidFill>
          <a:ln w="508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336699"/>
                </a:solidFill>
                <a:latin typeface="Century Gothic" pitchFamily="34" charset="0"/>
              </a:rPr>
              <a:t>Энергия</a:t>
            </a:r>
            <a:endParaRPr lang="en-US" sz="12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47" name="AutoShape 29"/>
          <p:cNvSpPr>
            <a:spLocks noChangeArrowheads="1"/>
          </p:cNvSpPr>
          <p:nvPr/>
        </p:nvSpPr>
        <p:spPr bwMode="auto">
          <a:xfrm>
            <a:off x="2628791" y="1572573"/>
            <a:ext cx="1004296" cy="431761"/>
          </a:xfrm>
          <a:prstGeom prst="rect">
            <a:avLst/>
          </a:prstGeom>
          <a:solidFill>
            <a:schemeClr val="tx2">
              <a:lumMod val="50000"/>
              <a:lumOff val="50000"/>
              <a:alpha val="25000"/>
            </a:schemeClr>
          </a:solidFill>
          <a:ln w="508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336699"/>
                </a:solidFill>
                <a:latin typeface="Century Gothic" pitchFamily="34" charset="0"/>
              </a:rPr>
              <a:t>коммунальные предприятия</a:t>
            </a:r>
            <a:endParaRPr lang="en-US" sz="12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53" name="AutoShape 29"/>
          <p:cNvSpPr>
            <a:spLocks noChangeArrowheads="1"/>
          </p:cNvSpPr>
          <p:nvPr/>
        </p:nvSpPr>
        <p:spPr bwMode="auto">
          <a:xfrm>
            <a:off x="4799044" y="1599868"/>
            <a:ext cx="1004296" cy="431761"/>
          </a:xfrm>
          <a:prstGeom prst="rect">
            <a:avLst/>
          </a:prstGeom>
          <a:solidFill>
            <a:schemeClr val="tx2">
              <a:lumMod val="50000"/>
              <a:lumOff val="50000"/>
              <a:alpha val="25000"/>
            </a:schemeClr>
          </a:solidFill>
          <a:ln w="508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336699"/>
                </a:solidFill>
                <a:latin typeface="Century Gothic" pitchFamily="34" charset="0"/>
              </a:rPr>
              <a:t>Социальные </a:t>
            </a:r>
            <a:endParaRPr lang="en-US" sz="12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54" name="Textframe 27"/>
          <p:cNvSpPr txBox="1">
            <a:spLocks noChangeArrowheads="1"/>
          </p:cNvSpPr>
          <p:nvPr/>
        </p:nvSpPr>
        <p:spPr bwMode="auto">
          <a:xfrm>
            <a:off x="4781549" y="2042312"/>
            <a:ext cx="1104901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Здравоохранение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Образование</a:t>
            </a:r>
            <a:endParaRPr lang="ru-RU" sz="1100" dirty="0" smtClean="0">
              <a:latin typeface="Century Gothic" pitchFamily="34" charset="0"/>
            </a:endParaRP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Общественные официальные здания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Тюрьмы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Другие</a:t>
            </a:r>
          </a:p>
        </p:txBody>
      </p:sp>
      <p:sp>
        <p:nvSpPr>
          <p:cNvPr id="57" name="AutoShape 29"/>
          <p:cNvSpPr>
            <a:spLocks noChangeArrowheads="1"/>
          </p:cNvSpPr>
          <p:nvPr/>
        </p:nvSpPr>
        <p:spPr bwMode="auto">
          <a:xfrm>
            <a:off x="3713919" y="1572573"/>
            <a:ext cx="1004296" cy="431761"/>
          </a:xfrm>
          <a:prstGeom prst="rect">
            <a:avLst/>
          </a:prstGeom>
          <a:solidFill>
            <a:schemeClr val="tx2">
              <a:lumMod val="50000"/>
              <a:lumOff val="50000"/>
              <a:alpha val="25000"/>
            </a:schemeClr>
          </a:solidFill>
          <a:ln w="508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336699"/>
                </a:solidFill>
                <a:latin typeface="Century Gothic" pitchFamily="34" charset="0"/>
              </a:rPr>
              <a:t>Транспорт</a:t>
            </a:r>
            <a:endParaRPr lang="en-US" sz="12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58" name="Textframe 27"/>
          <p:cNvSpPr txBox="1">
            <a:spLocks noChangeArrowheads="1"/>
          </p:cNvSpPr>
          <p:nvPr/>
        </p:nvSpPr>
        <p:spPr bwMode="auto">
          <a:xfrm>
            <a:off x="3669271" y="1974073"/>
            <a:ext cx="1004296" cy="6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Дороги</a:t>
            </a:r>
            <a:endParaRPr lang="en-US" sz="1100" dirty="0" smtClean="0">
              <a:latin typeface="Century Gothic" pitchFamily="34" charset="0"/>
            </a:endParaRP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err="1" smtClean="0">
                <a:latin typeface="Century Gothic" pitchFamily="34" charset="0"/>
              </a:rPr>
              <a:t>Жел.дороги</a:t>
            </a:r>
            <a:endParaRPr lang="en-US" sz="1100" dirty="0" smtClean="0">
              <a:latin typeface="Century Gothic" pitchFamily="34" charset="0"/>
            </a:endParaRP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Авиация</a:t>
            </a:r>
            <a:endParaRPr lang="en-US" sz="1100" dirty="0">
              <a:latin typeface="Century Gothic" pitchFamily="34" charset="0"/>
            </a:endParaRPr>
          </a:p>
        </p:txBody>
      </p:sp>
      <p:sp>
        <p:nvSpPr>
          <p:cNvPr id="25" name="Textframe 27"/>
          <p:cNvSpPr txBox="1">
            <a:spLocks noChangeArrowheads="1"/>
          </p:cNvSpPr>
          <p:nvPr/>
        </p:nvSpPr>
        <p:spPr bwMode="auto">
          <a:xfrm>
            <a:off x="1567256" y="2001369"/>
            <a:ext cx="1004296" cy="23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Переработка, транспортировка и реализация </a:t>
            </a:r>
            <a:r>
              <a:rPr lang="ru-RU" sz="1100" dirty="0" err="1" smtClean="0">
                <a:latin typeface="Century Gothic" pitchFamily="34" charset="0"/>
              </a:rPr>
              <a:t>нефте</a:t>
            </a:r>
            <a:r>
              <a:rPr lang="ru-RU" sz="1100" dirty="0" smtClean="0">
                <a:latin typeface="Century Gothic" pitchFamily="34" charset="0"/>
              </a:rPr>
              <a:t>- и </a:t>
            </a:r>
            <a:r>
              <a:rPr lang="ru-RU" sz="1100" dirty="0" err="1" smtClean="0">
                <a:latin typeface="Century Gothic" pitchFamily="34" charset="0"/>
              </a:rPr>
              <a:t>газопродуктов</a:t>
            </a:r>
            <a:endParaRPr lang="ru-RU" sz="1100" dirty="0" smtClean="0">
              <a:latin typeface="Century Gothic" pitchFamily="34" charset="0"/>
            </a:endParaRP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Тепловая энергетика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Возобновляемая энергия</a:t>
            </a:r>
            <a:endParaRPr lang="en-US" sz="1100" dirty="0" smtClean="0">
              <a:latin typeface="Century Gothic" pitchFamily="34" charset="0"/>
            </a:endParaRPr>
          </a:p>
        </p:txBody>
      </p:sp>
      <p:sp>
        <p:nvSpPr>
          <p:cNvPr id="26" name="Textframe 27"/>
          <p:cNvSpPr txBox="1">
            <a:spLocks noChangeArrowheads="1"/>
          </p:cNvSpPr>
          <p:nvPr/>
        </p:nvSpPr>
        <p:spPr bwMode="auto">
          <a:xfrm>
            <a:off x="2666030" y="2069608"/>
            <a:ext cx="1004296" cy="6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Вода</a:t>
            </a:r>
            <a:endParaRPr lang="en-US" sz="1100" dirty="0" smtClean="0">
              <a:latin typeface="Century Gothic" pitchFamily="34" charset="0"/>
            </a:endParaRP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Отходы </a:t>
            </a:r>
            <a:endParaRPr lang="en-US" sz="1100" dirty="0" smtClean="0">
              <a:latin typeface="Century Gothic" pitchFamily="34" charset="0"/>
            </a:endParaRP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100" dirty="0" smtClean="0">
                <a:latin typeface="Century Gothic" pitchFamily="34" charset="0"/>
              </a:rPr>
              <a:t>Отопление </a:t>
            </a:r>
            <a:endParaRPr lang="en-US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 1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06" name="think-cell Slide" r:id="rId11" imgW="0" imgH="0" progId="">
              <p:embed/>
            </p:oleObj>
          </a:graphicData>
        </a:graphic>
      </p:graphicFrame>
      <p:sp>
        <p:nvSpPr>
          <p:cNvPr id="21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</a:t>
            </a:r>
            <a:r>
              <a:rPr lang="ru-RU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 имеет особое позиционирование на рынке инфраструктуры ЧП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4" name="Rectangle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94700" y="6568127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538" y="833438"/>
            <a:ext cx="6786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Конкурентная картина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»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9626" y="1189986"/>
            <a:ext cx="578067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2669" rIns="0" bIns="52669"/>
          <a:lstStyle/>
          <a:p>
            <a:pPr defTabSz="1052513" eaLnBrk="0" fontAlgn="base" hangingPunct="0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003300"/>
              </a:buClr>
            </a:pPr>
            <a:r>
              <a:rPr lang="ru-RU" sz="1400" b="1" dirty="0" smtClean="0">
                <a:solidFill>
                  <a:srgbClr val="336699"/>
                </a:solidFill>
                <a:latin typeface="Century Gothic" pitchFamily="34" charset="0"/>
              </a:rPr>
              <a:t>Позиционирование «</a:t>
            </a:r>
            <a:r>
              <a:rPr lang="ru-RU" sz="1400" b="1" dirty="0" err="1" smtClean="0">
                <a:solidFill>
                  <a:srgbClr val="336699"/>
                </a:solidFill>
                <a:latin typeface="Century Gothic" pitchFamily="34" charset="0"/>
              </a:rPr>
              <a:t>Меридиам</a:t>
            </a:r>
            <a:r>
              <a:rPr lang="ru-RU" sz="1400" b="1" dirty="0" smtClean="0">
                <a:solidFill>
                  <a:srgbClr val="336699"/>
                </a:solidFill>
                <a:latin typeface="Century Gothic" pitchFamily="34" charset="0"/>
              </a:rPr>
              <a:t>" в мире ЧП инфраструктуры</a:t>
            </a:r>
            <a:endParaRPr lang="en-US" sz="1400" b="1" dirty="0">
              <a:solidFill>
                <a:srgbClr val="336699"/>
              </a:solidFill>
              <a:latin typeface="Century Gothic" pitchFamily="34" charset="0"/>
            </a:endParaRPr>
          </a:p>
          <a:p>
            <a:pPr defTabSz="1052513" eaLnBrk="0" fontAlgn="base" hangingPunct="0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003300"/>
              </a:buClr>
            </a:pP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flipH="1">
            <a:off x="371015" y="1577731"/>
            <a:ext cx="558322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 flipH="1">
            <a:off x="6350000" y="1882531"/>
            <a:ext cx="246380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50000" y="1935040"/>
            <a:ext cx="2463802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ts val="300"/>
              </a:spcBef>
              <a:spcAft>
                <a:spcPct val="0"/>
              </a:spcAft>
              <a:tabLst>
                <a:tab pos="1081088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Целевая структура</a:t>
            </a: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081088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Акцент на развивающиеся активы, а не на </a:t>
            </a: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081088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Нацеленность на проекты ГЧП, а не  на корпорации</a:t>
            </a: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tabLst>
                <a:tab pos="1081088" algn="l"/>
              </a:tabLst>
            </a:pPr>
            <a:endParaRPr lang="ru-RU" sz="1200" b="1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tabLst>
                <a:tab pos="1081088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Целевая стадия</a:t>
            </a: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081088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Смешанный портфель: инвестиции с использованием уже существующих объектов </a:t>
            </a:r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/Brownfield/</a:t>
            </a:r>
            <a:r>
              <a:rPr lang="ru-RU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(30%) и инвестиции с нуля </a:t>
            </a:r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/Greenfield/</a:t>
            </a:r>
            <a:r>
              <a:rPr lang="ru-RU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(70%)</a:t>
            </a: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tabLst>
                <a:tab pos="1081088" algn="l"/>
              </a:tabLst>
            </a:pPr>
            <a:endParaRPr lang="ru-RU" sz="1200" b="1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tabLst>
                <a:tab pos="1081088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Целевые сектора</a:t>
            </a: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081088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Транспорт</a:t>
            </a: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081088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Социальная инфраструктура</a:t>
            </a:r>
          </a:p>
          <a:p>
            <a:pPr marL="0" lvl="1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081088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Отходы и вода</a:t>
            </a:r>
          </a:p>
          <a:p>
            <a:pPr marL="171450" lvl="1" indent="-17145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081088" algn="l"/>
              </a:tabLst>
            </a:pPr>
            <a:endParaRPr lang="en-US" sz="1200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7671" y="1642879"/>
            <a:ext cx="4709417" cy="4013835"/>
            <a:chOff x="979488" y="2220686"/>
            <a:chExt cx="4311196" cy="4311198"/>
          </a:xfrm>
          <a:solidFill>
            <a:schemeClr val="accent1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979488" y="2220686"/>
              <a:ext cx="2155598" cy="2155598"/>
            </a:xfrm>
            <a:prstGeom prst="rect">
              <a:avLst/>
            </a:prstGeom>
            <a:grpFill/>
            <a:ln w="9525" cap="flat" cmpd="sng" algn="ctr">
              <a:solidFill>
                <a:srgbClr val="324F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324F64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135086" y="2220686"/>
              <a:ext cx="2155598" cy="2155598"/>
            </a:xfrm>
            <a:prstGeom prst="rect">
              <a:avLst/>
            </a:prstGeom>
            <a:grpFill/>
            <a:ln w="9525" cap="flat" cmpd="sng" algn="ctr">
              <a:solidFill>
                <a:srgbClr val="324F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324F64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79488" y="4376284"/>
              <a:ext cx="2155598" cy="2155598"/>
            </a:xfrm>
            <a:prstGeom prst="rect">
              <a:avLst/>
            </a:prstGeom>
            <a:grpFill/>
            <a:ln w="9525" cap="flat" cmpd="sng" algn="ctr">
              <a:solidFill>
                <a:srgbClr val="324F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324F64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35086" y="4376285"/>
              <a:ext cx="2155598" cy="2155599"/>
            </a:xfrm>
            <a:prstGeom prst="rect">
              <a:avLst/>
            </a:prstGeom>
            <a:grpFill/>
            <a:ln w="9525" cap="flat" cmpd="sng" algn="ctr">
              <a:solidFill>
                <a:srgbClr val="324F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324F64"/>
                </a:solidFill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01168" y="5691479"/>
            <a:ext cx="2372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Инвестиции с нуля (</a:t>
            </a:r>
            <a:r>
              <a:rPr lang="en-US" sz="11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Greenfield</a:t>
            </a:r>
            <a:r>
              <a:rPr lang="ru-RU" sz="11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)</a:t>
            </a:r>
            <a:endParaRPr lang="en-US" sz="1100" b="1" dirty="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3871" y="5701004"/>
            <a:ext cx="23721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Инвестиции с использованием уже существующих объектов (</a:t>
            </a:r>
            <a:r>
              <a:rPr lang="en-US" sz="11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Brownfield</a:t>
            </a:r>
            <a:r>
              <a:rPr lang="ru-RU" sz="11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)</a:t>
            </a:r>
            <a:endParaRPr lang="en-US" sz="1100" b="1" dirty="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26163" y="4664128"/>
            <a:ext cx="237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Корпорация</a:t>
            </a:r>
            <a:endParaRPr lang="en-US" sz="12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6163" y="2951329"/>
            <a:ext cx="237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Проект</a:t>
            </a:r>
            <a:endParaRPr lang="en-US" sz="12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64171" y="3656014"/>
            <a:ext cx="2219648" cy="2030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24F6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Фонды традиционного типа ЧП </a:t>
            </a:r>
            <a:endParaRPr lang="en-US" sz="1200" b="1" dirty="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073406" y="4344265"/>
            <a:ext cx="1572055" cy="13419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24F6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Фонды типа венчурного капитала</a:t>
            </a:r>
            <a:endParaRPr lang="en-US" sz="1200" b="1" dirty="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236226" y="2184222"/>
            <a:ext cx="2480962" cy="12693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24F6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Фонды Разработчика проекта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89139" name="Picture 19" descr="http://www.meridiam.com/sites/all/themes/meridiam/images/en/header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51920" y="2919922"/>
            <a:ext cx="1168532" cy="3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487769"/>
            <a:ext cx="130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Целевая структура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5275" y="6283523"/>
            <a:ext cx="215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Целевая стадия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5140" y="1561461"/>
            <a:ext cx="2988860" cy="3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2669" rIns="0" bIns="52669"/>
          <a:lstStyle/>
          <a:p>
            <a:pPr defTabSz="1052513" eaLnBrk="0" fontAlgn="base" hangingPunct="0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003300"/>
              </a:buClr>
            </a:pPr>
            <a:r>
              <a:rPr lang="ru-RU" sz="1400" b="1" dirty="0" smtClean="0">
                <a:solidFill>
                  <a:srgbClr val="336699"/>
                </a:solidFill>
                <a:latin typeface="Century Gothic" pitchFamily="34" charset="0"/>
              </a:rPr>
              <a:t>Подробное позиционирование</a:t>
            </a:r>
            <a:endParaRPr lang="en-US" sz="14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0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72991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8317" name="think-cell Slide" r:id="rId8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913" y="1100138"/>
            <a:ext cx="8551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Характеристики инвестиционной доходности ГЧП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8" name="Textframe 2338,3749692,06346"/>
          <p:cNvSpPr txBox="1"/>
          <p:nvPr>
            <p:custDataLst>
              <p:tags r:id="rId5"/>
            </p:custDataLst>
          </p:nvPr>
        </p:nvSpPr>
        <p:spPr>
          <a:xfrm>
            <a:off x="4591732" y="1494463"/>
            <a:ext cx="398874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ru-RU" sz="1600" b="1" kern="0" dirty="0" smtClean="0">
                <a:latin typeface="Century Gothic" pitchFamily="34" charset="0"/>
              </a:rPr>
              <a:t>Профиль денежного потока</a:t>
            </a:r>
          </a:p>
          <a:p>
            <a:pPr marL="171450" indent="-171450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400" kern="0" dirty="0" smtClean="0">
                <a:latin typeface="Century Gothic" pitchFamily="34" charset="0"/>
              </a:rPr>
              <a:t>Стабильные, защищенные по </a:t>
            </a:r>
            <a:r>
              <a:rPr lang="ru-RU" sz="1400" b="1" kern="0" dirty="0" smtClean="0">
                <a:latin typeface="Century Gothic" pitchFamily="34" charset="0"/>
              </a:rPr>
              <a:t>контракту денежные потоки</a:t>
            </a:r>
            <a:r>
              <a:rPr lang="ru-RU" sz="1400" kern="0" dirty="0" smtClean="0">
                <a:latin typeface="Century Gothic" pitchFamily="34" charset="0"/>
              </a:rPr>
              <a:t> от инвестиций в проекты на основе эксплуатационной готовности, в которых доходы предоставляются правительством или </a:t>
            </a:r>
            <a:r>
              <a:rPr lang="ru-RU" sz="1400" kern="0" dirty="0" err="1" smtClean="0">
                <a:latin typeface="Century Gothic" pitchFamily="34" charset="0"/>
              </a:rPr>
              <a:t>квази-правительственными</a:t>
            </a:r>
            <a:r>
              <a:rPr lang="ru-RU" sz="1400" kern="0" dirty="0" smtClean="0">
                <a:latin typeface="Century Gothic" pitchFamily="34" charset="0"/>
              </a:rPr>
              <a:t> контрагентами</a:t>
            </a:r>
          </a:p>
          <a:p>
            <a:pPr marL="171450" indent="-171450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400" kern="0" dirty="0" smtClean="0">
                <a:latin typeface="Century Gothic" pitchFamily="34" charset="0"/>
              </a:rPr>
              <a:t>Как правило, </a:t>
            </a:r>
            <a:r>
              <a:rPr lang="ru-RU" sz="1400" b="1" kern="0" dirty="0" smtClean="0">
                <a:latin typeface="Century Gothic" pitchFamily="34" charset="0"/>
              </a:rPr>
              <a:t>привязанные к инфляции доходы, </a:t>
            </a:r>
            <a:r>
              <a:rPr lang="ru-RU" sz="1400" kern="0" dirty="0" smtClean="0">
                <a:latin typeface="Century Gothic" pitchFamily="34" charset="0"/>
              </a:rPr>
              <a:t>зависящие от экономического роста, от инвестиций в проекты на основе спроса, в которых доходы генерируются сборами, уплачиваемыми пользователем, которые часто связаны с индексами инфляции</a:t>
            </a:r>
          </a:p>
          <a:p>
            <a:pPr marL="171450" indent="-171450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400" b="1" kern="0" dirty="0" smtClean="0">
                <a:latin typeface="Century Gothic" pitchFamily="34" charset="0"/>
              </a:rPr>
              <a:t>Долгосрочные контракты </a:t>
            </a:r>
            <a:r>
              <a:rPr lang="ru-RU" sz="1400" kern="0" dirty="0" smtClean="0">
                <a:latin typeface="Century Gothic" pitchFamily="34" charset="0"/>
              </a:rPr>
              <a:t>с </a:t>
            </a:r>
            <a:r>
              <a:rPr lang="ru-RU" sz="1400" b="1" kern="0" dirty="0" smtClean="0">
                <a:latin typeface="Century Gothic" pitchFamily="34" charset="0"/>
              </a:rPr>
              <a:t>прозрачным распределением риска </a:t>
            </a:r>
            <a:r>
              <a:rPr lang="ru-RU" sz="1400" kern="0" dirty="0" smtClean="0">
                <a:latin typeface="Century Gothic" pitchFamily="34" charset="0"/>
              </a:rPr>
              <a:t>и доходности между государственными и частными партнерами с самого начала проекта</a:t>
            </a:r>
          </a:p>
          <a:p>
            <a:pPr marL="171450" indent="-171450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endParaRPr lang="en-US" sz="1400" kern="0" dirty="0" smtClean="0">
              <a:latin typeface="Century Gothic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Инвесторы ищут защищенные от инфляции денежные потоки со значительной премией к </a:t>
            </a:r>
            <a:r>
              <a:rPr lang="ru-RU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безрисковым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ставкам</a:t>
            </a:r>
          </a:p>
        </p:txBody>
      </p:sp>
      <p:sp>
        <p:nvSpPr>
          <p:cNvPr id="8" name="Freeform 321"/>
          <p:cNvSpPr>
            <a:spLocks/>
          </p:cNvSpPr>
          <p:nvPr/>
        </p:nvSpPr>
        <p:spPr bwMode="auto">
          <a:xfrm>
            <a:off x="678104" y="1732058"/>
            <a:ext cx="222250" cy="4070350"/>
          </a:xfrm>
          <a:custGeom>
            <a:avLst/>
            <a:gdLst>
              <a:gd name="T0" fmla="*/ 0 w 53"/>
              <a:gd name="T1" fmla="*/ 0 h 971"/>
              <a:gd name="T2" fmla="*/ 0 w 53"/>
              <a:gd name="T3" fmla="*/ 2147483647 h 971"/>
              <a:gd name="T4" fmla="*/ 2147483647 w 53"/>
              <a:gd name="T5" fmla="*/ 2147483647 h 971"/>
              <a:gd name="T6" fmla="*/ 2147483647 w 53"/>
              <a:gd name="T7" fmla="*/ 2147483647 h 971"/>
              <a:gd name="T8" fmla="*/ 0 w 53"/>
              <a:gd name="T9" fmla="*/ 0 h 9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" h="971">
                <a:moveTo>
                  <a:pt x="0" y="0"/>
                </a:moveTo>
                <a:cubicBezTo>
                  <a:pt x="0" y="971"/>
                  <a:pt x="0" y="971"/>
                  <a:pt x="0" y="971"/>
                </a:cubicBezTo>
                <a:cubicBezTo>
                  <a:pt x="53" y="971"/>
                  <a:pt x="53" y="971"/>
                  <a:pt x="53" y="971"/>
                </a:cubicBezTo>
                <a:cubicBezTo>
                  <a:pt x="53" y="159"/>
                  <a:pt x="53" y="159"/>
                  <a:pt x="53" y="159"/>
                </a:cubicBezTo>
                <a:cubicBezTo>
                  <a:pt x="31" y="117"/>
                  <a:pt x="34" y="47"/>
                  <a:pt x="0" y="0"/>
                </a:cubicBezTo>
                <a:close/>
              </a:path>
            </a:pathLst>
          </a:custGeom>
          <a:solidFill>
            <a:srgbClr val="659DC7"/>
          </a:solidFill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793" tIns="41897" rIns="83793" bIns="41897">
            <a:spAutoFit/>
          </a:bodyPr>
          <a:lstStyle/>
          <a:p>
            <a:endParaRPr lang="en-GB"/>
          </a:p>
        </p:txBody>
      </p:sp>
      <p:sp>
        <p:nvSpPr>
          <p:cNvPr id="9" name="Freeform 322"/>
          <p:cNvSpPr>
            <a:spLocks/>
          </p:cNvSpPr>
          <p:nvPr/>
        </p:nvSpPr>
        <p:spPr bwMode="auto">
          <a:xfrm>
            <a:off x="900354" y="2397220"/>
            <a:ext cx="650875" cy="3405188"/>
          </a:xfrm>
          <a:custGeom>
            <a:avLst/>
            <a:gdLst>
              <a:gd name="T0" fmla="*/ 2147483647 w 155"/>
              <a:gd name="T1" fmla="*/ 2147483647 h 812"/>
              <a:gd name="T2" fmla="*/ 0 w 155"/>
              <a:gd name="T3" fmla="*/ 0 h 812"/>
              <a:gd name="T4" fmla="*/ 0 w 155"/>
              <a:gd name="T5" fmla="*/ 2147483647 h 812"/>
              <a:gd name="T6" fmla="*/ 2147483647 w 155"/>
              <a:gd name="T7" fmla="*/ 2147483647 h 812"/>
              <a:gd name="T8" fmla="*/ 2147483647 w 155"/>
              <a:gd name="T9" fmla="*/ 2147483647 h 812"/>
              <a:gd name="T10" fmla="*/ 2147483647 w 155"/>
              <a:gd name="T11" fmla="*/ 2147483647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" h="812">
                <a:moveTo>
                  <a:pt x="19" y="24"/>
                </a:moveTo>
                <a:cubicBezTo>
                  <a:pt x="11" y="18"/>
                  <a:pt x="5" y="10"/>
                  <a:pt x="0" y="0"/>
                </a:cubicBezTo>
                <a:cubicBezTo>
                  <a:pt x="0" y="812"/>
                  <a:pt x="0" y="812"/>
                  <a:pt x="0" y="812"/>
                </a:cubicBezTo>
                <a:cubicBezTo>
                  <a:pt x="155" y="812"/>
                  <a:pt x="155" y="812"/>
                  <a:pt x="155" y="812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14" y="30"/>
                  <a:pt x="55" y="50"/>
                  <a:pt x="19" y="24"/>
                </a:cubicBezTo>
                <a:close/>
              </a:path>
            </a:pathLst>
          </a:custGeom>
          <a:solidFill>
            <a:srgbClr val="659DC7"/>
          </a:solidFill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793" tIns="41897" rIns="83793" bIns="41897">
            <a:spAutoFit/>
          </a:bodyPr>
          <a:lstStyle/>
          <a:p>
            <a:endParaRPr lang="en-GB"/>
          </a:p>
        </p:txBody>
      </p:sp>
      <p:sp>
        <p:nvSpPr>
          <p:cNvPr id="10" name="Freeform 323"/>
          <p:cNvSpPr>
            <a:spLocks/>
          </p:cNvSpPr>
          <p:nvPr/>
        </p:nvSpPr>
        <p:spPr bwMode="auto">
          <a:xfrm>
            <a:off x="1551229" y="2659158"/>
            <a:ext cx="798512" cy="3143250"/>
          </a:xfrm>
          <a:custGeom>
            <a:avLst/>
            <a:gdLst>
              <a:gd name="T0" fmla="*/ 2147483647 w 190"/>
              <a:gd name="T1" fmla="*/ 2147483647 h 750"/>
              <a:gd name="T2" fmla="*/ 0 w 190"/>
              <a:gd name="T3" fmla="*/ 0 h 750"/>
              <a:gd name="T4" fmla="*/ 0 w 190"/>
              <a:gd name="T5" fmla="*/ 2147483647 h 750"/>
              <a:gd name="T6" fmla="*/ 2147483647 w 190"/>
              <a:gd name="T7" fmla="*/ 2147483647 h 750"/>
              <a:gd name="T8" fmla="*/ 2147483647 w 190"/>
              <a:gd name="T9" fmla="*/ 2147483647 h 750"/>
              <a:gd name="T10" fmla="*/ 2147483647 w 190"/>
              <a:gd name="T11" fmla="*/ 2147483647 h 7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0" h="750">
                <a:moveTo>
                  <a:pt x="21" y="23"/>
                </a:moveTo>
                <a:cubicBezTo>
                  <a:pt x="15" y="13"/>
                  <a:pt x="8" y="6"/>
                  <a:pt x="0" y="0"/>
                </a:cubicBezTo>
                <a:cubicBezTo>
                  <a:pt x="0" y="750"/>
                  <a:pt x="0" y="750"/>
                  <a:pt x="0" y="750"/>
                </a:cubicBezTo>
                <a:cubicBezTo>
                  <a:pt x="190" y="750"/>
                  <a:pt x="190" y="750"/>
                  <a:pt x="190" y="750"/>
                </a:cubicBezTo>
                <a:cubicBezTo>
                  <a:pt x="190" y="491"/>
                  <a:pt x="190" y="491"/>
                  <a:pt x="190" y="491"/>
                </a:cubicBezTo>
                <a:cubicBezTo>
                  <a:pt x="57" y="348"/>
                  <a:pt x="101" y="156"/>
                  <a:pt x="21" y="23"/>
                </a:cubicBezTo>
                <a:close/>
              </a:path>
            </a:pathLst>
          </a:custGeom>
          <a:solidFill>
            <a:srgbClr val="659DC7"/>
          </a:solidFill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793" tIns="41897" rIns="83793" bIns="41897">
            <a:spAutoFit/>
          </a:bodyPr>
          <a:lstStyle/>
          <a:p>
            <a:endParaRPr lang="en-GB"/>
          </a:p>
        </p:txBody>
      </p:sp>
      <p:sp>
        <p:nvSpPr>
          <p:cNvPr id="11" name="Freeform 324"/>
          <p:cNvSpPr>
            <a:spLocks/>
          </p:cNvSpPr>
          <p:nvPr/>
        </p:nvSpPr>
        <p:spPr bwMode="auto">
          <a:xfrm>
            <a:off x="2349741" y="4716558"/>
            <a:ext cx="2236788" cy="1085850"/>
          </a:xfrm>
          <a:custGeom>
            <a:avLst/>
            <a:gdLst>
              <a:gd name="T0" fmla="*/ 2147483647 w 676"/>
              <a:gd name="T1" fmla="*/ 2147483647 h 259"/>
              <a:gd name="T2" fmla="*/ 0 w 676"/>
              <a:gd name="T3" fmla="*/ 0 h 259"/>
              <a:gd name="T4" fmla="*/ 0 w 676"/>
              <a:gd name="T5" fmla="*/ 2147483647 h 259"/>
              <a:gd name="T6" fmla="*/ 2147483647 w 676"/>
              <a:gd name="T7" fmla="*/ 2147483647 h 259"/>
              <a:gd name="T8" fmla="*/ 2147483647 w 676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6" h="259">
                <a:moveTo>
                  <a:pt x="676" y="194"/>
                </a:moveTo>
                <a:cubicBezTo>
                  <a:pt x="285" y="182"/>
                  <a:pt x="97" y="103"/>
                  <a:pt x="0" y="0"/>
                </a:cubicBezTo>
                <a:cubicBezTo>
                  <a:pt x="0" y="259"/>
                  <a:pt x="0" y="259"/>
                  <a:pt x="0" y="259"/>
                </a:cubicBezTo>
                <a:cubicBezTo>
                  <a:pt x="676" y="259"/>
                  <a:pt x="676" y="259"/>
                  <a:pt x="676" y="259"/>
                </a:cubicBezTo>
                <a:lnTo>
                  <a:pt x="676" y="194"/>
                </a:lnTo>
                <a:close/>
              </a:path>
            </a:pathLst>
          </a:custGeom>
          <a:solidFill>
            <a:srgbClr val="659DC7"/>
          </a:solidFill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793" tIns="41897" rIns="83793" bIns="41897">
            <a:spAutoFit/>
          </a:bodyPr>
          <a:lstStyle/>
          <a:p>
            <a:endParaRPr lang="en-GB"/>
          </a:p>
        </p:txBody>
      </p:sp>
      <p:sp>
        <p:nvSpPr>
          <p:cNvPr id="12" name="Freeform 325"/>
          <p:cNvSpPr>
            <a:spLocks/>
          </p:cNvSpPr>
          <p:nvPr/>
        </p:nvSpPr>
        <p:spPr bwMode="auto">
          <a:xfrm>
            <a:off x="547929" y="1746345"/>
            <a:ext cx="4017962" cy="4194175"/>
          </a:xfrm>
          <a:custGeom>
            <a:avLst/>
            <a:gdLst>
              <a:gd name="T0" fmla="*/ 0 w 2532"/>
              <a:gd name="T1" fmla="*/ 0 h 2256"/>
              <a:gd name="T2" fmla="*/ 0 w 2532"/>
              <a:gd name="T3" fmla="*/ 2147483647 h 2256"/>
              <a:gd name="T4" fmla="*/ 2147483647 w 2532"/>
              <a:gd name="T5" fmla="*/ 2147483647 h 2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32" h="2256">
                <a:moveTo>
                  <a:pt x="0" y="0"/>
                </a:moveTo>
                <a:lnTo>
                  <a:pt x="0" y="2256"/>
                </a:lnTo>
                <a:lnTo>
                  <a:pt x="2532" y="2256"/>
                </a:lnTo>
              </a:path>
            </a:pathLst>
          </a:custGeom>
          <a:noFill/>
          <a:ln w="3175" cap="flat" cmpd="sng">
            <a:solidFill>
              <a:srgbClr val="B2B2B2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87816" y="5840508"/>
            <a:ext cx="143986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900" dirty="0" smtClean="0">
                <a:solidFill>
                  <a:srgbClr val="969696"/>
                </a:solidFill>
                <a:latin typeface="Century Gothic" pitchFamily="34" charset="0"/>
              </a:rPr>
              <a:t>Время </a:t>
            </a:r>
            <a:r>
              <a:rPr lang="en-GB" sz="900" dirty="0" smtClean="0">
                <a:solidFill>
                  <a:srgbClr val="969696"/>
                </a:solidFill>
                <a:latin typeface="Century Gothic" pitchFamily="34" charset="0"/>
              </a:rPr>
              <a:t>(</a:t>
            </a:r>
            <a:r>
              <a:rPr lang="ru-RU" sz="900" dirty="0" smtClean="0">
                <a:solidFill>
                  <a:srgbClr val="969696"/>
                </a:solidFill>
                <a:latin typeface="Century Gothic" pitchFamily="34" charset="0"/>
              </a:rPr>
              <a:t>основные фазы проекта) </a:t>
            </a:r>
            <a:endParaRPr lang="en-GB" sz="900" dirty="0">
              <a:solidFill>
                <a:srgbClr val="969696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008304" y="6208808"/>
            <a:ext cx="49693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>
                <a:latin typeface="Century Gothic" pitchFamily="34" charset="0"/>
              </a:rPr>
              <a:t>2-3 </a:t>
            </a:r>
            <a:r>
              <a:rPr lang="ru-RU" sz="900" dirty="0" smtClean="0">
                <a:latin typeface="Century Gothic" pitchFamily="34" charset="0"/>
              </a:rPr>
              <a:t> года</a:t>
            </a:r>
            <a:endParaRPr lang="en-GB" sz="900" dirty="0">
              <a:latin typeface="Century Gothic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1733791" y="6208808"/>
            <a:ext cx="46487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>
                <a:latin typeface="Century Gothic" pitchFamily="34" charset="0"/>
              </a:rPr>
              <a:t>1-2 </a:t>
            </a:r>
            <a:r>
              <a:rPr lang="ru-RU" sz="900" dirty="0" smtClean="0">
                <a:latin typeface="Century Gothic" pitchFamily="34" charset="0"/>
              </a:rPr>
              <a:t>года</a:t>
            </a:r>
            <a:endParaRPr lang="en-GB" sz="900" dirty="0">
              <a:latin typeface="Century Gothic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299066" y="6208808"/>
            <a:ext cx="4151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>
                <a:latin typeface="Century Gothic" pitchFamily="34" charset="0"/>
              </a:rPr>
              <a:t>20+ </a:t>
            </a:r>
            <a:r>
              <a:rPr lang="ru-RU" sz="900" dirty="0" smtClean="0">
                <a:latin typeface="Century Gothic" pitchFamily="34" charset="0"/>
              </a:rPr>
              <a:t>лет</a:t>
            </a:r>
            <a:endParaRPr lang="en-GB" sz="900" dirty="0">
              <a:latin typeface="Century Gothic" pitchFamily="34" charset="0"/>
            </a:endParaRPr>
          </a:p>
        </p:txBody>
      </p:sp>
      <p:sp>
        <p:nvSpPr>
          <p:cNvPr id="17" name="Rectangle 93"/>
          <p:cNvSpPr>
            <a:spLocks noChangeArrowheads="1"/>
          </p:cNvSpPr>
          <p:nvPr/>
        </p:nvSpPr>
        <p:spPr bwMode="auto">
          <a:xfrm rot="-5400000">
            <a:off x="-265665" y="3724777"/>
            <a:ext cx="1585913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ru-RU" sz="900" dirty="0" smtClean="0">
                <a:solidFill>
                  <a:srgbClr val="969696"/>
                </a:solidFill>
                <a:latin typeface="Century Gothic" pitchFamily="34" charset="0"/>
              </a:rPr>
              <a:t>Индикативная премия за риск по акциям</a:t>
            </a:r>
            <a:endParaRPr lang="en-GB" sz="900" dirty="0">
              <a:solidFill>
                <a:srgbClr val="969696"/>
              </a:solidFill>
              <a:latin typeface="Century Gothic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 rot="-5400000">
            <a:off x="2111149" y="5259289"/>
            <a:ext cx="75341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900" dirty="0" smtClean="0">
                <a:solidFill>
                  <a:schemeClr val="bg1"/>
                </a:solidFill>
              </a:rPr>
              <a:t>Эксплуатация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 rot="-5400000">
            <a:off x="488574" y="5265639"/>
            <a:ext cx="6203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900" dirty="0" smtClean="0">
                <a:solidFill>
                  <a:schemeClr val="bg1"/>
                </a:solidFill>
              </a:rPr>
              <a:t>Разработка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 rot="-5400000">
            <a:off x="852784" y="5279133"/>
            <a:ext cx="80951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900" dirty="0" smtClean="0">
                <a:solidFill>
                  <a:schemeClr val="bg1"/>
                </a:solidFill>
              </a:rPr>
              <a:t>Строительство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 rot="-5400000">
            <a:off x="1626613" y="5321996"/>
            <a:ext cx="49693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900" dirty="0" smtClean="0">
                <a:solidFill>
                  <a:schemeClr val="bg1"/>
                </a:solidFill>
              </a:rPr>
              <a:t>Переход 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900354" y="6142133"/>
            <a:ext cx="650875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>
              <a:latin typeface="Century Gothic" pitchFamily="34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1559166" y="6142133"/>
            <a:ext cx="785813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>
              <a:latin typeface="Century Gothic" pitchFamily="34" charset="0"/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2349741" y="6142133"/>
            <a:ext cx="186055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entury Gothic" pitchFamily="34" charset="0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H="1">
            <a:off x="4221404" y="6142133"/>
            <a:ext cx="352425" cy="0"/>
          </a:xfrm>
          <a:prstGeom prst="line">
            <a:avLst/>
          </a:prstGeom>
          <a:noFill/>
          <a:ln w="3175">
            <a:solidFill>
              <a:srgbClr val="4D4D4D"/>
            </a:solidFill>
            <a:prstDash val="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>
              <a:latin typeface="Century Gothic" pitchFamily="34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1130541" y="1379633"/>
            <a:ext cx="1768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4575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defTabSz="1044575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defTabSz="1044575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defTabSz="1044575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defTabSz="1044575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900" dirty="0" smtClean="0">
                <a:solidFill>
                  <a:srgbClr val="052C66"/>
                </a:solidFill>
                <a:latin typeface="Century Gothic" pitchFamily="34" charset="0"/>
              </a:rPr>
              <a:t>Масштаб инвестиций "</a:t>
            </a:r>
            <a:r>
              <a:rPr lang="ru-RU" sz="900" dirty="0" err="1" smtClean="0">
                <a:solidFill>
                  <a:srgbClr val="052C66"/>
                </a:solidFill>
                <a:latin typeface="Century Gothic" pitchFamily="34" charset="0"/>
              </a:rPr>
              <a:t>Меридиам</a:t>
            </a:r>
            <a:r>
              <a:rPr lang="ru-RU" sz="900" dirty="0" smtClean="0">
                <a:solidFill>
                  <a:srgbClr val="052C66"/>
                </a:solidFill>
                <a:latin typeface="Century Gothic" pitchFamily="34" charset="0"/>
              </a:rPr>
              <a:t>»</a:t>
            </a:r>
            <a:endParaRPr lang="en-GB" sz="900" dirty="0">
              <a:solidFill>
                <a:srgbClr val="052C66"/>
              </a:solidFill>
              <a:latin typeface="Century Gothic" pitchFamily="34" charset="0"/>
            </a:endParaRPr>
          </a:p>
        </p:txBody>
      </p:sp>
      <p:sp>
        <p:nvSpPr>
          <p:cNvPr id="31" name="Freeform 340"/>
          <p:cNvSpPr>
            <a:spLocks/>
          </p:cNvSpPr>
          <p:nvPr/>
        </p:nvSpPr>
        <p:spPr bwMode="auto">
          <a:xfrm>
            <a:off x="686041" y="1770158"/>
            <a:ext cx="2143125" cy="4003675"/>
          </a:xfrm>
          <a:custGeom>
            <a:avLst/>
            <a:gdLst>
              <a:gd name="T0" fmla="*/ 0 w 972"/>
              <a:gd name="T1" fmla="*/ 0 h 2256"/>
              <a:gd name="T2" fmla="*/ 2147483647 w 972"/>
              <a:gd name="T3" fmla="*/ 0 h 2256"/>
              <a:gd name="T4" fmla="*/ 2147483647 w 972"/>
              <a:gd name="T5" fmla="*/ 2147483647 h 2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2" h="2256">
                <a:moveTo>
                  <a:pt x="0" y="0"/>
                </a:moveTo>
                <a:lnTo>
                  <a:pt x="972" y="0"/>
                </a:lnTo>
                <a:lnTo>
                  <a:pt x="972" y="2256"/>
                </a:lnTo>
              </a:path>
            </a:pathLst>
          </a:custGeom>
          <a:noFill/>
          <a:ln w="3175" cap="flat" cmpd="sng">
            <a:solidFill>
              <a:srgbClr val="052C66"/>
            </a:solidFill>
            <a:prstDash val="dash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 rot="-5400000">
            <a:off x="89789" y="1720752"/>
            <a:ext cx="522579" cy="1384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900">
                <a:solidFill>
                  <a:srgbClr val="4D4D4D"/>
                </a:solidFill>
                <a:latin typeface="Century Gothic" pitchFamily="34" charset="0"/>
              </a:rPr>
              <a:t>1,000 bps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 rot="-5400000">
            <a:off x="115655" y="3858320"/>
            <a:ext cx="426399" cy="1384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Swis721 Lt BT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900" dirty="0">
                <a:solidFill>
                  <a:srgbClr val="4D4D4D"/>
                </a:solidFill>
                <a:latin typeface="Century Gothic" pitchFamily="34" charset="0"/>
              </a:rPr>
              <a:t>500 bps</a:t>
            </a:r>
          </a:p>
        </p:txBody>
      </p:sp>
    </p:spTree>
    <p:extLst>
      <p:ext uri="{BB962C8B-B14F-4D97-AF65-F5344CB8AC3E}">
        <p14:creationId xmlns:p14="http://schemas.microsoft.com/office/powerpoint/2010/main" xmlns="" val="32232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417936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9352" name="think-cell Slide" r:id="rId13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smtClean="0">
              <a:solidFill>
                <a:srgbClr val="324F64"/>
              </a:solidFill>
              <a:latin typeface="Calibri"/>
              <a:sym typeface="Calibri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913" y="1100138"/>
            <a:ext cx="8551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Доходность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”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: иллюстрирует 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валовой 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сбор 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в%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от привлеченных 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обязательств (за исключением терминального значения)</a:t>
            </a: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Доходы инвестора зависят от доходности проекта, а не от прироста капитала</a:t>
            </a:r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8841932"/>
              </p:ext>
            </p:extLst>
          </p:nvPr>
        </p:nvGraphicFramePr>
        <p:xfrm>
          <a:off x="261937" y="1638299"/>
          <a:ext cx="7934372" cy="4048194"/>
        </p:xfrm>
        <a:graphic>
          <a:graphicData uri="http://schemas.openxmlformats.org/presentationml/2006/ole">
            <p:oleObj spid="_x0000_s99353" name="Graphique" r:id="rId14" imgW="7934372" imgH="4048194" progId="MSGraph.Chart.8">
              <p:embed followColorScheme="full"/>
            </p:oleObj>
          </a:graphicData>
        </a:graphic>
      </p:graphicFrame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 bwMode="auto">
          <a:xfrm flipH="1">
            <a:off x="842963" y="3705225"/>
            <a:ext cx="70675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ight Arrow 10"/>
          <p:cNvSpPr/>
          <p:nvPr>
            <p:custDataLst>
              <p:tags r:id="rId7"/>
            </p:custDataLst>
          </p:nvPr>
        </p:nvSpPr>
        <p:spPr bwMode="auto">
          <a:xfrm rot="10800000">
            <a:off x="7962900" y="3629025"/>
            <a:ext cx="128587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 bwMode="auto">
          <a:xfrm>
            <a:off x="8140698" y="3614738"/>
            <a:ext cx="6477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Calibri"/>
                <a:sym typeface="Calibri"/>
              </a:rPr>
              <a:t>Ø </a:t>
            </a:r>
            <a:r>
              <a:rPr lang="en-US" sz="1200" dirty="0" smtClean="0">
                <a:solidFill>
                  <a:schemeClr val="tx1"/>
                </a:solidFill>
                <a:sym typeface="Calibri"/>
              </a:rPr>
              <a:t>11-12%</a:t>
            </a:r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33" name="RbLeanShape Left U-Shape 33"/>
          <p:cNvSpPr/>
          <p:nvPr>
            <p:custDataLst>
              <p:tags r:id="rId9"/>
            </p:custDataLst>
          </p:nvPr>
        </p:nvSpPr>
        <p:spPr bwMode="auto">
          <a:xfrm rot="5400000">
            <a:off x="4331426" y="2181912"/>
            <a:ext cx="108000" cy="7092000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89999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1" i="0" u="none" strike="noStrike" cap="none" normalizeH="0" baseline="0" smtClean="0">
              <a:ln>
                <a:noFill/>
              </a:ln>
              <a:solidFill>
                <a:srgbClr val="324F64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34" name="ListLeanHorizontalTextTopic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07480" y="5823915"/>
            <a:ext cx="6555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 anchor="b">
            <a:spAutoFit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ru-RU" sz="1400" b="1" dirty="0" smtClean="0">
                <a:latin typeface="Century Gothic" pitchFamily="34" charset="0"/>
              </a:rPr>
              <a:t>75% внутренней нормы доходности инвесторов достигается за счет выплат в счет погашения кредита проектных компаний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36" name="IsoclesTriangle"/>
          <p:cNvSpPr/>
          <p:nvPr>
            <p:custDataLst>
              <p:tags r:id="rId11"/>
            </p:custDataLst>
          </p:nvPr>
        </p:nvSpPr>
        <p:spPr bwMode="auto">
          <a:xfrm rot="10800000">
            <a:off x="4204452" y="5733308"/>
            <a:ext cx="361950" cy="155575"/>
          </a:xfrm>
          <a:prstGeom prst="triangle">
            <a:avLst/>
          </a:prstGeom>
          <a:solidFill>
            <a:srgbClr val="0070C0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4174" y="3903257"/>
            <a:ext cx="2034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entury Gothic" pitchFamily="34" charset="0"/>
                <a:sym typeface="Calibri"/>
              </a:rPr>
              <a:t>Средняя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entury Gothic" pitchFamily="34" charset="0"/>
                <a:sym typeface="Calibri"/>
              </a:rPr>
              <a:t>прибыль за </a:t>
            </a:r>
            <a:r>
              <a:rPr lang="en-US" sz="1200" b="1" dirty="0" smtClean="0">
                <a:latin typeface="Century Gothic" pitchFamily="34" charset="0"/>
                <a:sym typeface="Calibri"/>
              </a:rPr>
              <a:t>24 </a:t>
            </a:r>
            <a:r>
              <a:rPr lang="ru-RU" sz="1200" b="1" dirty="0" smtClean="0">
                <a:latin typeface="Century Gothic" pitchFamily="34" charset="0"/>
                <a:sym typeface="Calibri"/>
              </a:rPr>
              <a:t>года</a:t>
            </a:r>
            <a:endParaRPr lang="fr-FR" sz="1200" b="1" dirty="0">
              <a:latin typeface="Century Gothic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60627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83" name="think-cell Slide" r:id="rId7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22 актива по всей Европе и Северной Америке, в 11 странах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913" y="1100138"/>
            <a:ext cx="6786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Послужной список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“</a:t>
            </a:r>
            <a:r>
              <a: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56928"/>
            <a:ext cx="83089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3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255258" y="280636"/>
            <a:ext cx="843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dirty="0" smtClean="0">
                <a:solidFill>
                  <a:srgbClr val="436271"/>
                </a:solidFill>
                <a:latin typeface="Century Gothic" pitchFamily="34" charset="0"/>
              </a:rPr>
              <a:t>Содержание</a:t>
            </a:r>
            <a:endParaRPr lang="en-US" sz="28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41277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"Модель "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Меридиам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“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Организация сближения ожиданий институциональных инвесторов и государственного сектора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436271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Понимание того, что инвесторы (частные и государственные партнерства) ищут в предложении"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Меридиам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"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Анализ возможностей инфраструктурного инвестирования с нуля</a:t>
            </a:r>
          </a:p>
          <a:p>
            <a:pPr marL="342900" indent="-342900">
              <a:buFontTx/>
              <a:buAutoNum type="arabicPeriod"/>
            </a:pPr>
            <a:endParaRPr lang="en-US" sz="2000" b="1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7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72991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0365" name="think-cell Slide" r:id="rId11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smtClean="0">
              <a:solidFill>
                <a:srgbClr val="324F64"/>
              </a:solidFill>
              <a:latin typeface="Calibri"/>
              <a:sym typeface="Calibri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US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913" y="1100138"/>
            <a:ext cx="8551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Инвестиционный процесс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»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913" y="112713"/>
            <a:ext cx="71358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</a:t>
            </a:r>
            <a:r>
              <a:rPr lang="ru-RU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» проходит детальный и тщательный процесс оценки рисков при взгляде на инвестиционные возможности</a:t>
            </a:r>
          </a:p>
        </p:txBody>
      </p:sp>
      <p:sp>
        <p:nvSpPr>
          <p:cNvPr id="33" name="RbLeanShape Left U-Shape 33"/>
          <p:cNvSpPr/>
          <p:nvPr>
            <p:custDataLst>
              <p:tags r:id="rId6"/>
            </p:custDataLst>
          </p:nvPr>
        </p:nvSpPr>
        <p:spPr bwMode="auto">
          <a:xfrm rot="5400000">
            <a:off x="4521567" y="1536962"/>
            <a:ext cx="108000" cy="8244000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0" y="0"/>
                </a:moveTo>
                <a:lnTo>
                  <a:pt x="1270000" y="0"/>
                </a:lnTo>
                <a:lnTo>
                  <a:pt x="1270000" y="3175000"/>
                </a:lnTo>
                <a:lnTo>
                  <a:pt x="0" y="3175000"/>
                </a:lnTo>
              </a:path>
            </a:pathLst>
          </a:cu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89999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rgbClr val="324F64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34" name="ListLeanHorizontalTextTopic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7621" y="5851522"/>
            <a:ext cx="65558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 anchor="t" anchorCtr="0">
            <a:spAutoFit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ru-RU" sz="1400" b="1" dirty="0" smtClean="0">
                <a:latin typeface="Century Gothic" pitchFamily="34" charset="0"/>
              </a:rPr>
              <a:t>От 18 до 24 месяцев между началом и финансовым закрытием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25" name="Chevron 24"/>
          <p:cNvSpPr/>
          <p:nvPr/>
        </p:nvSpPr>
        <p:spPr bwMode="auto">
          <a:xfrm>
            <a:off x="1583817" y="1793343"/>
            <a:ext cx="1858618" cy="576469"/>
          </a:xfrm>
          <a:prstGeom prst="chevron">
            <a:avLst>
              <a:gd name="adj" fmla="val 28049"/>
            </a:avLst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tabLst>
                <a:tab pos="5562600" algn="r"/>
              </a:tabLst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Century Gothic" pitchFamily="34" charset="0"/>
              </a:rPr>
              <a:t>Рынок и возникновение проекта</a:t>
            </a:r>
            <a:endParaRPr lang="en-US" sz="12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Chevron 26"/>
          <p:cNvSpPr/>
          <p:nvPr/>
        </p:nvSpPr>
        <p:spPr bwMode="auto">
          <a:xfrm>
            <a:off x="3397932" y="1793343"/>
            <a:ext cx="1858618" cy="576469"/>
          </a:xfrm>
          <a:prstGeom prst="chevron">
            <a:avLst>
              <a:gd name="adj" fmla="val 28049"/>
            </a:avLst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tabLst>
                <a:tab pos="5562600" algn="r"/>
              </a:tabLst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Century Gothic" pitchFamily="34" charset="0"/>
              </a:rPr>
              <a:t>Начальное развитие проекта</a:t>
            </a:r>
            <a:endParaRPr lang="en-US" sz="12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Chevron 27"/>
          <p:cNvSpPr/>
          <p:nvPr/>
        </p:nvSpPr>
        <p:spPr bwMode="auto">
          <a:xfrm>
            <a:off x="5212047" y="1793343"/>
            <a:ext cx="1858618" cy="576469"/>
          </a:xfrm>
          <a:prstGeom prst="chevron">
            <a:avLst>
              <a:gd name="adj" fmla="val 28049"/>
            </a:avLst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tabLst>
                <a:tab pos="5562600" algn="r"/>
              </a:tabLst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Century Gothic" pitchFamily="34" charset="0"/>
              </a:rPr>
              <a:t>Тендер </a:t>
            </a:r>
            <a:r>
              <a:rPr lang="en-US" sz="1200" b="1" kern="0" dirty="0" smtClean="0">
                <a:solidFill>
                  <a:schemeClr val="bg1"/>
                </a:solidFill>
                <a:latin typeface="Century Gothic" pitchFamily="34" charset="0"/>
              </a:rPr>
              <a:t>/ </a:t>
            </a:r>
            <a:r>
              <a:rPr lang="ru-RU" sz="1200" b="1" kern="0" dirty="0" smtClean="0">
                <a:solidFill>
                  <a:schemeClr val="bg1"/>
                </a:solidFill>
                <a:latin typeface="Century Gothic" pitchFamily="34" charset="0"/>
              </a:rPr>
              <a:t>предложение</a:t>
            </a:r>
            <a:endParaRPr lang="en-US" sz="12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Chevron 28"/>
          <p:cNvSpPr/>
          <p:nvPr/>
        </p:nvSpPr>
        <p:spPr bwMode="auto">
          <a:xfrm>
            <a:off x="7026162" y="1793343"/>
            <a:ext cx="1858618" cy="576469"/>
          </a:xfrm>
          <a:prstGeom prst="chevron">
            <a:avLst>
              <a:gd name="adj" fmla="val 28049"/>
            </a:avLst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tabLst>
                <a:tab pos="5562600" algn="r"/>
              </a:tabLst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Century Gothic" pitchFamily="34" charset="0"/>
              </a:rPr>
              <a:t>Переговоры</a:t>
            </a:r>
            <a:endParaRPr lang="en-US" sz="12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5302" y="1712245"/>
            <a:ext cx="10656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defTabSz="1052513" eaLnBrk="0" fontAlgn="base" hangingPunct="0">
              <a:spcAft>
                <a:spcPct val="0"/>
              </a:spcAft>
              <a:buClr>
                <a:srgbClr val="003300"/>
              </a:buClr>
            </a:pPr>
            <a:r>
              <a:rPr lang="ru-RU" sz="1200" b="1" dirty="0" smtClean="0">
                <a:solidFill>
                  <a:srgbClr val="336699"/>
                </a:solidFill>
                <a:latin typeface="Century Gothic" pitchFamily="34" charset="0"/>
              </a:rPr>
              <a:t>ФАЗА жизненного цикла проекта</a:t>
            </a:r>
            <a:endParaRPr lang="en-US" sz="12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302" y="3325624"/>
            <a:ext cx="10656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defTabSz="1052513" eaLnBrk="0" fontAlgn="base" hangingPunct="0">
              <a:spcAft>
                <a:spcPct val="0"/>
              </a:spcAft>
              <a:buClr>
                <a:srgbClr val="003300"/>
              </a:buClr>
            </a:pPr>
            <a:r>
              <a:rPr lang="ru-RU" sz="1200" b="1" dirty="0" smtClean="0">
                <a:solidFill>
                  <a:srgbClr val="336699"/>
                </a:solidFill>
                <a:latin typeface="Century Gothic" pitchFamily="34" charset="0"/>
              </a:rPr>
              <a:t>ЭТАП </a:t>
            </a:r>
            <a:endParaRPr lang="en-US" sz="1200" b="1" dirty="0" smtClean="0">
              <a:solidFill>
                <a:srgbClr val="336699"/>
              </a:solidFill>
              <a:latin typeface="Century Gothic" pitchFamily="34" charset="0"/>
            </a:endParaRPr>
          </a:p>
          <a:p>
            <a:pPr defTabSz="1052513" eaLnBrk="0" fontAlgn="base" hangingPunct="0">
              <a:spcAft>
                <a:spcPct val="0"/>
              </a:spcAft>
              <a:buClr>
                <a:srgbClr val="003300"/>
              </a:buClr>
            </a:pPr>
            <a:r>
              <a:rPr lang="ru-RU" sz="1200" b="1" dirty="0" smtClean="0">
                <a:solidFill>
                  <a:srgbClr val="336699"/>
                </a:solidFill>
                <a:latin typeface="Century Gothic" pitchFamily="34" charset="0"/>
              </a:rPr>
              <a:t>управление рисками</a:t>
            </a:r>
            <a:endParaRPr lang="en-US" sz="120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7650443" y="2469484"/>
            <a:ext cx="1234337" cy="288235"/>
          </a:xfrm>
          <a:prstGeom prst="rightArrow">
            <a:avLst/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r"/>
              </a:tabLst>
              <a:defRPr/>
            </a:pPr>
            <a:r>
              <a:rPr lang="en-US" sz="1050" b="1" kern="0" dirty="0" smtClean="0">
                <a:solidFill>
                  <a:schemeClr val="bg1"/>
                </a:solidFill>
                <a:latin typeface="Century Gothic" pitchFamily="34" charset="0"/>
              </a:rPr>
              <a:t>AM </a:t>
            </a:r>
            <a:r>
              <a:rPr lang="ru-RU" sz="1050" b="1" kern="0" dirty="0" smtClean="0">
                <a:solidFill>
                  <a:schemeClr val="bg1"/>
                </a:solidFill>
                <a:latin typeface="Century Gothic" pitchFamily="34" charset="0"/>
              </a:rPr>
              <a:t> подготовка</a:t>
            </a:r>
            <a:endParaRPr lang="en-US" sz="1050" b="1" kern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560439" y="2540517"/>
            <a:ext cx="61186" cy="146168"/>
          </a:xfrm>
          <a:prstGeom prst="rect">
            <a:avLst/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62600" algn="r"/>
              </a:tabLst>
              <a:defRPr/>
            </a:pPr>
            <a:endParaRPr lang="en-US" sz="1050" b="1" kern="0" smtClean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470436" y="2540517"/>
            <a:ext cx="61186" cy="146168"/>
          </a:xfrm>
          <a:prstGeom prst="rect">
            <a:avLst/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62600" algn="r"/>
              </a:tabLst>
              <a:defRPr/>
            </a:pPr>
            <a:endParaRPr lang="en-US" sz="1050" b="1" kern="0" smtClean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380433" y="2540517"/>
            <a:ext cx="61186" cy="146168"/>
          </a:xfrm>
          <a:prstGeom prst="rect">
            <a:avLst/>
          </a:prstGeom>
          <a:solidFill>
            <a:srgbClr val="004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62600" algn="r"/>
              </a:tabLst>
              <a:defRPr/>
            </a:pPr>
            <a:endParaRPr lang="en-US" sz="1050" b="1" kern="0" smtClean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>
            <a:off x="1656571" y="2792623"/>
            <a:ext cx="288000" cy="1620000"/>
          </a:xfrm>
          <a:prstGeom prst="upArrow">
            <a:avLst>
              <a:gd name="adj1" fmla="val 53963"/>
              <a:gd name="adj2" fmla="val 3732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23951" y="4467647"/>
            <a:ext cx="123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Идентификация проекта </a:t>
            </a:r>
            <a:endParaRPr lang="en-US" sz="1000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3" name="Up Arrow 42"/>
          <p:cNvSpPr/>
          <p:nvPr/>
        </p:nvSpPr>
        <p:spPr bwMode="auto">
          <a:xfrm>
            <a:off x="2921242" y="2792623"/>
            <a:ext cx="288000" cy="1620000"/>
          </a:xfrm>
          <a:prstGeom prst="upArrow">
            <a:avLst>
              <a:gd name="adj1" fmla="val 53963"/>
              <a:gd name="adj2" fmla="val 3732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97601" y="4467647"/>
            <a:ext cx="1135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Решение  запускать \ не запускать проект</a:t>
            </a:r>
            <a:endParaRPr lang="en-US" sz="1000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6" name="Up Arrow 45"/>
          <p:cNvSpPr/>
          <p:nvPr/>
        </p:nvSpPr>
        <p:spPr bwMode="auto">
          <a:xfrm>
            <a:off x="5133113" y="2792623"/>
            <a:ext cx="288000" cy="1620000"/>
          </a:xfrm>
          <a:prstGeom prst="upArrow">
            <a:avLst>
              <a:gd name="adj1" fmla="val 53963"/>
              <a:gd name="adj2" fmla="val 3732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2322" y="4448597"/>
            <a:ext cx="1135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Стартовое совещание</a:t>
            </a:r>
            <a:endParaRPr lang="en-US" sz="1000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9" name="Up Arrow 48"/>
          <p:cNvSpPr/>
          <p:nvPr/>
        </p:nvSpPr>
        <p:spPr bwMode="auto">
          <a:xfrm>
            <a:off x="5491447" y="2792623"/>
            <a:ext cx="288000" cy="1620000"/>
          </a:xfrm>
          <a:prstGeom prst="upArrow">
            <a:avLst>
              <a:gd name="adj1" fmla="val 53963"/>
              <a:gd name="adj2" fmla="val 3732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17234" y="4949563"/>
            <a:ext cx="11352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IC - </a:t>
            </a:r>
            <a:r>
              <a:rPr lang="ru-RU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вводный</a:t>
            </a:r>
            <a:endParaRPr lang="en-US" sz="1000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2" name="Up Arrow 51"/>
          <p:cNvSpPr/>
          <p:nvPr/>
        </p:nvSpPr>
        <p:spPr bwMode="auto">
          <a:xfrm>
            <a:off x="6413923" y="2792623"/>
            <a:ext cx="288000" cy="1620000"/>
          </a:xfrm>
          <a:prstGeom prst="upArrow">
            <a:avLst>
              <a:gd name="adj1" fmla="val 53963"/>
              <a:gd name="adj2" fmla="val 3732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05501" y="5025763"/>
            <a:ext cx="1315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IC - </a:t>
            </a:r>
            <a:r>
              <a:rPr lang="ru-RU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Первоначальное утверждение </a:t>
            </a:r>
            <a:r>
              <a:rPr lang="en-US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BID</a:t>
            </a:r>
          </a:p>
        </p:txBody>
      </p:sp>
      <p:sp>
        <p:nvSpPr>
          <p:cNvPr id="55" name="Up Arrow 54"/>
          <p:cNvSpPr/>
          <p:nvPr/>
        </p:nvSpPr>
        <p:spPr bwMode="auto">
          <a:xfrm>
            <a:off x="7266539" y="2792623"/>
            <a:ext cx="288000" cy="1620000"/>
          </a:xfrm>
          <a:prstGeom prst="upArrow">
            <a:avLst>
              <a:gd name="adj1" fmla="val 53963"/>
              <a:gd name="adj2" fmla="val 3732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47172" y="4467647"/>
            <a:ext cx="1135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IC </a:t>
            </a:r>
            <a:r>
              <a:rPr lang="ru-RU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-предварительное завершение</a:t>
            </a:r>
            <a:endParaRPr lang="en-US" sz="1000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8" name="Up Arrow 57"/>
          <p:cNvSpPr/>
          <p:nvPr/>
        </p:nvSpPr>
        <p:spPr bwMode="auto">
          <a:xfrm>
            <a:off x="7747688" y="2792623"/>
            <a:ext cx="288000" cy="1620000"/>
          </a:xfrm>
          <a:prstGeom prst="upArrow">
            <a:avLst>
              <a:gd name="adj1" fmla="val 53963"/>
              <a:gd name="adj2" fmla="val 3732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81625" y="5167927"/>
            <a:ext cx="11352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Решение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после завершения</a:t>
            </a:r>
            <a:endParaRPr lang="en-US" sz="1000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5400000">
            <a:off x="7680543" y="4684032"/>
            <a:ext cx="42229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346778" y="4684032"/>
            <a:ext cx="42229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424302" y="4684032"/>
            <a:ext cx="42229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IsoclesTriangle"/>
          <p:cNvSpPr/>
          <p:nvPr/>
        </p:nvSpPr>
        <p:spPr bwMode="auto">
          <a:xfrm rot="10800000">
            <a:off x="4394593" y="5637063"/>
            <a:ext cx="361950" cy="155575"/>
          </a:xfrm>
          <a:prstGeom prst="triangle">
            <a:avLst/>
          </a:prstGeom>
          <a:solidFill>
            <a:srgbClr val="0070C0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4610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354" name="think-cell Slide" r:id="rId12" imgW="360" imgH="360" progId="">
              <p:embed/>
            </p:oleObj>
          </a:graphicData>
        </a:graphic>
      </p:graphicFrame>
      <p:sp>
        <p:nvSpPr>
          <p:cNvPr id="16" name="Rectangle 1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7135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Анализируются шесть основных факторов риска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913" y="1100138"/>
            <a:ext cx="6786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Проекты с нуля : Основные факторы риска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3701" y="1577588"/>
            <a:ext cx="1278759" cy="300097"/>
            <a:chOff x="323847" y="1895236"/>
            <a:chExt cx="4135948" cy="300097"/>
          </a:xfrm>
        </p:grpSpPr>
        <p:sp>
          <p:nvSpPr>
            <p:cNvPr id="12" name="Line 3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gray">
            <a:xfrm>
              <a:off x="323847" y="2195333"/>
              <a:ext cx="4135948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lIns="93276" tIns="46638" rIns="93276" bIns="36723" anchor="b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3" name="Rectangle 6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23851" y="1895236"/>
              <a:ext cx="41039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</a:pPr>
              <a:r>
                <a:rPr lang="ru-RU" sz="1400" b="1" dirty="0" smtClean="0">
                  <a:solidFill>
                    <a:srgbClr val="324F64"/>
                  </a:solidFill>
                  <a:latin typeface="Century Gothic" pitchFamily="34" charset="0"/>
                  <a:cs typeface="Arial" charset="0"/>
                </a:rPr>
                <a:t>Риск</a:t>
              </a:r>
              <a:endPara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20" name="Rectangle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1" name="Group 20"/>
          <p:cNvGrpSpPr/>
          <p:nvPr>
            <p:custDataLst>
              <p:tags r:id="rId6"/>
            </p:custDataLst>
          </p:nvPr>
        </p:nvGrpSpPr>
        <p:grpSpPr>
          <a:xfrm>
            <a:off x="1958909" y="1574446"/>
            <a:ext cx="6714969" cy="303239"/>
            <a:chOff x="323847" y="1892094"/>
            <a:chExt cx="4135948" cy="303239"/>
          </a:xfrm>
        </p:grpSpPr>
        <p:sp>
          <p:nvSpPr>
            <p:cNvPr id="22" name="Line 3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gray">
            <a:xfrm>
              <a:off x="323847" y="2195333"/>
              <a:ext cx="4135948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lIns="93276" tIns="46638" rIns="93276" bIns="36723" anchor="b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23" name="Rectangle 6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23851" y="1892094"/>
              <a:ext cx="4103916" cy="21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</a:pPr>
              <a:r>
                <a:rPr lang="ru-RU" sz="1400" b="1" dirty="0" smtClean="0">
                  <a:solidFill>
                    <a:srgbClr val="324F64"/>
                  </a:solidFill>
                  <a:latin typeface="Century Gothic" pitchFamily="34" charset="0"/>
                  <a:cs typeface="Arial" charset="0"/>
                </a:rPr>
                <a:t>Описание </a:t>
              </a:r>
              <a:endPara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0625" y="1971289"/>
            <a:ext cx="8297440" cy="671979"/>
            <a:chOff x="410625" y="1971289"/>
            <a:chExt cx="8297440" cy="671979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410625" y="1971289"/>
              <a:ext cx="12846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ru-RU" sz="1400" b="1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Контрагент</a:t>
              </a:r>
              <a:endParaRPr lang="en-US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2200275" y="1971289"/>
              <a:ext cx="6507790" cy="67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17872" indent="-117872"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Обязательство субсидирующей государственной организации о реализации проекта ГЧП</a:t>
              </a:r>
            </a:p>
            <a:p>
              <a:pPr marL="117872" indent="-117872"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Кредитоспособность контрагентов по сделке КСН </a:t>
              </a:r>
              <a:endParaRPr lang="en-US" sz="14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 bwMode="auto">
          <a:xfrm>
            <a:off x="390418" y="2693379"/>
            <a:ext cx="82809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410625" y="2729569"/>
            <a:ext cx="8514300" cy="234495"/>
            <a:chOff x="410625" y="1952238"/>
            <a:chExt cx="8255386" cy="234495"/>
          </a:xfrm>
        </p:grpSpPr>
        <p:sp>
          <p:nvSpPr>
            <p:cNvPr id="36" name="Rectangle 1"/>
            <p:cNvSpPr>
              <a:spLocks noChangeArrowheads="1"/>
            </p:cNvSpPr>
            <p:nvPr/>
          </p:nvSpPr>
          <p:spPr bwMode="auto">
            <a:xfrm>
              <a:off x="410625" y="1971289"/>
              <a:ext cx="1465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ru-RU" sz="1400" b="1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Строительство</a:t>
              </a:r>
              <a:endParaRPr lang="en-US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2127382" y="1952238"/>
              <a:ext cx="653862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17872" indent="-117872"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Риск задержки проекта и / или существенных дефектов в строительстве</a:t>
              </a:r>
              <a:endParaRPr lang="en-US" sz="14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 bwMode="auto">
          <a:xfrm>
            <a:off x="390418" y="3496358"/>
            <a:ext cx="82809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410625" y="3475399"/>
            <a:ext cx="8380950" cy="291644"/>
            <a:chOff x="410625" y="1895089"/>
            <a:chExt cx="8525384" cy="291644"/>
          </a:xfrm>
        </p:grpSpPr>
        <p:sp>
          <p:nvSpPr>
            <p:cNvPr id="41" name="Rectangle 1"/>
            <p:cNvSpPr>
              <a:spLocks noChangeArrowheads="1"/>
            </p:cNvSpPr>
            <p:nvPr/>
          </p:nvSpPr>
          <p:spPr bwMode="auto">
            <a:xfrm>
              <a:off x="410625" y="1971289"/>
              <a:ext cx="12846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ru-RU" sz="1400" b="1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Контрактный</a:t>
              </a:r>
              <a:endParaRPr lang="en-US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42" name="Rectangle 1"/>
            <p:cNvSpPr>
              <a:spLocks noChangeArrowheads="1"/>
            </p:cNvSpPr>
            <p:nvPr/>
          </p:nvSpPr>
          <p:spPr bwMode="auto">
            <a:xfrm>
              <a:off x="2190308" y="1895089"/>
              <a:ext cx="67457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17872" indent="-117872"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Риск, связанный с контрактами, на основе которых реализуется проект</a:t>
              </a:r>
              <a:endParaRPr lang="en-US" sz="14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 bwMode="auto">
          <a:xfrm>
            <a:off x="390418" y="4119801"/>
            <a:ext cx="82809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Group 43"/>
          <p:cNvGrpSpPr/>
          <p:nvPr/>
        </p:nvGrpSpPr>
        <p:grpSpPr>
          <a:xfrm>
            <a:off x="410624" y="4175042"/>
            <a:ext cx="8297441" cy="430887"/>
            <a:chOff x="410624" y="1971289"/>
            <a:chExt cx="8297441" cy="430887"/>
          </a:xfrm>
        </p:grpSpPr>
        <p:sp>
          <p:nvSpPr>
            <p:cNvPr id="45" name="Rectangle 1"/>
            <p:cNvSpPr>
              <a:spLocks noChangeArrowheads="1"/>
            </p:cNvSpPr>
            <p:nvPr/>
          </p:nvSpPr>
          <p:spPr bwMode="auto">
            <a:xfrm>
              <a:off x="410624" y="1971289"/>
              <a:ext cx="179917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ru-RU" sz="1400" b="1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Операционный</a:t>
              </a:r>
              <a:endParaRPr lang="en-US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381250" y="1971289"/>
              <a:ext cx="632681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17872" indent="-117872"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Риск того, что консорциум  будет не в состоянии обеспечить необходимый уровень обслуживания</a:t>
              </a:r>
              <a:endParaRPr lang="en-US" sz="14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 bwMode="auto">
          <a:xfrm>
            <a:off x="390418" y="4743244"/>
            <a:ext cx="82809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410625" y="4798485"/>
            <a:ext cx="8592715" cy="224969"/>
            <a:chOff x="410625" y="1971289"/>
            <a:chExt cx="8592715" cy="224969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410625" y="1971289"/>
              <a:ext cx="12846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ru-RU" sz="1400" b="1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Спрос</a:t>
              </a:r>
              <a:endParaRPr lang="en-US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50" name="Rectangle 1"/>
            <p:cNvSpPr>
              <a:spLocks noChangeArrowheads="1"/>
            </p:cNvSpPr>
            <p:nvPr/>
          </p:nvSpPr>
          <p:spPr bwMode="auto">
            <a:xfrm>
              <a:off x="2257639" y="1980814"/>
              <a:ext cx="67457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17872" indent="-117872"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Подверженность проекта риску различных уровней спроса </a:t>
              </a:r>
              <a:endParaRPr lang="en-US" sz="14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 bwMode="auto">
          <a:xfrm>
            <a:off x="390418" y="5546223"/>
            <a:ext cx="82809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410625" y="5591942"/>
            <a:ext cx="8733375" cy="224969"/>
            <a:chOff x="410625" y="1961764"/>
            <a:chExt cx="8733375" cy="224969"/>
          </a:xfrm>
        </p:grpSpPr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410625" y="1971289"/>
              <a:ext cx="16277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ru-RU" sz="1400" b="1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Финансирование</a:t>
              </a:r>
              <a:endParaRPr lang="en-US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54" name="Rectangle 1"/>
            <p:cNvSpPr>
              <a:spLocks noChangeArrowheads="1"/>
            </p:cNvSpPr>
            <p:nvPr/>
          </p:nvSpPr>
          <p:spPr bwMode="auto">
            <a:xfrm>
              <a:off x="2398299" y="1961764"/>
              <a:ext cx="67457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17872" indent="-117872" fontAlgn="base">
                <a:spcBef>
                  <a:spcPts val="2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Tahoma" pitchFamily="34" charset="0"/>
                </a:rPr>
                <a:t>Риск, присущий структуре финансирования проектов</a:t>
              </a:r>
              <a:endParaRPr lang="en-US" sz="14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58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4610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413" name="think-cell Slide" r:id="rId12" imgW="360" imgH="360" progId="">
              <p:embed/>
            </p:oleObj>
          </a:graphicData>
        </a:graphic>
      </p:graphicFrame>
      <p:sp>
        <p:nvSpPr>
          <p:cNvPr id="16" name="Rectangle 1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Для каждого риска могут быть определены и закреплены смягчающие факторы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4488" y="795338"/>
            <a:ext cx="6786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Смягчающие факторы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84177" y="1187063"/>
            <a:ext cx="1311273" cy="260737"/>
            <a:chOff x="293587" y="1504711"/>
            <a:chExt cx="4166208" cy="690622"/>
          </a:xfrm>
        </p:grpSpPr>
        <p:sp>
          <p:nvSpPr>
            <p:cNvPr id="12" name="Line 3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gray">
            <a:xfrm>
              <a:off x="323847" y="2195333"/>
              <a:ext cx="4135948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lIns="93276" tIns="46638" rIns="93276" bIns="36723" anchor="b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3" name="Rectangle 6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93587" y="1504711"/>
              <a:ext cx="41039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</a:pPr>
              <a:r>
                <a:rPr lang="ru-RU" sz="1400" b="1" dirty="0" smtClean="0">
                  <a:solidFill>
                    <a:srgbClr val="324F64"/>
                  </a:solidFill>
                  <a:latin typeface="Century Gothic" pitchFamily="34" charset="0"/>
                  <a:cs typeface="Arial" charset="0"/>
                </a:rPr>
                <a:t>Риск</a:t>
              </a:r>
              <a:endPara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20" name="Rectangle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20"/>
          <p:cNvGrpSpPr/>
          <p:nvPr>
            <p:custDataLst>
              <p:tags r:id="rId6"/>
            </p:custDataLst>
          </p:nvPr>
        </p:nvGrpSpPr>
        <p:grpSpPr>
          <a:xfrm>
            <a:off x="1885950" y="1136296"/>
            <a:ext cx="6883389" cy="303239"/>
            <a:chOff x="323847" y="1892094"/>
            <a:chExt cx="4135948" cy="303239"/>
          </a:xfrm>
        </p:grpSpPr>
        <p:sp>
          <p:nvSpPr>
            <p:cNvPr id="22" name="Line 3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gray">
            <a:xfrm>
              <a:off x="323847" y="2195333"/>
              <a:ext cx="4135948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lIns="93276" tIns="46638" rIns="93276" bIns="36723" anchor="b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23" name="Rectangle 6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23851" y="1892094"/>
              <a:ext cx="4103916" cy="21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324F64"/>
                  </a:solidFill>
                  <a:latin typeface="Century Gothic" pitchFamily="34" charset="0"/>
                  <a:cs typeface="Arial" charset="0"/>
                </a:rPr>
                <a:t>Смягчающие факторы</a:t>
              </a:r>
              <a:endParaRPr lang="en-US" sz="1400" b="1" dirty="0">
                <a:solidFill>
                  <a:srgbClr val="324F64"/>
                </a:solidFill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91574" y="1523614"/>
            <a:ext cx="2772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Контрагент</a:t>
            </a:r>
            <a:endParaRPr lang="en-US" sz="1200" b="1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428517" y="2571977"/>
            <a:ext cx="84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20149" y="2589118"/>
            <a:ext cx="2772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ru-RU" sz="1100" b="1" dirty="0" smtClean="0">
                <a:solidFill>
                  <a:sysClr val="windowText" lastClr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Строительство</a:t>
            </a:r>
            <a:endParaRPr lang="en-US" sz="1100" b="1" dirty="0" smtClean="0">
              <a:solidFill>
                <a:sysClr val="windowText" lastClr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124075" y="2560543"/>
            <a:ext cx="67080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ysClr val="windowText" lastClr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Контракты с фиксированной ценой и определенной датой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ysClr val="windowText" lastClr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Заранее оцененные убытки, с гарантией ценными бумагами, включая аккредитивы, гарантии материнской компании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ysClr val="windowText" lastClr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Анализ технической сложности проекта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ysClr val="windowText" lastClr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Анализ опыта и способности подрядчика</a:t>
            </a:r>
            <a:endParaRPr lang="en-US" sz="1100" dirty="0" smtClean="0">
              <a:solidFill>
                <a:sysClr val="windowText" lastClr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466617" y="3594031"/>
            <a:ext cx="84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72524" y="3601647"/>
            <a:ext cx="2772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Контрактный</a:t>
            </a:r>
            <a:endParaRPr lang="en-US" sz="1200" b="1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2085975" y="3611172"/>
            <a:ext cx="6755652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Внимание к точному определению требующегося качества и уровня обслуживания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Оценка резервов на долгосрочное обслуживание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Анализ обращения с форс-мажорными обстоятельствами, страховые резервы и средства защиты</a:t>
            </a:r>
            <a:endParaRPr lang="en-US" sz="1100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18992" y="4417499"/>
            <a:ext cx="84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43949" y="4444165"/>
            <a:ext cx="2772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Операционный</a:t>
            </a:r>
            <a:endParaRPr lang="en-US" sz="1200" b="1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2066925" y="4415590"/>
            <a:ext cx="6755652" cy="55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Подробный контракт с субподрядчиками на эксплуатацию и техническое обслуживание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Анализ опыта и  бухгалтерского баланса субподрядчиков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Активная роль в управлении активами КСН</a:t>
            </a:r>
            <a:endParaRPr lang="en-US" sz="1100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99942" y="5059992"/>
            <a:ext cx="84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29674" y="5105708"/>
            <a:ext cx="2772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Спрос</a:t>
            </a:r>
            <a:endParaRPr lang="en-US" sz="1200" b="1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047875" y="5086658"/>
            <a:ext cx="6803277" cy="55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Консервативный прогноз трафика и доходов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Дополнения в договор, включая теневые сборы, транспортные гарантии, субсидии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Активный "практический" подход к управлению активами</a:t>
            </a:r>
            <a:endParaRPr lang="en-US" sz="1100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18992" y="5715401"/>
            <a:ext cx="84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410624" y="5732545"/>
            <a:ext cx="2772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ru-RU" sz="12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Финансирование</a:t>
            </a:r>
            <a:endParaRPr lang="en-US" sz="1200" b="1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2028825" y="5713495"/>
            <a:ext cx="6822327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Финансовая структуризация, которая соответствует профилю риска проекта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Использование долгосрочного долга, где возможно, чтобы избежать риска рефинансирования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Снижение рисков рефинансирования, используя только то, что не вызовет дефолта по обязательствам</a:t>
            </a:r>
            <a:endParaRPr lang="en-US" sz="1100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105025" y="1523614"/>
            <a:ext cx="6736602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Оценка политической обстановки в начале проекта, кредитоспособности различных финансирующих  организаций, подрядчиков и финансовых контрагентов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Предоставление договорных механизмов компенсации в случае отмены проекта</a:t>
            </a:r>
          </a:p>
          <a:p>
            <a:pPr marL="117872" indent="-117872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Разветвленная сеть отношений с ключевыми лицами, принимающими решения, и многосторонняя поддержка в управлении политическими рисками</a:t>
            </a:r>
            <a:endParaRPr lang="en-US" sz="1100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8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255258" y="280636"/>
            <a:ext cx="843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dirty="0" smtClean="0">
                <a:solidFill>
                  <a:srgbClr val="436271"/>
                </a:solidFill>
                <a:latin typeface="Century Gothic" pitchFamily="34" charset="0"/>
              </a:rPr>
              <a:t>Содержание</a:t>
            </a:r>
            <a:endParaRPr lang="en-US" sz="28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41277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436271"/>
                </a:solidFill>
                <a:latin typeface="Century Gothic" pitchFamily="34" charset="0"/>
              </a:rPr>
              <a:t>Модель "</a:t>
            </a:r>
            <a:r>
              <a:rPr lang="ru-RU" sz="2000" dirty="0" err="1" smtClean="0">
                <a:solidFill>
                  <a:srgbClr val="436271"/>
                </a:solidFill>
                <a:latin typeface="Century Gothic" pitchFamily="34" charset="0"/>
              </a:rPr>
              <a:t>Меридиам</a:t>
            </a:r>
            <a:r>
              <a:rPr lang="ru-RU" sz="2000" dirty="0" smtClean="0">
                <a:solidFill>
                  <a:srgbClr val="436271"/>
                </a:solidFill>
                <a:latin typeface="Century Gothic" pitchFamily="34" charset="0"/>
              </a:rPr>
              <a:t>“</a:t>
            </a:r>
            <a:r>
              <a:rPr lang="en-US" sz="2000" dirty="0" smtClean="0">
                <a:solidFill>
                  <a:srgbClr val="436271"/>
                </a:solidFill>
                <a:latin typeface="Century Gothic" pitchFamily="34" charset="0"/>
              </a:rPr>
              <a:t>: </a:t>
            </a:r>
            <a:r>
              <a:rPr lang="ru-RU" sz="2000" dirty="0" smtClean="0">
                <a:solidFill>
                  <a:srgbClr val="436271"/>
                </a:solidFill>
                <a:latin typeface="Century Gothic" pitchFamily="34" charset="0"/>
              </a:rPr>
              <a:t>Организация сближения ожиданий институциональных инвесторов и государственного сектора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436271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436271"/>
                </a:solidFill>
                <a:latin typeface="Century Gothic" pitchFamily="34" charset="0"/>
              </a:rPr>
              <a:t>Понимание того, что инвесторы (частные и государственные партнерства) ищут в предложении"</a:t>
            </a:r>
            <a:r>
              <a:rPr lang="ru-RU" sz="2000" dirty="0" err="1" smtClean="0">
                <a:solidFill>
                  <a:srgbClr val="436271"/>
                </a:solidFill>
                <a:latin typeface="Century Gothic" pitchFamily="34" charset="0"/>
              </a:rPr>
              <a:t>Меридиам</a:t>
            </a:r>
            <a:r>
              <a:rPr lang="ru-RU" sz="2000" dirty="0" smtClean="0">
                <a:solidFill>
                  <a:srgbClr val="436271"/>
                </a:solidFill>
                <a:latin typeface="Century Gothic" pitchFamily="34" charset="0"/>
              </a:rPr>
              <a:t>"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436271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436271"/>
                </a:solidFill>
                <a:latin typeface="Century Gothic" pitchFamily="34" charset="0"/>
              </a:rPr>
              <a:t>Анализ возможностей инфраструктурного инвестирования с нуля</a:t>
            </a:r>
            <a:endParaRPr lang="en-US" sz="2000" dirty="0" smtClean="0">
              <a:solidFill>
                <a:srgbClr val="436271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72991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3437" name="think-cell Slide" r:id="rId8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frame 2338,3749692,06346"/>
          <p:cNvSpPr txBox="1"/>
          <p:nvPr>
            <p:custDataLst>
              <p:tags r:id="rId4"/>
            </p:custDataLst>
          </p:nvPr>
        </p:nvSpPr>
        <p:spPr>
          <a:xfrm>
            <a:off x="370826" y="1958495"/>
            <a:ext cx="8209648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0019" indent="-150019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600" kern="0" dirty="0" smtClean="0">
                <a:latin typeface="Century Gothic" pitchFamily="34" charset="0"/>
              </a:rPr>
              <a:t>Инфраструктурные проекты могут быть </a:t>
            </a:r>
            <a:r>
              <a:rPr lang="ru-RU" sz="1600" b="1" kern="0" dirty="0" smtClean="0">
                <a:latin typeface="Century Gothic" pitchFamily="34" charset="0"/>
              </a:rPr>
              <a:t>беспроигрышным решением </a:t>
            </a:r>
            <a:r>
              <a:rPr lang="ru-RU" sz="1600" kern="0" dirty="0" smtClean="0">
                <a:latin typeface="Century Gothic" pitchFamily="34" charset="0"/>
              </a:rPr>
              <a:t>для органов государственной власти и инвесторов</a:t>
            </a:r>
          </a:p>
          <a:p>
            <a:pPr marL="607219" lvl="1" indent="-150019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Century Gothic" pitchFamily="34" charset="0"/>
              <a:buChar char="―"/>
              <a:defRPr/>
            </a:pPr>
            <a:r>
              <a:rPr lang="ru-RU" sz="1600" kern="0" dirty="0" smtClean="0">
                <a:latin typeface="Century Gothic" pitchFamily="34" charset="0"/>
              </a:rPr>
              <a:t>Поставка </a:t>
            </a:r>
            <a:r>
              <a:rPr lang="ru-RU" sz="1600" b="1" kern="0" dirty="0" smtClean="0">
                <a:latin typeface="Century Gothic" pitchFamily="34" charset="0"/>
              </a:rPr>
              <a:t>необходимых инфраструктурных проектов </a:t>
            </a:r>
            <a:r>
              <a:rPr lang="ru-RU" sz="1600" kern="0" dirty="0" smtClean="0">
                <a:latin typeface="Century Gothic" pitchFamily="34" charset="0"/>
              </a:rPr>
              <a:t>по себестоимости и в нужное время для сообщества</a:t>
            </a:r>
          </a:p>
          <a:p>
            <a:pPr marL="607219" lvl="1" indent="-150019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Century Gothic" pitchFamily="34" charset="0"/>
              <a:buChar char="―"/>
              <a:defRPr/>
            </a:pPr>
            <a:r>
              <a:rPr lang="ru-RU" sz="1600" kern="0" dirty="0" smtClean="0">
                <a:latin typeface="Century Gothic" pitchFamily="34" charset="0"/>
              </a:rPr>
              <a:t> Привлекательные </a:t>
            </a:r>
            <a:r>
              <a:rPr lang="ru-RU" sz="1600" b="1" kern="0" dirty="0" smtClean="0">
                <a:latin typeface="Century Gothic" pitchFamily="34" charset="0"/>
              </a:rPr>
              <a:t>инвестиционные возможности </a:t>
            </a:r>
            <a:r>
              <a:rPr lang="ru-RU" sz="1600" kern="0" dirty="0" smtClean="0">
                <a:latin typeface="Century Gothic" pitchFamily="34" charset="0"/>
              </a:rPr>
              <a:t>для инвесторов</a:t>
            </a:r>
          </a:p>
          <a:p>
            <a:pPr marL="607219" lvl="1" indent="-150019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Century Gothic" pitchFamily="34" charset="0"/>
              <a:buChar char="―"/>
              <a:defRPr/>
            </a:pPr>
            <a:r>
              <a:rPr lang="ru-RU" sz="1600" kern="0" dirty="0" smtClean="0">
                <a:latin typeface="Century Gothic" pitchFamily="34" charset="0"/>
              </a:rPr>
              <a:t> Возможность повышения </a:t>
            </a:r>
            <a:r>
              <a:rPr lang="ru-RU" sz="1600" b="1" kern="0" dirty="0" smtClean="0">
                <a:latin typeface="Century Gothic" pitchFamily="34" charset="0"/>
              </a:rPr>
              <a:t>стабильности финансовой системы </a:t>
            </a:r>
            <a:r>
              <a:rPr lang="ru-RU" sz="1600" kern="0" dirty="0" smtClean="0">
                <a:latin typeface="Century Gothic" pitchFamily="34" charset="0"/>
              </a:rPr>
              <a:t>в целом</a:t>
            </a:r>
          </a:p>
          <a:p>
            <a:pPr marL="150019" indent="-150019" algn="just" eaLnBrk="0" hangingPunct="0">
              <a:spcBef>
                <a:spcPts val="12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600" kern="0" dirty="0" smtClean="0">
                <a:latin typeface="Century Gothic" pitchFamily="34" charset="0"/>
              </a:rPr>
              <a:t>Инвестиционный горизонт должно быть </a:t>
            </a:r>
            <a:r>
              <a:rPr lang="ru-RU" sz="1600" b="1" kern="0" dirty="0" smtClean="0">
                <a:latin typeface="Century Gothic" pitchFamily="34" charset="0"/>
              </a:rPr>
              <a:t>долгосрочным</a:t>
            </a:r>
          </a:p>
          <a:p>
            <a:pPr marL="607219" lvl="1" indent="-150019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Century Gothic" pitchFamily="34" charset="0"/>
              <a:buChar char="―"/>
              <a:defRPr/>
            </a:pPr>
            <a:r>
              <a:rPr lang="ru-RU" sz="1600" kern="0" dirty="0" smtClean="0">
                <a:latin typeface="Century Gothic" pitchFamily="34" charset="0"/>
              </a:rPr>
              <a:t> Государственные органы должны иметь возможность полагаться на долгосрочных инвесторов, имеющих свой </a:t>
            </a:r>
            <a:r>
              <a:rPr lang="ru-RU" sz="1600" b="1" kern="0" dirty="0" smtClean="0">
                <a:latin typeface="Century Gothic" pitchFamily="34" charset="0"/>
              </a:rPr>
              <a:t>«шкурный интерес» </a:t>
            </a:r>
            <a:r>
              <a:rPr lang="ru-RU" sz="1600" kern="0" dirty="0" smtClean="0">
                <a:latin typeface="Century Gothic" pitchFamily="34" charset="0"/>
              </a:rPr>
              <a:t>в проекте</a:t>
            </a:r>
          </a:p>
          <a:p>
            <a:pPr marL="607219" lvl="1" indent="-150019" algn="just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Century Gothic" pitchFamily="34" charset="0"/>
              <a:buChar char="―"/>
              <a:defRPr/>
            </a:pPr>
            <a:r>
              <a:rPr lang="ru-RU" sz="1600" kern="0" dirty="0" smtClean="0">
                <a:latin typeface="Century Gothic" pitchFamily="34" charset="0"/>
              </a:rPr>
              <a:t> Инвесторы ищут проекты, доходы от которых будут соответствовать их  </a:t>
            </a:r>
            <a:r>
              <a:rPr lang="ru-RU" sz="1600" b="1" kern="0" dirty="0" smtClean="0">
                <a:latin typeface="Century Gothic" pitchFamily="34" charset="0"/>
              </a:rPr>
              <a:t>долгосрочным обязательствам</a:t>
            </a:r>
          </a:p>
          <a:p>
            <a:pPr marL="150019" indent="-150019" algn="just" eaLnBrk="0" hangingPunct="0">
              <a:spcBef>
                <a:spcPts val="12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600" kern="0" dirty="0" smtClean="0">
                <a:latin typeface="Century Gothic" pitchFamily="34" charset="0"/>
              </a:rPr>
              <a:t>Правильное и тщательное </a:t>
            </a:r>
            <a:r>
              <a:rPr lang="ru-RU" sz="1600" b="1" kern="0" dirty="0" smtClean="0">
                <a:latin typeface="Century Gothic" pitchFamily="34" charset="0"/>
              </a:rPr>
              <a:t>управление рисками и процессы </a:t>
            </a:r>
            <a:r>
              <a:rPr lang="ru-RU" sz="1600" kern="0" dirty="0" smtClean="0">
                <a:latin typeface="Century Gothic" pitchFamily="34" charset="0"/>
              </a:rPr>
              <a:t>играют важную роль в обеспечении выгоды для всех заинтересованных сторон</a:t>
            </a:r>
          </a:p>
        </p:txBody>
      </p:sp>
      <p:sp>
        <p:nvSpPr>
          <p:cNvPr id="26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913" y="112713"/>
            <a:ext cx="7135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Инфраструктурные проекты предоставляют большие возможности для изобретателей и являются источником долгосрочного финансирования для государственных организаций</a:t>
            </a:r>
            <a:endParaRPr lang="en-US" dirty="0" smtClean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4013" y="1500188"/>
            <a:ext cx="6786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Заключение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250825" y="4868863"/>
            <a:ext cx="684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dirty="0" smtClean="0">
                <a:solidFill>
                  <a:srgbClr val="436271"/>
                </a:solidFill>
              </a:rPr>
              <a:t>ПРИЛОЖЕНИЕ</a:t>
            </a:r>
            <a:r>
              <a:rPr lang="en-US" sz="2800" dirty="0" smtClean="0">
                <a:solidFill>
                  <a:srgbClr val="436271"/>
                </a:solidFill>
              </a:rPr>
              <a:t>:</a:t>
            </a:r>
          </a:p>
        </p:txBody>
      </p:sp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7235825" y="4964113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solidFill>
                  <a:schemeClr val="bg1"/>
                </a:solidFill>
              </a:rPr>
              <a:t>June</a:t>
            </a:r>
            <a:r>
              <a:rPr lang="fr-FR" sz="1600">
                <a:solidFill>
                  <a:schemeClr val="bg1"/>
                </a:solidFill>
              </a:rPr>
              <a:t> 2010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44640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1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5282A5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7" name="Rectangle 17"/>
          <p:cNvSpPr>
            <a:spLocks noChangeArrowheads="1"/>
          </p:cNvSpPr>
          <p:nvPr/>
        </p:nvSpPr>
        <p:spPr bwMode="auto">
          <a:xfrm>
            <a:off x="323850" y="312420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dirty="0" smtClean="0">
                <a:solidFill>
                  <a:srgbClr val="5282A5"/>
                </a:solidFill>
              </a:rPr>
              <a:t>www.</a:t>
            </a:r>
            <a:r>
              <a:rPr lang="en-US" sz="1400" dirty="0" err="1" smtClean="0">
                <a:solidFill>
                  <a:srgbClr val="5282A5"/>
                </a:solidFill>
              </a:rPr>
              <a:t>meridiam</a:t>
            </a:r>
            <a:r>
              <a:rPr lang="fr-FR" sz="1400" dirty="0" smtClean="0">
                <a:solidFill>
                  <a:srgbClr val="5282A5"/>
                </a:solidFill>
              </a:rPr>
              <a:t>.com</a:t>
            </a:r>
            <a:endParaRPr lang="fr-FR" sz="1400" dirty="0">
              <a:solidFill>
                <a:srgbClr val="5282A5"/>
              </a:solidFill>
            </a:endParaRPr>
          </a:p>
        </p:txBody>
      </p:sp>
      <p:pic>
        <p:nvPicPr>
          <p:cNvPr id="1536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2492375"/>
            <a:ext cx="2763837" cy="8604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17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4"/>
          <p:cNvSpPr txBox="1">
            <a:spLocks noChangeArrowheads="1"/>
          </p:cNvSpPr>
          <p:nvPr/>
        </p:nvSpPr>
        <p:spPr bwMode="auto">
          <a:xfrm>
            <a:off x="315913" y="116632"/>
            <a:ext cx="483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200" dirty="0">
                <a:solidFill>
                  <a:srgbClr val="436271"/>
                </a:solidFill>
                <a:latin typeface="Century Gothic" pitchFamily="34" charset="0"/>
              </a:rPr>
              <a:t>THE PORTFOLIO </a:t>
            </a:r>
            <a:r>
              <a:rPr lang="fr-FR" sz="3200" dirty="0" smtClean="0">
                <a:solidFill>
                  <a:srgbClr val="436271"/>
                </a:solidFill>
                <a:latin typeface="Century Gothic" pitchFamily="34" charset="0"/>
              </a:rPr>
              <a:t>– 1/7</a:t>
            </a:r>
            <a:endParaRPr lang="fr-FR" sz="32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grpSp>
        <p:nvGrpSpPr>
          <p:cNvPr id="224259" name="Group 25"/>
          <p:cNvGrpSpPr>
            <a:grpSpLocks/>
          </p:cNvGrpSpPr>
          <p:nvPr/>
        </p:nvGrpSpPr>
        <p:grpSpPr bwMode="auto">
          <a:xfrm>
            <a:off x="880170" y="980728"/>
            <a:ext cx="6119813" cy="1655763"/>
            <a:chOff x="600" y="635"/>
            <a:chExt cx="3855" cy="1043"/>
          </a:xfrm>
        </p:grpSpPr>
        <p:sp>
          <p:nvSpPr>
            <p:cNvPr id="63503" name="AutoShape 2"/>
            <p:cNvSpPr>
              <a:spLocks noChangeArrowheads="1"/>
            </p:cNvSpPr>
            <p:nvPr/>
          </p:nvSpPr>
          <p:spPr bwMode="auto">
            <a:xfrm rot="16200000">
              <a:off x="2006" y="-771"/>
              <a:ext cx="1043" cy="3855"/>
            </a:xfrm>
            <a:prstGeom prst="downArrow">
              <a:avLst>
                <a:gd name="adj1" fmla="val 100000"/>
                <a:gd name="adj2" fmla="val 22754"/>
              </a:avLst>
            </a:prstGeom>
            <a:solidFill>
              <a:schemeClr val="tx2">
                <a:lumMod val="50000"/>
                <a:lumOff val="50000"/>
                <a:alpha val="24000"/>
              </a:schemeClr>
            </a:solidFill>
            <a:ln w="5080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  <p:txBody>
            <a:bodyPr vert="eaVert" lIns="54000" rIns="54000"/>
            <a:lstStyle/>
            <a:p>
              <a:pPr algn="just" eaLnBrk="0" hangingPunct="0">
                <a:tabLst>
                  <a:tab pos="5562600" algn="r"/>
                </a:tabLst>
                <a:defRPr/>
              </a:pPr>
              <a:r>
                <a:rPr lang="en-US" dirty="0" smtClean="0">
                  <a:solidFill>
                    <a:srgbClr val="436271"/>
                  </a:solidFill>
                </a:rPr>
                <a:t>FULCRUM LIFT</a:t>
              </a:r>
              <a:r>
                <a:rPr lang="ru-RU" dirty="0" smtClean="0">
                  <a:solidFill>
                    <a:srgbClr val="436271"/>
                  </a:solidFill>
                </a:rPr>
                <a:t> (Великобритания)                               </a:t>
              </a:r>
              <a:r>
                <a:rPr lang="ru-RU" sz="1400" b="1" dirty="0" smtClean="0">
                  <a:solidFill>
                    <a:srgbClr val="436271"/>
                  </a:solidFill>
                </a:rPr>
                <a:t>30 лет</a:t>
              </a:r>
              <a:r>
                <a:rPr lang="en-US" sz="1400" b="1" dirty="0" smtClean="0">
                  <a:solidFill>
                    <a:srgbClr val="436271"/>
                  </a:solidFill>
                </a:rPr>
                <a:t> </a:t>
              </a:r>
              <a:endParaRPr lang="en-US" sz="1400" b="1" dirty="0">
                <a:solidFill>
                  <a:srgbClr val="436271"/>
                </a:solidFill>
              </a:endParaRPr>
            </a:p>
            <a:p>
              <a:pPr algn="just" eaLnBrk="0" hangingPunct="0">
                <a:defRPr/>
              </a:pPr>
              <a:endParaRPr lang="en-US" sz="500" dirty="0"/>
            </a:p>
            <a:p>
              <a:pPr algn="just" eaLnBrk="0" hangingPunct="0">
                <a:defRPr/>
              </a:pPr>
              <a:r>
                <a:rPr lang="ru-RU" sz="1200" b="1" i="1" dirty="0" smtClean="0"/>
                <a:t>Улучшение первичного медицинского ухода</a:t>
              </a:r>
            </a:p>
            <a:p>
              <a:pPr algn="just" eaLnBrk="0" hangingPunct="0">
                <a:defRPr/>
              </a:pPr>
              <a:r>
                <a:rPr lang="ru-RU" sz="1200" dirty="0" smtClean="0"/>
                <a:t> Программы ГЧП Департамента здравоохранения Правительства Великобритании</a:t>
              </a:r>
            </a:p>
            <a:p>
              <a:pPr algn="just" eaLnBrk="0" hangingPunct="0">
                <a:defRPr/>
              </a:pPr>
              <a:r>
                <a:rPr lang="ru-RU" sz="1200" dirty="0" smtClean="0"/>
                <a:t>Местные помещения для размещения врачей, аптек.</a:t>
              </a:r>
              <a:endParaRPr lang="en-US" sz="1200" dirty="0"/>
            </a:p>
            <a:p>
              <a:pPr algn="just" eaLnBrk="0" hangingPunct="0">
                <a:defRPr/>
              </a:pPr>
              <a:endParaRPr lang="en-US" sz="500" i="1" dirty="0"/>
            </a:p>
            <a:p>
              <a:pPr marL="171450" indent="-171450" algn="just" eaLnBrk="0" hangingPunct="0">
                <a:buFont typeface="Arial" pitchFamily="34" charset="0"/>
                <a:buChar char="•"/>
                <a:defRPr/>
              </a:pPr>
              <a:r>
                <a:rPr lang="ru-RU" sz="1150" i="1" dirty="0" smtClean="0"/>
                <a:t>Доходы: платежи за эксплуатационную готовность</a:t>
              </a:r>
            </a:p>
            <a:p>
              <a:pPr marL="171450" indent="-171450" algn="just" eaLnBrk="0" hangingPunct="0">
                <a:buFont typeface="Arial" pitchFamily="34" charset="0"/>
                <a:buChar char="•"/>
                <a:defRPr/>
              </a:pPr>
              <a:r>
                <a:rPr lang="ru-RU" sz="1150" i="1" dirty="0" smtClean="0"/>
                <a:t>100% акций </a:t>
              </a:r>
              <a:r>
                <a:rPr lang="ru-RU" sz="1150" i="1" dirty="0" err="1" smtClean="0"/>
                <a:t>Fulcrum</a:t>
              </a:r>
              <a:r>
                <a:rPr lang="ru-RU" sz="1150" i="1" dirty="0" smtClean="0"/>
                <a:t> </a:t>
              </a:r>
              <a:r>
                <a:rPr lang="en-US" sz="1150" i="1" dirty="0" smtClean="0"/>
                <a:t>Infrastructure Management</a:t>
              </a:r>
              <a:r>
                <a:rPr lang="ru-RU" sz="1150" i="1" dirty="0" smtClean="0"/>
                <a:t>, управляющей компании Проекта</a:t>
              </a:r>
              <a:endParaRPr lang="en-US" sz="1150" i="1" dirty="0"/>
            </a:p>
          </p:txBody>
        </p:sp>
        <p:pic>
          <p:nvPicPr>
            <p:cNvPr id="2242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-24000"/>
            </a:blip>
            <a:srcRect/>
            <a:stretch>
              <a:fillRect/>
            </a:stretch>
          </p:blipFill>
          <p:spPr bwMode="auto">
            <a:xfrm>
              <a:off x="2926" y="680"/>
              <a:ext cx="204" cy="136"/>
            </a:xfrm>
            <a:prstGeom prst="rect">
              <a:avLst/>
            </a:prstGeom>
            <a:no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</p:pic>
      </p:grpSp>
      <p:sp>
        <p:nvSpPr>
          <p:cNvPr id="63493" name="AutoShape 14"/>
          <p:cNvSpPr>
            <a:spLocks noChangeArrowheads="1"/>
          </p:cNvSpPr>
          <p:nvPr/>
        </p:nvSpPr>
        <p:spPr bwMode="auto">
          <a:xfrm>
            <a:off x="2772668" y="2854945"/>
            <a:ext cx="6119812" cy="1654175"/>
          </a:xfrm>
          <a:prstGeom prst="leftArrow">
            <a:avLst>
              <a:gd name="adj1" fmla="val 100000"/>
              <a:gd name="adj2" fmla="val 21654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 algn="ctr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tabLst>
                <a:tab pos="5562600" algn="r"/>
              </a:tabLst>
              <a:defRPr/>
            </a:pPr>
            <a:r>
              <a:rPr lang="ru-RU" dirty="0" smtClean="0">
                <a:solidFill>
                  <a:srgbClr val="436271"/>
                </a:solidFill>
              </a:rPr>
              <a:t>Туннель Лимерик (Ирландия)                                  </a:t>
            </a:r>
            <a:r>
              <a:rPr lang="ru-RU" sz="1400" b="1" dirty="0" smtClean="0">
                <a:solidFill>
                  <a:srgbClr val="436271"/>
                </a:solidFill>
              </a:rPr>
              <a:t>35 лет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endParaRPr lang="en-US" sz="1400" dirty="0">
              <a:solidFill>
                <a:srgbClr val="436271"/>
              </a:solidFill>
            </a:endParaRPr>
          </a:p>
          <a:p>
            <a:pPr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ru-RU" sz="1200" b="1" i="1" dirty="0" smtClean="0"/>
              <a:t>Строительство и управление шоссе длиной 10 км </a:t>
            </a:r>
            <a:r>
              <a:rPr lang="ru-RU" sz="1200" dirty="0" smtClean="0"/>
              <a:t>с двусторонним движением на  Южной Кольцевой дороге Лимерик, с погружением туннеля  на протяжении 675 м под устье реки Шеннон. Открыт в июле 2010.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ru-RU" sz="1150" i="1" dirty="0" smtClean="0"/>
              <a:t>Генерирование доходов: пошлины, уплачиваемые пользователем, с минимальным доходом, гарантированным Правительством Ирландии.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ru-RU" sz="1150" i="1" dirty="0" smtClean="0"/>
              <a:t>Общая стоимость проекта: € 437 </a:t>
            </a:r>
            <a:r>
              <a:rPr lang="ru-RU" sz="1150" i="1" dirty="0" err="1" smtClean="0"/>
              <a:t>млн</a:t>
            </a:r>
            <a:endParaRPr lang="en-US" sz="1150" i="1" dirty="0"/>
          </a:p>
        </p:txBody>
      </p:sp>
      <p:pic>
        <p:nvPicPr>
          <p:cNvPr id="224261" name="Picture 16" descr="Flag of Ireland.sv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459940" y="2947804"/>
            <a:ext cx="287321" cy="216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3496" name="AutoShape 12"/>
          <p:cNvSpPr>
            <a:spLocks noChangeArrowheads="1"/>
          </p:cNvSpPr>
          <p:nvPr/>
        </p:nvSpPr>
        <p:spPr bwMode="auto">
          <a:xfrm rot="-5400000">
            <a:off x="2509100" y="2464753"/>
            <a:ext cx="1656000" cy="6120000"/>
          </a:xfrm>
          <a:prstGeom prst="downArrow">
            <a:avLst>
              <a:gd name="adj1" fmla="val 100000"/>
              <a:gd name="adj2" fmla="val 23907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54000"/>
          <a:lstStyle/>
          <a:p>
            <a:pPr eaLnBrk="0" hangingPunct="0">
              <a:tabLst>
                <a:tab pos="5562600" algn="r"/>
              </a:tabLst>
              <a:defRPr/>
            </a:pPr>
            <a:r>
              <a:rPr lang="ru-RU" dirty="0" smtClean="0">
                <a:solidFill>
                  <a:srgbClr val="436271"/>
                </a:solidFill>
              </a:rPr>
              <a:t> Автомагистраль A5 </a:t>
            </a:r>
            <a:r>
              <a:rPr lang="ru-RU" dirty="0" err="1" smtClean="0">
                <a:solidFill>
                  <a:srgbClr val="436271"/>
                </a:solidFill>
              </a:rPr>
              <a:t>Ostregion</a:t>
            </a:r>
            <a:r>
              <a:rPr lang="ru-RU" dirty="0" smtClean="0">
                <a:solidFill>
                  <a:srgbClr val="436271"/>
                </a:solidFill>
              </a:rPr>
              <a:t> (Австрия)                </a:t>
            </a:r>
            <a:r>
              <a:rPr lang="ru-RU" sz="1400" b="1" dirty="0" smtClean="0">
                <a:solidFill>
                  <a:srgbClr val="436271"/>
                </a:solidFill>
              </a:rPr>
              <a:t>33 года</a:t>
            </a:r>
            <a:endParaRPr lang="en-US" sz="1400" dirty="0">
              <a:solidFill>
                <a:srgbClr val="436271"/>
              </a:solidFill>
            </a:endParaRPr>
          </a:p>
          <a:p>
            <a:pPr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ru-RU" sz="1200" b="1" i="1" dirty="0" smtClean="0"/>
              <a:t>Управление автомагистралью длиной 51 км </a:t>
            </a:r>
            <a:r>
              <a:rPr lang="ru-RU" sz="1200" dirty="0" smtClean="0"/>
              <a:t>в обход Вены, идущей с северо-востока города Брно в Чехии. Автомагистраль является частью </a:t>
            </a:r>
            <a:r>
              <a:rPr lang="ru-RU" sz="1200" dirty="0" err="1" smtClean="0"/>
              <a:t>Транс-европейской</a:t>
            </a:r>
            <a:r>
              <a:rPr lang="ru-RU" sz="1200" dirty="0" smtClean="0"/>
              <a:t> транспортной сети. Действует с января 2010 года.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ru-RU" sz="1150" i="1" dirty="0" smtClean="0"/>
              <a:t>Генерирование доходов: платежи за эксплуатационную готовность и теневые сборы. 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ru-RU" sz="1150" i="1" dirty="0" smtClean="0"/>
              <a:t>  Общая стоимость проекта: € 1 млрд.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 </a:t>
            </a:r>
            <a:endParaRPr lang="en-US" sz="1150" i="1" dirty="0"/>
          </a:p>
        </p:txBody>
      </p:sp>
      <p:pic>
        <p:nvPicPr>
          <p:cNvPr id="224264" name="Picture 22" descr="Flag of Austria.sv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577084" y="4784038"/>
            <a:ext cx="325009" cy="216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0" name="Groupe 29"/>
          <p:cNvGrpSpPr/>
          <p:nvPr/>
        </p:nvGrpSpPr>
        <p:grpSpPr>
          <a:xfrm>
            <a:off x="6516216" y="933524"/>
            <a:ext cx="2290763" cy="1703388"/>
            <a:chOff x="6386514" y="909638"/>
            <a:chExt cx="2290763" cy="1703388"/>
          </a:xfrm>
        </p:grpSpPr>
        <p:pic>
          <p:nvPicPr>
            <p:cNvPr id="26" name="Picture 6" descr="stjohn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89720" y="1203850"/>
              <a:ext cx="1668746" cy="1203988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27" name="Picture 7" descr="Hounslow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03331" y="2139682"/>
              <a:ext cx="655459" cy="473344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28" name="Picture 8" descr="imag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33754" y="909638"/>
              <a:ext cx="743523" cy="788183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29" name="Picture 9" descr="_MG_0090LH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86514" y="1052944"/>
              <a:ext cx="438088" cy="681789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</p:grpSp>
      <p:grpSp>
        <p:nvGrpSpPr>
          <p:cNvPr id="35" name="Groupe 34"/>
          <p:cNvGrpSpPr/>
          <p:nvPr/>
        </p:nvGrpSpPr>
        <p:grpSpPr>
          <a:xfrm>
            <a:off x="319088" y="2781301"/>
            <a:ext cx="2484000" cy="1800000"/>
            <a:chOff x="179388" y="2781301"/>
            <a:chExt cx="2555876" cy="1895475"/>
          </a:xfrm>
        </p:grpSpPr>
        <p:pic>
          <p:nvPicPr>
            <p:cNvPr id="31" name="Picture 19" descr="0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5651" y="3213101"/>
              <a:ext cx="1676400" cy="1257300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32" name="Picture 20" descr="1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5638" y="4076701"/>
              <a:ext cx="509588" cy="554038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33" name="Picture 17" descr="2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35151" y="4076701"/>
              <a:ext cx="900113" cy="600075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34" name="Picture 18" descr="1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79388" y="2781301"/>
              <a:ext cx="1249363" cy="863600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</p:grpSp>
      <p:grpSp>
        <p:nvGrpSpPr>
          <p:cNvPr id="38" name="Groupe 37"/>
          <p:cNvGrpSpPr/>
          <p:nvPr/>
        </p:nvGrpSpPr>
        <p:grpSpPr>
          <a:xfrm>
            <a:off x="6851650" y="4711700"/>
            <a:ext cx="1872000" cy="1800000"/>
            <a:chOff x="7054850" y="4749800"/>
            <a:chExt cx="1936750" cy="1938338"/>
          </a:xfrm>
        </p:grpSpPr>
        <p:pic>
          <p:nvPicPr>
            <p:cNvPr id="224265" name="Picture 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54850" y="4749800"/>
              <a:ext cx="1535113" cy="1778000"/>
            </a:xfrm>
            <a:prstGeom prst="rect">
              <a:avLst/>
            </a:prstGeom>
            <a:noFill/>
            <a:ln w="38100" algn="ctr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</p:pic>
        <p:pic>
          <p:nvPicPr>
            <p:cNvPr id="37" name="Picture 17" descr="2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151813" y="6100763"/>
              <a:ext cx="839787" cy="587375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</p:grpSp>
      <p:sp>
        <p:nvSpPr>
          <p:cNvPr id="24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7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2"/>
          <p:cNvSpPr>
            <a:spLocks noChangeArrowheads="1"/>
          </p:cNvSpPr>
          <p:nvPr/>
        </p:nvSpPr>
        <p:spPr bwMode="auto">
          <a:xfrm rot="-5400000">
            <a:off x="2500981" y="-1251089"/>
            <a:ext cx="1656000" cy="6120000"/>
          </a:xfrm>
          <a:prstGeom prst="downArrow">
            <a:avLst>
              <a:gd name="adj1" fmla="val 100000"/>
              <a:gd name="adj2" fmla="val 22891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54000"/>
          <a:lstStyle/>
          <a:p>
            <a:pPr eaLnBrk="0" hangingPunct="0">
              <a:tabLst>
                <a:tab pos="5562600" algn="r"/>
              </a:tabLst>
              <a:defRPr/>
            </a:pPr>
            <a:r>
              <a:rPr lang="en-US" dirty="0">
                <a:solidFill>
                  <a:srgbClr val="436271"/>
                </a:solidFill>
              </a:rPr>
              <a:t>A2 </a:t>
            </a:r>
            <a:r>
              <a:rPr lang="en-US" dirty="0" smtClean="0">
                <a:solidFill>
                  <a:srgbClr val="436271"/>
                </a:solidFill>
              </a:rPr>
              <a:t>Motorway</a:t>
            </a:r>
            <a:r>
              <a:rPr lang="en-US" sz="1600" dirty="0" smtClean="0">
                <a:solidFill>
                  <a:srgbClr val="436271"/>
                </a:solidFill>
              </a:rPr>
              <a:t> (Poland)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29 </a:t>
            </a:r>
            <a:r>
              <a:rPr lang="en-US" sz="1400" b="1" dirty="0">
                <a:solidFill>
                  <a:srgbClr val="436271"/>
                </a:solidFill>
              </a:rPr>
              <a:t>years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Management of </a:t>
            </a:r>
            <a:r>
              <a:rPr lang="en-US" sz="1200" b="1" i="1" dirty="0" err="1"/>
              <a:t>Nowy</a:t>
            </a:r>
            <a:r>
              <a:rPr lang="en-US" sz="1200" b="1" i="1" dirty="0"/>
              <a:t> </a:t>
            </a:r>
            <a:r>
              <a:rPr lang="en-US" sz="1200" b="1" i="1" dirty="0" err="1"/>
              <a:t>Tomyśl-Konin</a:t>
            </a:r>
            <a:r>
              <a:rPr lang="en-US" sz="1200" b="1" i="1" dirty="0"/>
              <a:t> motorway,</a:t>
            </a:r>
            <a:r>
              <a:rPr lang="en-US" sz="1200" dirty="0"/>
              <a:t> main strategic corridor linking Warsaw to Berlin + 80 km extension	</a:t>
            </a:r>
          </a:p>
          <a:p>
            <a:pPr algn="just" eaLnBrk="0" hangingPunct="0">
              <a:defRPr/>
            </a:pPr>
            <a:r>
              <a:rPr lang="en-US" sz="1200" dirty="0"/>
              <a:t>Closing of the extension to Berlin in June 2009 (30 years)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 Revenue generation</a:t>
            </a:r>
            <a:r>
              <a:rPr lang="en-US" sz="1150" i="1" dirty="0"/>
              <a:t>: user paid </a:t>
            </a:r>
            <a:r>
              <a:rPr lang="en-US" sz="1150" i="1" dirty="0" smtClean="0"/>
              <a:t>tolls; availability payments for the Western extension. 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 </a:t>
            </a:r>
            <a:r>
              <a:rPr lang="en-US" sz="1150" i="1" dirty="0"/>
              <a:t>Total project cost: €750 million + 1.6 billion for the extension</a:t>
            </a:r>
          </a:p>
        </p:txBody>
      </p:sp>
      <p:sp>
        <p:nvSpPr>
          <p:cNvPr id="65540" name="AutoShape 10"/>
          <p:cNvSpPr>
            <a:spLocks noChangeArrowheads="1"/>
          </p:cNvSpPr>
          <p:nvPr/>
        </p:nvSpPr>
        <p:spPr bwMode="auto">
          <a:xfrm rot="-5400000">
            <a:off x="2520211" y="2493328"/>
            <a:ext cx="1656000" cy="6120000"/>
          </a:xfrm>
          <a:prstGeom prst="downArrow">
            <a:avLst>
              <a:gd name="adj1" fmla="val 100000"/>
              <a:gd name="adj2" fmla="val 23682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54000"/>
          <a:lstStyle/>
          <a:p>
            <a:pPr eaLnBrk="0" hangingPunct="0">
              <a:tabLst>
                <a:tab pos="5562600" algn="r"/>
              </a:tabLst>
              <a:defRPr/>
            </a:pPr>
            <a:r>
              <a:rPr lang="en-US" dirty="0">
                <a:solidFill>
                  <a:srgbClr val="436271"/>
                </a:solidFill>
              </a:rPr>
              <a:t>R1 </a:t>
            </a:r>
            <a:r>
              <a:rPr lang="en-US" dirty="0" smtClean="0">
                <a:solidFill>
                  <a:srgbClr val="436271"/>
                </a:solidFill>
              </a:rPr>
              <a:t>Motorway </a:t>
            </a:r>
            <a:r>
              <a:rPr lang="en-US" sz="1600" dirty="0" smtClean="0">
                <a:solidFill>
                  <a:srgbClr val="436271"/>
                </a:solidFill>
              </a:rPr>
              <a:t>(Slovakia)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30 years</a:t>
            </a:r>
            <a:endParaRPr lang="en-US" sz="1400" dirty="0">
              <a:solidFill>
                <a:srgbClr val="436271"/>
              </a:solidFill>
            </a:endParaRPr>
          </a:p>
          <a:p>
            <a:pPr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Construction and management of a 52km length of dual carriageway between Nitra and </a:t>
            </a:r>
            <a:r>
              <a:rPr lang="en-US" sz="1200" b="1" i="1" dirty="0" err="1"/>
              <a:t>Tekovske</a:t>
            </a:r>
            <a:r>
              <a:rPr lang="en-US" sz="1200" dirty="0"/>
              <a:t>,</a:t>
            </a:r>
            <a:r>
              <a:rPr lang="en-US" sz="1200" b="1" dirty="0"/>
              <a:t> </a:t>
            </a:r>
            <a:r>
              <a:rPr lang="en-US" sz="1200" dirty="0"/>
              <a:t>bypassing  </a:t>
            </a:r>
            <a:r>
              <a:rPr lang="en-US" sz="1200" dirty="0" err="1"/>
              <a:t>Banska</a:t>
            </a:r>
            <a:r>
              <a:rPr lang="en-US" sz="1200" dirty="0"/>
              <a:t> </a:t>
            </a:r>
            <a:r>
              <a:rPr lang="en-US" sz="1200" dirty="0" err="1"/>
              <a:t>Bystrica</a:t>
            </a:r>
            <a:r>
              <a:rPr lang="en-US" sz="1200" dirty="0"/>
              <a:t>. First Slovakian Government’s PPP.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200" i="1" dirty="0"/>
              <a:t> </a:t>
            </a:r>
            <a:r>
              <a:rPr lang="en-US" sz="1150" i="1" dirty="0"/>
              <a:t>Revenue generation : availability payments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Total project cost: €1.4 billion</a:t>
            </a:r>
          </a:p>
        </p:txBody>
      </p:sp>
      <p:sp>
        <p:nvSpPr>
          <p:cNvPr id="65541" name="AutoShape 11"/>
          <p:cNvSpPr>
            <a:spLocks noChangeArrowheads="1"/>
          </p:cNvSpPr>
          <p:nvPr/>
        </p:nvSpPr>
        <p:spPr bwMode="auto">
          <a:xfrm>
            <a:off x="2779713" y="2853120"/>
            <a:ext cx="6119812" cy="1656000"/>
          </a:xfrm>
          <a:prstGeom prst="leftArrow">
            <a:avLst>
              <a:gd name="adj1" fmla="val 100000"/>
              <a:gd name="adj2" fmla="val 20777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 algn="ctr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lIns="54000" tIns="32400" rIns="54000"/>
          <a:lstStyle/>
          <a:p>
            <a:pPr eaLnBrk="0" hangingPunct="0">
              <a:tabLst>
                <a:tab pos="5562600" algn="r"/>
              </a:tabLst>
              <a:defRPr/>
            </a:pPr>
            <a:r>
              <a:rPr lang="en-US" dirty="0">
                <a:solidFill>
                  <a:srgbClr val="436271"/>
                </a:solidFill>
              </a:rPr>
              <a:t>A5 </a:t>
            </a:r>
            <a:r>
              <a:rPr lang="en-US" dirty="0" smtClean="0">
                <a:solidFill>
                  <a:srgbClr val="436271"/>
                </a:solidFill>
              </a:rPr>
              <a:t>Motorway </a:t>
            </a:r>
            <a:r>
              <a:rPr lang="en-US" sz="1600" dirty="0" smtClean="0">
                <a:solidFill>
                  <a:srgbClr val="436271"/>
                </a:solidFill>
              </a:rPr>
              <a:t>(Germany)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30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Upgrading and lane-widening of a 42 km section and operation and maintenance </a:t>
            </a:r>
            <a:r>
              <a:rPr lang="en-US" sz="1200" i="1" dirty="0"/>
              <a:t>of a</a:t>
            </a:r>
            <a:r>
              <a:rPr lang="en-US" sz="1200" dirty="0"/>
              <a:t> 60km section of the federal motorway connecting </a:t>
            </a:r>
            <a:r>
              <a:rPr lang="en-US" sz="1200" dirty="0" err="1"/>
              <a:t>Malsch</a:t>
            </a:r>
            <a:r>
              <a:rPr lang="en-US" sz="1200" dirty="0"/>
              <a:t> to Offenburg. </a:t>
            </a:r>
          </a:p>
          <a:p>
            <a:pPr algn="just" eaLnBrk="0" hangingPunct="0">
              <a:defRPr/>
            </a:pPr>
            <a:endParaRPr lang="en-US" sz="3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200" i="1" dirty="0"/>
              <a:t> </a:t>
            </a:r>
            <a:r>
              <a:rPr lang="en-US" sz="1150" i="1" dirty="0"/>
              <a:t>Revenue generation: user paid tolls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Total project cost: €630 million</a:t>
            </a:r>
          </a:p>
        </p:txBody>
      </p:sp>
      <p:pic>
        <p:nvPicPr>
          <p:cNvPr id="226308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620" y="1062672"/>
            <a:ext cx="317887" cy="216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226309" name="Group 17"/>
          <p:cNvGrpSpPr>
            <a:grpSpLocks/>
          </p:cNvGrpSpPr>
          <p:nvPr/>
        </p:nvGrpSpPr>
        <p:grpSpPr bwMode="auto">
          <a:xfrm>
            <a:off x="6481763" y="1054100"/>
            <a:ext cx="2303462" cy="1681163"/>
            <a:chOff x="4195" y="618"/>
            <a:chExt cx="1451" cy="1059"/>
          </a:xfrm>
        </p:grpSpPr>
        <p:pic>
          <p:nvPicPr>
            <p:cNvPr id="226316" name="Picture 22" descr="A2_w kierunku SÌwieck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2" y="845"/>
              <a:ext cx="1073" cy="685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29719" name="Picture 23" descr="A2_ PoznanÌ_Nowy Tomys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8" y="618"/>
              <a:ext cx="408" cy="309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29720" name="Picture 24" descr="A2_obwodnica nocaÌ¨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5" y="618"/>
              <a:ext cx="544" cy="411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  <p:pic>
          <p:nvPicPr>
            <p:cNvPr id="29721" name="Picture 25" descr="A2_z lotu ptak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5" y="1344"/>
              <a:ext cx="365" cy="333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</p:grpSp>
      <p:pic>
        <p:nvPicPr>
          <p:cNvPr id="226310" name="Picture 26" descr="Flag of Germany.sv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7464922" y="2924759"/>
            <a:ext cx="364754" cy="216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6311" name="Picture 27" descr="Erhaltung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9762" y="3159483"/>
            <a:ext cx="1845548" cy="1224000"/>
          </a:xfrm>
          <a:prstGeom prst="rect">
            <a:avLst/>
          </a:prstGeom>
          <a:noFill/>
          <a:ln w="3175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</p:pic>
      <p:pic>
        <p:nvPicPr>
          <p:cNvPr id="226312" name="Picture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84258" y="4798760"/>
            <a:ext cx="317887" cy="216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6314" name="Text Box 4"/>
          <p:cNvSpPr txBox="1">
            <a:spLocks noChangeArrowheads="1"/>
          </p:cNvSpPr>
          <p:nvPr/>
        </p:nvSpPr>
        <p:spPr bwMode="auto">
          <a:xfrm>
            <a:off x="315913" y="112713"/>
            <a:ext cx="483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200" dirty="0">
                <a:solidFill>
                  <a:srgbClr val="436271"/>
                </a:solidFill>
                <a:latin typeface="Century Gothic" pitchFamily="34" charset="0"/>
              </a:rPr>
              <a:t>THE PORTFOLIO – </a:t>
            </a:r>
            <a:r>
              <a:rPr lang="fr-FR" sz="3200" dirty="0" smtClean="0">
                <a:solidFill>
                  <a:srgbClr val="436271"/>
                </a:solidFill>
                <a:latin typeface="Century Gothic" pitchFamily="34" charset="0"/>
              </a:rPr>
              <a:t>2/7</a:t>
            </a:r>
            <a:endParaRPr lang="fr-FR" sz="32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34022" y="4618761"/>
            <a:ext cx="2447537" cy="1819597"/>
            <a:chOff x="6634022" y="4618761"/>
            <a:chExt cx="2447537" cy="1819597"/>
          </a:xfrm>
        </p:grpSpPr>
        <p:grpSp>
          <p:nvGrpSpPr>
            <p:cNvPr id="20" name="Groupe 17"/>
            <p:cNvGrpSpPr/>
            <p:nvPr/>
          </p:nvGrpSpPr>
          <p:grpSpPr>
            <a:xfrm>
              <a:off x="6696463" y="4618761"/>
              <a:ext cx="2102611" cy="1618381"/>
              <a:chOff x="6919913" y="4685667"/>
              <a:chExt cx="2231894" cy="1748471"/>
            </a:xfrm>
          </p:grpSpPr>
          <p:pic>
            <p:nvPicPr>
              <p:cNvPr id="22" name="Picture 2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919913" y="4956175"/>
                <a:ext cx="1970087" cy="1477963"/>
              </a:xfrm>
              <a:prstGeom prst="rect">
                <a:avLst/>
              </a:prstGeom>
              <a:noFill/>
              <a:ln w="31750" algn="ctr">
                <a:solidFill>
                  <a:schemeClr val="tx1">
                    <a:alpha val="10196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3" name="Picture 1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82519" y="4685667"/>
                <a:ext cx="1269288" cy="855663"/>
              </a:xfrm>
              <a:prstGeom prst="rect">
                <a:avLst/>
              </a:prstGeom>
              <a:noFill/>
              <a:ln w="31750">
                <a:solidFill>
                  <a:srgbClr val="000000">
                    <a:alpha val="10196"/>
                  </a:srgbClr>
                </a:solidFill>
                <a:miter lim="800000"/>
                <a:headEnd/>
                <a:tailEnd/>
              </a:ln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634022" y="6253692"/>
              <a:ext cx="24475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of the </a:t>
              </a:r>
              <a:r>
                <a:rPr lang="fr-FR" sz="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Motorway</a:t>
              </a:r>
              <a:r>
                <a:rPr lang="fr-FR" sz="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</a:t>
              </a:r>
              <a:r>
                <a:rPr lang="fr-FR" sz="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credit</a:t>
              </a:r>
              <a:r>
                <a:rPr lang="fr-FR" sz="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to Luc </a:t>
              </a:r>
              <a:r>
                <a:rPr lang="fr-FR" sz="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Benevollo</a:t>
              </a:r>
              <a:r>
                <a:rPr lang="fr-FR" sz="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for Vinci</a:t>
              </a:r>
              <a:endParaRPr lang="fr-FR" sz="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4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87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2"/>
          <p:cNvSpPr>
            <a:spLocks noChangeArrowheads="1"/>
          </p:cNvSpPr>
          <p:nvPr/>
        </p:nvSpPr>
        <p:spPr bwMode="auto">
          <a:xfrm rot="-5400000">
            <a:off x="2504871" y="-1251089"/>
            <a:ext cx="1656000" cy="6120000"/>
          </a:xfrm>
          <a:prstGeom prst="downArrow">
            <a:avLst>
              <a:gd name="adj1" fmla="val 100000"/>
              <a:gd name="adj2" fmla="val 23814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Port of Miami Tunnel </a:t>
            </a:r>
            <a:r>
              <a:rPr lang="en-US" sz="1600" dirty="0">
                <a:solidFill>
                  <a:srgbClr val="436271"/>
                </a:solidFill>
              </a:rPr>
              <a:t>(Florida</a:t>
            </a:r>
            <a:r>
              <a:rPr lang="en-US" sz="1600" dirty="0" smtClean="0">
                <a:solidFill>
                  <a:srgbClr val="436271"/>
                </a:solidFill>
              </a:rPr>
              <a:t>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30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Construction and management of tunnel road</a:t>
            </a:r>
            <a:r>
              <a:rPr lang="en-US" sz="1200" b="1" dirty="0"/>
              <a:t> </a:t>
            </a:r>
            <a:r>
              <a:rPr lang="en-US" sz="1200" dirty="0"/>
              <a:t>to connect the </a:t>
            </a:r>
            <a:r>
              <a:rPr lang="en-US" sz="1200" dirty="0" smtClean="0"/>
              <a:t>port of Miami and ease traffic congestion</a:t>
            </a:r>
          </a:p>
          <a:p>
            <a:pPr algn="just" eaLnBrk="0" hangingPunct="0">
              <a:defRPr/>
            </a:pPr>
            <a:endParaRPr lang="en-US" sz="500" dirty="0" smtClean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 </a:t>
            </a:r>
            <a:r>
              <a:rPr lang="en-US" sz="1150" i="1" dirty="0"/>
              <a:t>Revenue generation: availability payments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Total project cost: $903 million</a:t>
            </a:r>
          </a:p>
        </p:txBody>
      </p:sp>
      <p:pic>
        <p:nvPicPr>
          <p:cNvPr id="22835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240" y="1055741"/>
            <a:ext cx="342973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7590" name="AutoShape 5"/>
          <p:cNvSpPr>
            <a:spLocks noChangeArrowheads="1"/>
          </p:cNvSpPr>
          <p:nvPr/>
        </p:nvSpPr>
        <p:spPr bwMode="auto">
          <a:xfrm>
            <a:off x="2776538" y="2853120"/>
            <a:ext cx="6119812" cy="1656000"/>
          </a:xfrm>
          <a:prstGeom prst="leftArrow">
            <a:avLst>
              <a:gd name="adj1" fmla="val 100000"/>
              <a:gd name="adj2" fmla="val 21890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 algn="ctr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North Tarrant Express Motorway </a:t>
            </a:r>
            <a:r>
              <a:rPr lang="en-US" sz="1600" dirty="0">
                <a:solidFill>
                  <a:srgbClr val="436271"/>
                </a:solidFill>
              </a:rPr>
              <a:t>(Texas</a:t>
            </a:r>
            <a:r>
              <a:rPr lang="en-US" sz="1600" dirty="0" smtClean="0">
                <a:solidFill>
                  <a:srgbClr val="436271"/>
                </a:solidFill>
              </a:rPr>
              <a:t>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52 </a:t>
            </a:r>
            <a:r>
              <a:rPr lang="en-US" sz="1400" b="1" dirty="0">
                <a:solidFill>
                  <a:srgbClr val="436271"/>
                </a:solidFill>
              </a:rPr>
              <a:t>years</a:t>
            </a:r>
          </a:p>
          <a:p>
            <a:pPr algn="just" eaLnBrk="0" hangingPunct="0">
              <a:defRPr/>
            </a:pPr>
            <a:endParaRPr lang="en-US" sz="500" b="1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r>
              <a:rPr lang="en-US" sz="1200" b="1" i="1" dirty="0"/>
              <a:t>Construction and management of 21,4 km length </a:t>
            </a:r>
            <a:r>
              <a:rPr lang="en-US" sz="1200" dirty="0"/>
              <a:t>sections of the NTE motorway on Dallas – Fort Worth axe. Original financing by unraised bond </a:t>
            </a:r>
            <a:r>
              <a:rPr lang="en-US" sz="1200" dirty="0" smtClean="0"/>
              <a:t>emission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Revenue generation : users paid tolls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Total project cost: $2 billion</a:t>
            </a:r>
          </a:p>
        </p:txBody>
      </p:sp>
      <p:pic>
        <p:nvPicPr>
          <p:cNvPr id="22835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395" y="2960968"/>
            <a:ext cx="343973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7" name="AutoShape 2"/>
          <p:cNvSpPr>
            <a:spLocks noChangeArrowheads="1"/>
          </p:cNvSpPr>
          <p:nvPr/>
        </p:nvSpPr>
        <p:spPr bwMode="auto">
          <a:xfrm rot="16200000">
            <a:off x="2518443" y="2493328"/>
            <a:ext cx="1656000" cy="6120000"/>
          </a:xfrm>
          <a:prstGeom prst="downArrow">
            <a:avLst>
              <a:gd name="adj1" fmla="val 100000"/>
              <a:gd name="adj2" fmla="val 24735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fr-FR" dirty="0" smtClean="0">
                <a:solidFill>
                  <a:srgbClr val="436271"/>
                </a:solidFill>
              </a:rPr>
              <a:t>Saint-Quentin-en-Yvelines </a:t>
            </a:r>
            <a:r>
              <a:rPr lang="fr-FR" dirty="0" err="1" smtClean="0">
                <a:solidFill>
                  <a:srgbClr val="436271"/>
                </a:solidFill>
              </a:rPr>
              <a:t>Velodrome</a:t>
            </a:r>
            <a:r>
              <a:rPr lang="fr-FR" dirty="0" smtClean="0">
                <a:solidFill>
                  <a:srgbClr val="436271"/>
                </a:solidFill>
              </a:rPr>
              <a:t> </a:t>
            </a:r>
            <a:r>
              <a:rPr lang="fr-FR" sz="1600" dirty="0" smtClean="0">
                <a:solidFill>
                  <a:srgbClr val="436271"/>
                </a:solidFill>
              </a:rPr>
              <a:t>(France)</a:t>
            </a:r>
            <a:r>
              <a:rPr lang="fr-FR" dirty="0" smtClean="0">
                <a:solidFill>
                  <a:srgbClr val="436271"/>
                </a:solidFill>
              </a:rPr>
              <a:t>	               </a:t>
            </a:r>
            <a:r>
              <a:rPr lang="fr-FR" sz="1400" b="1" dirty="0" smtClean="0">
                <a:solidFill>
                  <a:srgbClr val="436271"/>
                </a:solidFill>
              </a:rPr>
              <a:t>                             	30 </a:t>
            </a:r>
            <a:r>
              <a:rPr lang="fr-FR" sz="1400" b="1" dirty="0">
                <a:solidFill>
                  <a:srgbClr val="436271"/>
                </a:solidFill>
              </a:rPr>
              <a:t>years      </a:t>
            </a:r>
          </a:p>
          <a:p>
            <a:pPr algn="just" eaLnBrk="0" hangingPunct="0">
              <a:defRPr/>
            </a:pPr>
            <a:endParaRPr lang="fr-FR" sz="500" dirty="0"/>
          </a:p>
          <a:p>
            <a:pPr algn="just" eaLnBrk="0" hangingPunct="0">
              <a:defRPr/>
            </a:pPr>
            <a:r>
              <a:rPr lang="fr-FR" sz="1200" b="1" i="1" dirty="0"/>
              <a:t>Construction and management of an olympic velodrome </a:t>
            </a:r>
            <a:r>
              <a:rPr lang="fr-FR" sz="1200" dirty="0"/>
              <a:t>with a 5,000 people capacity. </a:t>
            </a:r>
            <a:endParaRPr lang="fr-FR" sz="1200" dirty="0" smtClean="0"/>
          </a:p>
          <a:p>
            <a:pPr algn="just" eaLnBrk="0" hangingPunct="0">
              <a:defRPr/>
            </a:pPr>
            <a:endParaRPr lang="fr-FR" sz="500" dirty="0" smtClean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fr-FR" sz="1150" i="1" dirty="0"/>
              <a:t> Revenue generation: availability payments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fr-FR" sz="1150" i="1" dirty="0"/>
              <a:t> Total project cost: €74 million</a:t>
            </a:r>
          </a:p>
        </p:txBody>
      </p:sp>
      <p:sp>
        <p:nvSpPr>
          <p:cNvPr id="228361" name="Text Box 4"/>
          <p:cNvSpPr txBox="1">
            <a:spLocks noChangeArrowheads="1"/>
          </p:cNvSpPr>
          <p:nvPr/>
        </p:nvSpPr>
        <p:spPr bwMode="auto">
          <a:xfrm>
            <a:off x="315913" y="112713"/>
            <a:ext cx="483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200" dirty="0">
                <a:solidFill>
                  <a:srgbClr val="436271"/>
                </a:solidFill>
                <a:latin typeface="Century Gothic" pitchFamily="34" charset="0"/>
              </a:rPr>
              <a:t>THE PORTFOLIO – </a:t>
            </a:r>
            <a:r>
              <a:rPr lang="fr-FR" sz="3200" dirty="0" smtClean="0">
                <a:solidFill>
                  <a:srgbClr val="436271"/>
                </a:solidFill>
                <a:latin typeface="Century Gothic" pitchFamily="34" charset="0"/>
              </a:rPr>
              <a:t>3/7</a:t>
            </a:r>
            <a:endParaRPr lang="fr-FR" sz="32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pic>
        <p:nvPicPr>
          <p:cNvPr id="228363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2624" y="5045099"/>
            <a:ext cx="281325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18" name="Groupe 17"/>
          <p:cNvGrpSpPr/>
          <p:nvPr/>
        </p:nvGrpSpPr>
        <p:grpSpPr>
          <a:xfrm>
            <a:off x="6612882" y="1052736"/>
            <a:ext cx="2224266" cy="1368152"/>
            <a:chOff x="6151566" y="995363"/>
            <a:chExt cx="2347056" cy="1444280"/>
          </a:xfrm>
        </p:grpSpPr>
        <p:pic>
          <p:nvPicPr>
            <p:cNvPr id="228355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l="2864" t="9570" r="4295" b="9570"/>
            <a:stretch>
              <a:fillRect/>
            </a:stretch>
          </p:blipFill>
          <p:spPr bwMode="auto">
            <a:xfrm>
              <a:off x="6151566" y="995363"/>
              <a:ext cx="2041862" cy="1064089"/>
            </a:xfrm>
            <a:prstGeom prst="rect">
              <a:avLst/>
            </a:prstGeom>
            <a:noFill/>
            <a:ln w="38100" algn="ctr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18" descr="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73159" y="1641577"/>
              <a:ext cx="625463" cy="798066"/>
            </a:xfrm>
            <a:prstGeom prst="rect">
              <a:avLst/>
            </a:prstGeom>
            <a:noFill/>
            <a:ln w="31750">
              <a:solidFill>
                <a:srgbClr val="000000">
                  <a:alpha val="10196"/>
                </a:srgbClr>
              </a:solidFill>
              <a:miter lim="800000"/>
              <a:headEnd/>
              <a:tailEnd/>
            </a:ln>
          </p:spPr>
        </p:pic>
      </p:grpSp>
      <p:grpSp>
        <p:nvGrpSpPr>
          <p:cNvPr id="19" name="Groupe 18"/>
          <p:cNvGrpSpPr/>
          <p:nvPr/>
        </p:nvGrpSpPr>
        <p:grpSpPr>
          <a:xfrm>
            <a:off x="359688" y="2946177"/>
            <a:ext cx="2340104" cy="1562943"/>
            <a:chOff x="284162" y="2571750"/>
            <a:chExt cx="2340104" cy="1562943"/>
          </a:xfrm>
        </p:grpSpPr>
        <p:pic>
          <p:nvPicPr>
            <p:cNvPr id="15" name="Picture 4" descr="http://images.google.co.uk/url?source=imgres&amp;ct=img&amp;q=http://texas.trafficlook.com/commutertraffic.jpg&amp;usg=AFQjCNH2fqawZ19L8F3ySjJ2mkDpgI3Av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4162" y="2571750"/>
              <a:ext cx="2052000" cy="1368000"/>
            </a:xfrm>
            <a:prstGeom prst="rect">
              <a:avLst/>
            </a:prstGeom>
            <a:noFill/>
            <a:ln w="31750" algn="ctr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</p:pic>
        <p:pic>
          <p:nvPicPr>
            <p:cNvPr id="228358" name="Picture 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10162" y="3594693"/>
              <a:ext cx="1314104" cy="540000"/>
            </a:xfrm>
            <a:prstGeom prst="rect">
              <a:avLst/>
            </a:prstGeom>
            <a:noFill/>
            <a:ln w="31750" algn="ctr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20" name="Groupe 19"/>
          <p:cNvGrpSpPr/>
          <p:nvPr/>
        </p:nvGrpSpPr>
        <p:grpSpPr>
          <a:xfrm>
            <a:off x="6516216" y="4769575"/>
            <a:ext cx="2314536" cy="1611753"/>
            <a:chOff x="6542088" y="4743817"/>
            <a:chExt cx="2314536" cy="1611753"/>
          </a:xfrm>
        </p:grpSpPr>
        <p:pic>
          <p:nvPicPr>
            <p:cNvPr id="228359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542088" y="4743817"/>
              <a:ext cx="2065974" cy="1257134"/>
            </a:xfrm>
            <a:prstGeom prst="rect">
              <a:avLst/>
            </a:prstGeom>
            <a:noFill/>
            <a:ln w="31750" algn="ctr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Image 15" descr="velodrome 1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5097" y="5633087"/>
              <a:ext cx="1021527" cy="722483"/>
            </a:xfrm>
            <a:prstGeom prst="rect">
              <a:avLst/>
            </a:prstGeom>
            <a:noFill/>
            <a:ln w="31750" algn="ctr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21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27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 rot="-5400000">
            <a:off x="2517212" y="2493328"/>
            <a:ext cx="1656000" cy="6120000"/>
          </a:xfrm>
          <a:prstGeom prst="downArrow">
            <a:avLst>
              <a:gd name="adj1" fmla="val 100000"/>
              <a:gd name="adj2" fmla="val 24842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Long Beach Court Building </a:t>
            </a:r>
            <a:r>
              <a:rPr lang="en-US" sz="1600" dirty="0" smtClean="0">
                <a:solidFill>
                  <a:srgbClr val="436271"/>
                </a:solidFill>
              </a:rPr>
              <a:t>(California)</a:t>
            </a:r>
            <a:r>
              <a:rPr lang="en-US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37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 smtClean="0"/>
              <a:t>Construction and management </a:t>
            </a:r>
            <a:r>
              <a:rPr lang="en-US" sz="1200" dirty="0" smtClean="0"/>
              <a:t>of a new courthouse, replacing the existing dilapidated Long Beach Courthouse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Revenue generation: availability payments 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Total project cost: $495 million</a:t>
            </a:r>
          </a:p>
        </p:txBody>
      </p:sp>
      <p:pic>
        <p:nvPicPr>
          <p:cNvPr id="230401" name="Picture 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85731" y="1088904"/>
            <a:ext cx="2323124" cy="1476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sp>
        <p:nvSpPr>
          <p:cNvPr id="67587" name="AutoShape 2"/>
          <p:cNvSpPr>
            <a:spLocks noChangeArrowheads="1"/>
          </p:cNvSpPr>
          <p:nvPr/>
        </p:nvSpPr>
        <p:spPr bwMode="auto">
          <a:xfrm rot="-5400000">
            <a:off x="2504869" y="-1251089"/>
            <a:ext cx="1656000" cy="6120000"/>
          </a:xfrm>
          <a:prstGeom prst="downArrow">
            <a:avLst>
              <a:gd name="adj1" fmla="val 100000"/>
              <a:gd name="adj2" fmla="val 23814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Research Center of the CHUM </a:t>
            </a:r>
            <a:r>
              <a:rPr lang="en-US" sz="1600" dirty="0" smtClean="0">
                <a:solidFill>
                  <a:srgbClr val="436271"/>
                </a:solidFill>
              </a:rPr>
              <a:t>(Québec)</a:t>
            </a:r>
            <a:r>
              <a:rPr lang="en-US" dirty="0" smtClean="0">
                <a:solidFill>
                  <a:srgbClr val="436271"/>
                </a:solidFill>
              </a:rPr>
              <a:t>	 </a:t>
            </a:r>
            <a:r>
              <a:rPr lang="en-US" sz="1400" b="1" dirty="0" smtClean="0">
                <a:solidFill>
                  <a:srgbClr val="436271"/>
                </a:solidFill>
              </a:rPr>
              <a:t>34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Design, construction, operation and maintenance </a:t>
            </a:r>
            <a:r>
              <a:rPr lang="en-US" sz="1200" dirty="0"/>
              <a:t>of the new health care research </a:t>
            </a:r>
            <a:r>
              <a:rPr lang="en-US" sz="1200" dirty="0" smtClean="0"/>
              <a:t>centre of the </a:t>
            </a:r>
            <a:r>
              <a:rPr lang="en-US" sz="1200" dirty="0"/>
              <a:t>Montreal </a:t>
            </a:r>
            <a:r>
              <a:rPr lang="en-US" sz="1200" dirty="0" smtClean="0"/>
              <a:t>University Hospital Center (CHUM)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200" i="1" dirty="0" smtClean="0"/>
              <a:t> </a:t>
            </a:r>
            <a:r>
              <a:rPr lang="en-US" sz="1150" i="1" dirty="0"/>
              <a:t>Revenue generation: availability payments 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Total project cost: C$630 million</a:t>
            </a:r>
          </a:p>
        </p:txBody>
      </p:sp>
      <p:sp>
        <p:nvSpPr>
          <p:cNvPr id="67590" name="AutoShape 5"/>
          <p:cNvSpPr>
            <a:spLocks noChangeArrowheads="1"/>
          </p:cNvSpPr>
          <p:nvPr/>
        </p:nvSpPr>
        <p:spPr bwMode="auto">
          <a:xfrm>
            <a:off x="2772480" y="2853120"/>
            <a:ext cx="6120000" cy="1656000"/>
          </a:xfrm>
          <a:prstGeom prst="leftArrow">
            <a:avLst>
              <a:gd name="adj1" fmla="val 100000"/>
              <a:gd name="adj2" fmla="val 21430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 algn="ctr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>
                <a:solidFill>
                  <a:srgbClr val="436271"/>
                </a:solidFill>
              </a:rPr>
              <a:t>IH-635 </a:t>
            </a:r>
            <a:r>
              <a:rPr lang="en-US" dirty="0" smtClean="0">
                <a:solidFill>
                  <a:srgbClr val="436271"/>
                </a:solidFill>
              </a:rPr>
              <a:t>(LBJ) Managed Lanes </a:t>
            </a:r>
            <a:r>
              <a:rPr lang="en-US" sz="1600" dirty="0" smtClean="0">
                <a:solidFill>
                  <a:srgbClr val="436271"/>
                </a:solidFill>
              </a:rPr>
              <a:t>(Texas)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52 </a:t>
            </a:r>
            <a:r>
              <a:rPr lang="en-US" sz="1400" b="1" dirty="0">
                <a:solidFill>
                  <a:srgbClr val="436271"/>
                </a:solidFill>
              </a:rPr>
              <a:t>years</a:t>
            </a:r>
          </a:p>
          <a:p>
            <a:pPr algn="just" eaLnBrk="0" hangingPunct="0">
              <a:defRPr/>
            </a:pPr>
            <a:endParaRPr lang="en-US" sz="500" b="1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r>
              <a:rPr lang="en-US" sz="1200" b="1" i="1" dirty="0"/>
              <a:t>Construction and management of 20.8 km length </a:t>
            </a:r>
            <a:r>
              <a:rPr lang="en-US" sz="1200" dirty="0"/>
              <a:t>sections of the primary circumferential roadway in Dallas within the Dallas-Forth Worth International Airport area. Original financing by unraised bond </a:t>
            </a:r>
            <a:r>
              <a:rPr lang="en-US" sz="1200" dirty="0" smtClean="0"/>
              <a:t>emission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Revenue generation : users paid tolls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Total project cost: $2.7 billion</a:t>
            </a:r>
          </a:p>
        </p:txBody>
      </p:sp>
      <p:pic>
        <p:nvPicPr>
          <p:cNvPr id="230404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240" y="4797152"/>
            <a:ext cx="343973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0405" name="Text Box 4"/>
          <p:cNvSpPr txBox="1">
            <a:spLocks noChangeArrowheads="1"/>
          </p:cNvSpPr>
          <p:nvPr/>
        </p:nvSpPr>
        <p:spPr bwMode="auto">
          <a:xfrm>
            <a:off x="315913" y="112713"/>
            <a:ext cx="483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200" dirty="0">
                <a:solidFill>
                  <a:srgbClr val="436271"/>
                </a:solidFill>
                <a:latin typeface="Century Gothic" pitchFamily="34" charset="0"/>
              </a:rPr>
              <a:t>THE PORTFOLIO – </a:t>
            </a:r>
            <a:r>
              <a:rPr lang="fr-FR" sz="3200" dirty="0" smtClean="0">
                <a:solidFill>
                  <a:srgbClr val="436271"/>
                </a:solidFill>
                <a:latin typeface="Century Gothic" pitchFamily="34" charset="0"/>
              </a:rPr>
              <a:t>4/7</a:t>
            </a:r>
            <a:endParaRPr lang="fr-FR" sz="32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pic>
        <p:nvPicPr>
          <p:cNvPr id="230407" name="Picture 26" descr="ca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437" y="1060480"/>
            <a:ext cx="361323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516216" y="4797320"/>
            <a:ext cx="2188828" cy="1476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395" y="2960968"/>
            <a:ext cx="343973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81762" y="2852936"/>
            <a:ext cx="2336397" cy="1630037"/>
            <a:chOff x="281762" y="2852936"/>
            <a:chExt cx="2336397" cy="1630037"/>
          </a:xfrm>
        </p:grpSpPr>
        <p:pic>
          <p:nvPicPr>
            <p:cNvPr id="23040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762" y="2852936"/>
              <a:ext cx="2202006" cy="1440000"/>
            </a:xfrm>
            <a:prstGeom prst="rect">
              <a:avLst/>
            </a:prstGeom>
            <a:noFill/>
            <a:ln w="31750" algn="ctr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375383" y="3654973"/>
              <a:ext cx="1242776" cy="828000"/>
            </a:xfrm>
            <a:prstGeom prst="rect">
              <a:avLst/>
            </a:prstGeom>
            <a:noFill/>
            <a:ln w="31750" algn="ctr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5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01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37519" y="1088904"/>
            <a:ext cx="2219548" cy="1476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sp>
        <p:nvSpPr>
          <p:cNvPr id="67587" name="AutoShape 2"/>
          <p:cNvSpPr>
            <a:spLocks noChangeArrowheads="1"/>
          </p:cNvSpPr>
          <p:nvPr/>
        </p:nvSpPr>
        <p:spPr bwMode="auto">
          <a:xfrm rot="-5400000">
            <a:off x="2504869" y="-1251089"/>
            <a:ext cx="1656000" cy="6120000"/>
          </a:xfrm>
          <a:prstGeom prst="downArrow">
            <a:avLst>
              <a:gd name="adj1" fmla="val 100000"/>
              <a:gd name="adj2" fmla="val 23814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err="1" smtClean="0">
                <a:solidFill>
                  <a:srgbClr val="436271"/>
                </a:solidFill>
              </a:rPr>
              <a:t>Sud</a:t>
            </a:r>
            <a:r>
              <a:rPr lang="en-US" dirty="0" smtClean="0">
                <a:solidFill>
                  <a:srgbClr val="436271"/>
                </a:solidFill>
              </a:rPr>
              <a:t> Europe </a:t>
            </a:r>
            <a:r>
              <a:rPr lang="en-US" dirty="0" err="1" smtClean="0">
                <a:solidFill>
                  <a:srgbClr val="436271"/>
                </a:solidFill>
              </a:rPr>
              <a:t>Atlantique</a:t>
            </a:r>
            <a:r>
              <a:rPr lang="en-US" dirty="0" smtClean="0">
                <a:solidFill>
                  <a:srgbClr val="436271"/>
                </a:solidFill>
              </a:rPr>
              <a:t> High Speed Link </a:t>
            </a:r>
            <a:r>
              <a:rPr lang="en-US" sz="1600" dirty="0" smtClean="0">
                <a:solidFill>
                  <a:srgbClr val="436271"/>
                </a:solidFill>
              </a:rPr>
              <a:t>(France)</a:t>
            </a:r>
            <a:r>
              <a:rPr lang="en-US" dirty="0" smtClean="0">
                <a:solidFill>
                  <a:srgbClr val="436271"/>
                </a:solidFill>
              </a:rPr>
              <a:t>	 </a:t>
            </a:r>
          </a:p>
          <a:p>
            <a:pPr algn="just" eaLnBrk="0" hangingPunct="0">
              <a:tabLst>
                <a:tab pos="5562600" algn="r"/>
              </a:tabLst>
              <a:defRPr/>
            </a:pPr>
            <a:r>
              <a:rPr lang="en-US" sz="1400" b="1" dirty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50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Design, construction, operation and maintenance </a:t>
            </a:r>
            <a:r>
              <a:rPr lang="en-US" sz="1200" dirty="0"/>
              <a:t>of </a:t>
            </a:r>
            <a:r>
              <a:rPr lang="en-US" sz="1200" dirty="0" smtClean="0"/>
              <a:t>the 303 kilometers high-speed rail link between Tours and Bordeaux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200" i="1" dirty="0" smtClean="0"/>
              <a:t> </a:t>
            </a:r>
            <a:r>
              <a:rPr lang="en-US" sz="1150" i="1" dirty="0" smtClean="0"/>
              <a:t>Revenue </a:t>
            </a:r>
            <a:r>
              <a:rPr lang="en-US" sz="1150" i="1" dirty="0"/>
              <a:t>generation: </a:t>
            </a:r>
            <a:r>
              <a:rPr lang="en-US" sz="1150" i="1" dirty="0" smtClean="0"/>
              <a:t>track </a:t>
            </a:r>
            <a:r>
              <a:rPr lang="en-US" sz="1150" i="1" dirty="0"/>
              <a:t>access charges from train operators using the line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Total project cost: €</a:t>
            </a:r>
            <a:r>
              <a:rPr lang="en-US" sz="1150" i="1" dirty="0" smtClean="0"/>
              <a:t>7.8 billion</a:t>
            </a:r>
            <a:endParaRPr lang="en-US" sz="1150" i="1" dirty="0"/>
          </a:p>
        </p:txBody>
      </p:sp>
      <p:sp>
        <p:nvSpPr>
          <p:cNvPr id="230405" name="Text Box 4"/>
          <p:cNvSpPr txBox="1">
            <a:spLocks noChangeArrowheads="1"/>
          </p:cNvSpPr>
          <p:nvPr/>
        </p:nvSpPr>
        <p:spPr bwMode="auto">
          <a:xfrm>
            <a:off x="315913" y="112713"/>
            <a:ext cx="483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200" dirty="0">
                <a:solidFill>
                  <a:srgbClr val="436271"/>
                </a:solidFill>
                <a:latin typeface="Century Gothic" pitchFamily="34" charset="0"/>
              </a:rPr>
              <a:t>THE PORTFOLIO – </a:t>
            </a:r>
            <a:r>
              <a:rPr lang="fr-FR" sz="3200" dirty="0" smtClean="0">
                <a:solidFill>
                  <a:srgbClr val="436271"/>
                </a:solidFill>
                <a:latin typeface="Century Gothic" pitchFamily="34" charset="0"/>
              </a:rPr>
              <a:t>5/7</a:t>
            </a:r>
            <a:endParaRPr lang="fr-FR" sz="32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226" y="1287810"/>
            <a:ext cx="281325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72480" y="2853120"/>
            <a:ext cx="6120000" cy="1656000"/>
          </a:xfrm>
          <a:prstGeom prst="leftArrow">
            <a:avLst>
              <a:gd name="adj1" fmla="val 100000"/>
              <a:gd name="adj2" fmla="val 21430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 algn="ctr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E18 Motorway </a:t>
            </a:r>
            <a:r>
              <a:rPr lang="en-US" sz="1600" dirty="0" smtClean="0">
                <a:solidFill>
                  <a:srgbClr val="436271"/>
                </a:solidFill>
              </a:rPr>
              <a:t>(Finland)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15 </a:t>
            </a:r>
            <a:r>
              <a:rPr lang="en-US" sz="1400" b="1" dirty="0">
                <a:solidFill>
                  <a:srgbClr val="436271"/>
                </a:solidFill>
              </a:rPr>
              <a:t>years</a:t>
            </a:r>
          </a:p>
          <a:p>
            <a:pPr algn="just" eaLnBrk="0" hangingPunct="0">
              <a:defRPr/>
            </a:pPr>
            <a:endParaRPr lang="en-US" sz="500" b="1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r>
              <a:rPr lang="en-US" sz="1200" b="1" i="1" dirty="0" smtClean="0"/>
              <a:t>Design, construction and renovation, maintenance and operation </a:t>
            </a:r>
            <a:r>
              <a:rPr lang="en-US" sz="1200" dirty="0"/>
              <a:t>of </a:t>
            </a:r>
            <a:r>
              <a:rPr lang="en-US" sz="1200" dirty="0" smtClean="0"/>
              <a:t>a </a:t>
            </a:r>
            <a:r>
              <a:rPr lang="en-GB" sz="1200" dirty="0" smtClean="0"/>
              <a:t>stretch </a:t>
            </a:r>
            <a:r>
              <a:rPr lang="en-GB" sz="1200" dirty="0"/>
              <a:t>of the E18 motorway between </a:t>
            </a:r>
            <a:r>
              <a:rPr lang="en-GB" sz="1200" dirty="0" err="1"/>
              <a:t>Koskenkylä</a:t>
            </a:r>
            <a:r>
              <a:rPr lang="en-GB" sz="1200" dirty="0"/>
              <a:t> and </a:t>
            </a:r>
            <a:r>
              <a:rPr lang="en-GB" sz="1200" dirty="0" err="1"/>
              <a:t>Kotka</a:t>
            </a:r>
            <a:r>
              <a:rPr lang="en-GB" sz="1200" dirty="0"/>
              <a:t> in South </a:t>
            </a:r>
            <a:r>
              <a:rPr lang="en-GB" sz="1200" dirty="0" smtClean="0"/>
              <a:t>Finland.</a:t>
            </a:r>
            <a:endParaRPr lang="en-US" sz="1200" dirty="0" smtClean="0"/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Revenue </a:t>
            </a:r>
            <a:r>
              <a:rPr lang="en-US" sz="1150" i="1" dirty="0" smtClean="0"/>
              <a:t>generation: availability payments</a:t>
            </a:r>
            <a:endParaRPr lang="en-US" sz="1150" i="1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Total project cost: </a:t>
            </a:r>
            <a:r>
              <a:rPr lang="en-US" sz="1150" i="1" dirty="0" smtClean="0"/>
              <a:t>€424.2 million</a:t>
            </a:r>
            <a:endParaRPr lang="en-US" sz="1150" i="1" dirty="0"/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5778" y="3293393"/>
            <a:ext cx="2202006" cy="847438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81936" y="2968276"/>
            <a:ext cx="281325" cy="173123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 rot="-5400000">
            <a:off x="2517212" y="2493328"/>
            <a:ext cx="1656000" cy="6120000"/>
          </a:xfrm>
          <a:prstGeom prst="downArrow">
            <a:avLst>
              <a:gd name="adj1" fmla="val 100000"/>
              <a:gd name="adj2" fmla="val 24842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Nottingham Express Transit Phase 2 </a:t>
            </a:r>
            <a:r>
              <a:rPr lang="en-US" sz="1600" dirty="0">
                <a:solidFill>
                  <a:srgbClr val="436271"/>
                </a:solidFill>
              </a:rPr>
              <a:t>(United Kingdom) </a:t>
            </a:r>
            <a:r>
              <a:rPr lang="en-US" dirty="0" smtClean="0">
                <a:solidFill>
                  <a:srgbClr val="436271"/>
                </a:solidFill>
              </a:rPr>
              <a:t>	</a:t>
            </a:r>
          </a:p>
          <a:p>
            <a:pPr algn="just" eaLnBrk="0" hangingPunct="0">
              <a:tabLst>
                <a:tab pos="5562600" algn="r"/>
              </a:tabLst>
              <a:defRPr/>
            </a:pPr>
            <a:r>
              <a:rPr lang="en-US" sz="1400" b="1" dirty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22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 smtClean="0"/>
              <a:t>Design, construction </a:t>
            </a:r>
            <a:r>
              <a:rPr lang="en-US" sz="1200" dirty="0" smtClean="0"/>
              <a:t>of the extensions of the existing Nottingham Express Transit Line One (phase One) by two further tram lines; </a:t>
            </a:r>
            <a:r>
              <a:rPr lang="en-US" sz="1200" b="1" i="1" dirty="0"/>
              <a:t>operation and maintenance</a:t>
            </a:r>
            <a:r>
              <a:rPr lang="en-US" sz="1200" dirty="0" smtClean="0"/>
              <a:t> of the entire network (phase One and phase Two)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Revenue generation: </a:t>
            </a:r>
            <a:r>
              <a:rPr lang="en-US" sz="1150" i="1" dirty="0" smtClean="0"/>
              <a:t>users paid fees and availability </a:t>
            </a:r>
            <a:r>
              <a:rPr lang="en-US" sz="1150" i="1" dirty="0"/>
              <a:t>payments 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Total project cost: £</a:t>
            </a:r>
            <a:r>
              <a:rPr lang="en-US" sz="1150" i="1" dirty="0" smtClean="0"/>
              <a:t>590 </a:t>
            </a:r>
            <a:r>
              <a:rPr lang="en-US" sz="1150" i="1" dirty="0"/>
              <a:t>million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16216" y="4958798"/>
            <a:ext cx="2255187" cy="1188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lum bright="6000" contrast="-24000"/>
          </a:blip>
          <a:srcRect/>
          <a:stretch>
            <a:fillRect/>
          </a:stretch>
        </p:blipFill>
        <p:spPr bwMode="auto">
          <a:xfrm>
            <a:off x="4755952" y="5019223"/>
            <a:ext cx="323850" cy="2159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4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096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40293" y="1088904"/>
            <a:ext cx="2214000" cy="1476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sp>
        <p:nvSpPr>
          <p:cNvPr id="67587" name="AutoShape 2"/>
          <p:cNvSpPr>
            <a:spLocks noChangeArrowheads="1"/>
          </p:cNvSpPr>
          <p:nvPr/>
        </p:nvSpPr>
        <p:spPr bwMode="auto">
          <a:xfrm rot="-5400000">
            <a:off x="2504869" y="-1251089"/>
            <a:ext cx="1656000" cy="6120000"/>
          </a:xfrm>
          <a:prstGeom prst="downArrow">
            <a:avLst>
              <a:gd name="adj1" fmla="val 100000"/>
              <a:gd name="adj2" fmla="val 23814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A334 </a:t>
            </a:r>
            <a:r>
              <a:rPr lang="en-US" dirty="0" err="1" smtClean="0">
                <a:solidFill>
                  <a:srgbClr val="436271"/>
                </a:solidFill>
              </a:rPr>
              <a:t>Almanzora</a:t>
            </a:r>
            <a:r>
              <a:rPr lang="en-US" dirty="0" smtClean="0">
                <a:solidFill>
                  <a:srgbClr val="436271"/>
                </a:solidFill>
              </a:rPr>
              <a:t> </a:t>
            </a:r>
            <a:r>
              <a:rPr lang="en-US" sz="1600" dirty="0" smtClean="0">
                <a:solidFill>
                  <a:srgbClr val="436271"/>
                </a:solidFill>
              </a:rPr>
              <a:t>(Spain) – Commercial close completed</a:t>
            </a:r>
            <a:r>
              <a:rPr lang="en-US" dirty="0" smtClean="0">
                <a:solidFill>
                  <a:srgbClr val="436271"/>
                </a:solidFill>
              </a:rPr>
              <a:t>	 </a:t>
            </a:r>
          </a:p>
          <a:p>
            <a:pPr algn="just" eaLnBrk="0" hangingPunct="0">
              <a:tabLst>
                <a:tab pos="5562600" algn="r"/>
              </a:tabLst>
              <a:defRPr/>
            </a:pPr>
            <a:r>
              <a:rPr lang="en-US" sz="1400" b="1" dirty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30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Design, construction, operation and maintenance </a:t>
            </a:r>
            <a:r>
              <a:rPr lang="en-US" sz="1200" dirty="0"/>
              <a:t>of </a:t>
            </a:r>
            <a:r>
              <a:rPr lang="en-US" sz="1200" dirty="0" smtClean="0"/>
              <a:t>a new 18 kilometers highway </a:t>
            </a:r>
            <a:r>
              <a:rPr lang="en-US" sz="1200" dirty="0"/>
              <a:t>section as well as the refurbishment, operation and maintenance of 22 additional existing </a:t>
            </a:r>
            <a:r>
              <a:rPr lang="en-US" sz="1200" dirty="0" err="1"/>
              <a:t>kilometres</a:t>
            </a:r>
            <a:r>
              <a:rPr lang="en-US" sz="1200" dirty="0"/>
              <a:t> of an adjacent section in the south east of Andalucía</a:t>
            </a:r>
            <a:endParaRPr lang="en-US" sz="1200" dirty="0" smtClean="0"/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Revenue </a:t>
            </a:r>
            <a:r>
              <a:rPr lang="en-US" sz="1150" i="1" dirty="0"/>
              <a:t>generation: availability payments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Total </a:t>
            </a:r>
            <a:r>
              <a:rPr lang="en-US" sz="1150" i="1" dirty="0"/>
              <a:t>project cost: </a:t>
            </a:r>
            <a:r>
              <a:rPr lang="en-US" sz="1150" i="1" dirty="0" smtClean="0"/>
              <a:t>€145 </a:t>
            </a:r>
            <a:r>
              <a:rPr lang="en-US" sz="1150" i="1" dirty="0"/>
              <a:t>million</a:t>
            </a:r>
          </a:p>
        </p:txBody>
      </p:sp>
      <p:sp>
        <p:nvSpPr>
          <p:cNvPr id="230405" name="Text Box 4"/>
          <p:cNvSpPr txBox="1">
            <a:spLocks noChangeArrowheads="1"/>
          </p:cNvSpPr>
          <p:nvPr/>
        </p:nvSpPr>
        <p:spPr bwMode="auto">
          <a:xfrm>
            <a:off x="315913" y="112713"/>
            <a:ext cx="483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200" dirty="0">
                <a:solidFill>
                  <a:srgbClr val="436271"/>
                </a:solidFill>
                <a:latin typeface="Century Gothic" pitchFamily="34" charset="0"/>
              </a:rPr>
              <a:t>THE </a:t>
            </a:r>
            <a:r>
              <a:rPr lang="fr-FR" sz="3200" dirty="0" smtClean="0">
                <a:solidFill>
                  <a:srgbClr val="436271"/>
                </a:solidFill>
                <a:latin typeface="Century Gothic" pitchFamily="34" charset="0"/>
              </a:rPr>
              <a:t>PORTFOLIO – 6/7</a:t>
            </a:r>
            <a:endParaRPr lang="fr-FR" sz="32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59226" y="1293412"/>
            <a:ext cx="281325" cy="168795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72480" y="2853120"/>
            <a:ext cx="6120000" cy="1656000"/>
          </a:xfrm>
          <a:prstGeom prst="leftArrow">
            <a:avLst>
              <a:gd name="adj1" fmla="val 100000"/>
              <a:gd name="adj2" fmla="val 21430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 algn="ctr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>
                <a:solidFill>
                  <a:srgbClr val="436271"/>
                </a:solidFill>
              </a:rPr>
              <a:t>Northeast Anthony </a:t>
            </a:r>
            <a:r>
              <a:rPr lang="en-US" dirty="0" err="1">
                <a:solidFill>
                  <a:srgbClr val="436271"/>
                </a:solidFill>
              </a:rPr>
              <a:t>Henday</a:t>
            </a:r>
            <a:r>
              <a:rPr lang="en-US" dirty="0">
                <a:solidFill>
                  <a:srgbClr val="436271"/>
                </a:solidFill>
              </a:rPr>
              <a:t> Drive </a:t>
            </a:r>
            <a:r>
              <a:rPr lang="en-US" sz="1600" dirty="0" smtClean="0">
                <a:solidFill>
                  <a:srgbClr val="436271"/>
                </a:solidFill>
              </a:rPr>
              <a:t>(Alberta)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34 </a:t>
            </a:r>
            <a:r>
              <a:rPr lang="en-US" sz="1400" b="1" dirty="0">
                <a:solidFill>
                  <a:srgbClr val="436271"/>
                </a:solidFill>
              </a:rPr>
              <a:t>years</a:t>
            </a:r>
          </a:p>
          <a:p>
            <a:pPr algn="just" eaLnBrk="0" hangingPunct="0">
              <a:defRPr/>
            </a:pPr>
            <a:endParaRPr lang="en-US" sz="500" b="1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r>
              <a:rPr lang="en-US" sz="1200" b="1" i="1" dirty="0"/>
              <a:t>Design, construction and renovation, maintenance and operation </a:t>
            </a:r>
            <a:r>
              <a:rPr lang="en-US" sz="1200" dirty="0"/>
              <a:t>of 27 km of </a:t>
            </a:r>
            <a:r>
              <a:rPr lang="en-US" sz="1200" dirty="0" smtClean="0"/>
              <a:t>6- and </a:t>
            </a:r>
            <a:r>
              <a:rPr lang="en-US" sz="1200" dirty="0"/>
              <a:t>8-lane divided highway for the final segment of the ring road around Edmonton, Province of Alberta’s capital </a:t>
            </a:r>
            <a:r>
              <a:rPr lang="en-US" sz="1200" dirty="0" smtClean="0"/>
              <a:t>city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 Revenue generation: availability payments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 </a:t>
            </a:r>
            <a:r>
              <a:rPr lang="en-US" sz="1150" i="1" dirty="0"/>
              <a:t>Total project cost: C$1.5 billion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2853120"/>
            <a:ext cx="809546" cy="1584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pic>
        <p:nvPicPr>
          <p:cNvPr id="10" name="Picture 26" descr="ca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960968"/>
            <a:ext cx="361323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 rot="-5400000">
            <a:off x="2517212" y="2493328"/>
            <a:ext cx="1656000" cy="6120000"/>
          </a:xfrm>
          <a:prstGeom prst="downArrow">
            <a:avLst>
              <a:gd name="adj1" fmla="val 100000"/>
              <a:gd name="adj2" fmla="val 24842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Presidio </a:t>
            </a:r>
            <a:r>
              <a:rPr lang="en-US" sz="1600" dirty="0" smtClean="0">
                <a:solidFill>
                  <a:srgbClr val="436271"/>
                </a:solidFill>
              </a:rPr>
              <a:t>(California) </a:t>
            </a:r>
            <a:r>
              <a:rPr lang="en-US" dirty="0" smtClean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33.5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Design, construction, operation and </a:t>
            </a:r>
            <a:r>
              <a:rPr lang="en-US" sz="1200" b="1" i="1" dirty="0" smtClean="0"/>
              <a:t>maintenance</a:t>
            </a:r>
            <a:r>
              <a:rPr lang="en-US" sz="1200" b="1" dirty="0" smtClean="0"/>
              <a:t> </a:t>
            </a:r>
            <a:r>
              <a:rPr lang="en-US" sz="1200" dirty="0" smtClean="0"/>
              <a:t>of </a:t>
            </a:r>
            <a:r>
              <a:rPr lang="en-US" sz="1200" dirty="0"/>
              <a:t>a parkway facility, two short cut-and-cover tunnels, a high viaduct, a low-causeway and landscaped </a:t>
            </a:r>
            <a:r>
              <a:rPr lang="en-US" sz="1200" dirty="0" smtClean="0"/>
              <a:t>medians</a:t>
            </a:r>
            <a:r>
              <a:rPr lang="en-US" sz="1200" dirty="0"/>
              <a:t>, replacing 1.6 miles of the existing south access road to the Golden Gate Bridge (San Francisco, California</a:t>
            </a:r>
            <a:r>
              <a:rPr lang="en-US" sz="1200" dirty="0" smtClean="0"/>
              <a:t>)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 smtClean="0"/>
              <a:t>Revenue </a:t>
            </a:r>
            <a:r>
              <a:rPr lang="en-US" sz="1150" i="1" dirty="0"/>
              <a:t>generation: </a:t>
            </a:r>
            <a:r>
              <a:rPr lang="en-US" sz="1150" i="1" dirty="0" smtClean="0"/>
              <a:t>availability </a:t>
            </a:r>
            <a:r>
              <a:rPr lang="en-US" sz="1150" i="1" dirty="0"/>
              <a:t>payments 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Total project cost: </a:t>
            </a:r>
            <a:r>
              <a:rPr lang="en-US" sz="1150" i="1" dirty="0" smtClean="0"/>
              <a:t>$360 million</a:t>
            </a:r>
            <a:endParaRPr lang="en-US" sz="1150" i="1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86884" y="4958798"/>
            <a:ext cx="1513851" cy="1188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6059" y="4797152"/>
            <a:ext cx="343973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6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390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98843" y="1088904"/>
            <a:ext cx="2096900" cy="1476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sp>
        <p:nvSpPr>
          <p:cNvPr id="67587" name="AutoShape 2"/>
          <p:cNvSpPr>
            <a:spLocks noChangeArrowheads="1"/>
          </p:cNvSpPr>
          <p:nvPr/>
        </p:nvSpPr>
        <p:spPr bwMode="auto">
          <a:xfrm rot="-5400000">
            <a:off x="2504869" y="-1251089"/>
            <a:ext cx="1656000" cy="6120000"/>
          </a:xfrm>
          <a:prstGeom prst="downArrow">
            <a:avLst>
              <a:gd name="adj1" fmla="val 100000"/>
              <a:gd name="adj2" fmla="val 23814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vert="eaVert" lIns="54000" rIns="18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CNM </a:t>
            </a:r>
            <a:r>
              <a:rPr lang="en-US" sz="1600" dirty="0" smtClean="0">
                <a:solidFill>
                  <a:srgbClr val="436271"/>
                </a:solidFill>
              </a:rPr>
              <a:t>(France)</a:t>
            </a:r>
            <a:r>
              <a:rPr lang="en-US" sz="1400" b="1" dirty="0">
                <a:solidFill>
                  <a:srgbClr val="436271"/>
                </a:solidFill>
              </a:rPr>
              <a:t>	</a:t>
            </a:r>
            <a:r>
              <a:rPr lang="en-US" sz="1400" b="1" dirty="0" smtClean="0">
                <a:solidFill>
                  <a:srgbClr val="436271"/>
                </a:solidFill>
              </a:rPr>
              <a:t>25 </a:t>
            </a:r>
            <a:r>
              <a:rPr lang="en-US" sz="1400" b="1" dirty="0">
                <a:solidFill>
                  <a:srgbClr val="436271"/>
                </a:solidFill>
              </a:rPr>
              <a:t>years </a:t>
            </a:r>
            <a:endParaRPr lang="en-US" sz="1400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endParaRPr lang="en-US" sz="500" dirty="0"/>
          </a:p>
          <a:p>
            <a:pPr algn="just" eaLnBrk="0" hangingPunct="0">
              <a:defRPr/>
            </a:pPr>
            <a:r>
              <a:rPr lang="en-US" sz="1200" b="1" i="1" dirty="0"/>
              <a:t>Design, construction, operation and maintenance </a:t>
            </a:r>
            <a:r>
              <a:rPr lang="en-US" sz="1200" dirty="0"/>
              <a:t>of </a:t>
            </a:r>
            <a:r>
              <a:rPr lang="en-US" sz="1200" dirty="0" smtClean="0"/>
              <a:t>a </a:t>
            </a:r>
            <a:r>
              <a:rPr lang="en-US" sz="1200" dirty="0"/>
              <a:t>new </a:t>
            </a:r>
            <a:r>
              <a:rPr lang="en-US" sz="1200" dirty="0" smtClean="0"/>
              <a:t>section of </a:t>
            </a:r>
            <a:r>
              <a:rPr lang="en-US" sz="1200" dirty="0"/>
              <a:t>c. 80 km of a new line and links for both freight and passengers traffic (</a:t>
            </a:r>
            <a:r>
              <a:rPr lang="en-US" sz="1200" dirty="0" err="1"/>
              <a:t>i.e</a:t>
            </a:r>
            <a:r>
              <a:rPr lang="en-US" sz="1200" dirty="0"/>
              <a:t>; of mixed traffic), between </a:t>
            </a:r>
            <a:r>
              <a:rPr lang="en-US" sz="1200" dirty="0" err="1"/>
              <a:t>Manduel</a:t>
            </a:r>
            <a:r>
              <a:rPr lang="en-US" sz="1200" dirty="0"/>
              <a:t>, at the East of </a:t>
            </a:r>
            <a:r>
              <a:rPr lang="en-US" sz="1200" dirty="0" err="1"/>
              <a:t>Nîmes</a:t>
            </a:r>
            <a:r>
              <a:rPr lang="en-US" sz="1200" dirty="0"/>
              <a:t>, and Lattes, at the West of </a:t>
            </a:r>
            <a:r>
              <a:rPr lang="en-US" sz="1200" dirty="0" smtClean="0"/>
              <a:t>Montpellier</a:t>
            </a:r>
          </a:p>
          <a:p>
            <a:pPr algn="just" eaLnBrk="0" hangingPunct="0">
              <a:defRPr/>
            </a:pPr>
            <a:endParaRPr lang="en-US" sz="500" dirty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Revenue generation: availability payments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Total project cost: €1.8 billion</a:t>
            </a:r>
          </a:p>
        </p:txBody>
      </p:sp>
      <p:sp>
        <p:nvSpPr>
          <p:cNvPr id="230405" name="Text Box 4"/>
          <p:cNvSpPr txBox="1">
            <a:spLocks noChangeArrowheads="1"/>
          </p:cNvSpPr>
          <p:nvPr/>
        </p:nvSpPr>
        <p:spPr bwMode="auto">
          <a:xfrm>
            <a:off x="315913" y="112713"/>
            <a:ext cx="483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200" dirty="0">
                <a:solidFill>
                  <a:srgbClr val="436271"/>
                </a:solidFill>
                <a:latin typeface="Century Gothic" pitchFamily="34" charset="0"/>
              </a:rPr>
              <a:t>THE </a:t>
            </a:r>
            <a:r>
              <a:rPr lang="fr-FR" sz="3200" dirty="0" smtClean="0">
                <a:solidFill>
                  <a:srgbClr val="436271"/>
                </a:solidFill>
                <a:latin typeface="Century Gothic" pitchFamily="34" charset="0"/>
              </a:rPr>
              <a:t>PORTFOLIO – 7/7</a:t>
            </a:r>
            <a:endParaRPr lang="fr-FR" sz="32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226" y="1052736"/>
            <a:ext cx="281325" cy="1800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72480" y="2853120"/>
            <a:ext cx="6120000" cy="1656000"/>
          </a:xfrm>
          <a:prstGeom prst="leftArrow">
            <a:avLst>
              <a:gd name="adj1" fmla="val 100000"/>
              <a:gd name="adj2" fmla="val 21430"/>
            </a:avLst>
          </a:prstGeom>
          <a:solidFill>
            <a:schemeClr val="tx2">
              <a:lumMod val="50000"/>
              <a:lumOff val="50000"/>
              <a:alpha val="24000"/>
            </a:schemeClr>
          </a:solidFill>
          <a:ln w="50800" algn="ctr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just" eaLnBrk="0" hangingPunct="0">
              <a:tabLst>
                <a:tab pos="5562600" algn="r"/>
              </a:tabLst>
              <a:defRPr/>
            </a:pPr>
            <a:r>
              <a:rPr lang="en-US" dirty="0" smtClean="0">
                <a:solidFill>
                  <a:srgbClr val="436271"/>
                </a:solidFill>
              </a:rPr>
              <a:t>Isle of Wight Road Maintenance </a:t>
            </a:r>
            <a:r>
              <a:rPr lang="en-US" sz="1600" dirty="0">
                <a:solidFill>
                  <a:srgbClr val="436271"/>
                </a:solidFill>
              </a:rPr>
              <a:t>(United Kingdom)</a:t>
            </a:r>
            <a:r>
              <a:rPr lang="en-US" sz="1400" dirty="0" smtClean="0">
                <a:solidFill>
                  <a:srgbClr val="436271"/>
                </a:solidFill>
              </a:rPr>
              <a:t>	</a:t>
            </a:r>
          </a:p>
          <a:p>
            <a:pPr algn="r" eaLnBrk="0" hangingPunct="0">
              <a:tabLst>
                <a:tab pos="5562600" algn="r"/>
              </a:tabLst>
              <a:defRPr/>
            </a:pPr>
            <a:r>
              <a:rPr lang="en-US" sz="1400" b="1" dirty="0" smtClean="0">
                <a:solidFill>
                  <a:srgbClr val="436271"/>
                </a:solidFill>
              </a:rPr>
              <a:t>25 </a:t>
            </a:r>
            <a:r>
              <a:rPr lang="en-US" sz="1400" b="1" dirty="0">
                <a:solidFill>
                  <a:srgbClr val="436271"/>
                </a:solidFill>
              </a:rPr>
              <a:t>years</a:t>
            </a:r>
          </a:p>
          <a:p>
            <a:pPr algn="just" eaLnBrk="0" hangingPunct="0">
              <a:defRPr/>
            </a:pPr>
            <a:endParaRPr lang="en-US" sz="500" b="1" dirty="0">
              <a:solidFill>
                <a:srgbClr val="436271"/>
              </a:solidFill>
            </a:endParaRPr>
          </a:p>
          <a:p>
            <a:pPr algn="just" eaLnBrk="0" hangingPunct="0">
              <a:defRPr/>
            </a:pPr>
            <a:r>
              <a:rPr lang="en-US" sz="1200" b="1" i="1" dirty="0" smtClean="0"/>
              <a:t>Maintenance </a:t>
            </a:r>
            <a:r>
              <a:rPr lang="en-US" sz="1200" b="1" i="1" dirty="0"/>
              <a:t>and operation </a:t>
            </a:r>
            <a:r>
              <a:rPr lang="en-US" sz="1200" dirty="0"/>
              <a:t>of </a:t>
            </a:r>
            <a:r>
              <a:rPr lang="en-US" sz="1200" dirty="0" smtClean="0"/>
              <a:t>the </a:t>
            </a:r>
            <a:r>
              <a:rPr lang="en-US" sz="1200" dirty="0"/>
              <a:t>complete road network on the Isle of </a:t>
            </a:r>
            <a:r>
              <a:rPr lang="en-US" sz="1200" dirty="0" smtClean="0"/>
              <a:t>Wight</a:t>
            </a:r>
            <a:r>
              <a:rPr lang="en-US" sz="1200" dirty="0"/>
              <a:t>, including the upgrade of the network to pre-defined quality and service </a:t>
            </a:r>
            <a:r>
              <a:rPr lang="en-US" sz="1200" dirty="0" smtClean="0"/>
              <a:t>levels</a:t>
            </a:r>
          </a:p>
          <a:p>
            <a:pPr algn="just" eaLnBrk="0" hangingPunct="0">
              <a:defRPr/>
            </a:pPr>
            <a:endParaRPr lang="en-US" sz="500" i="1" dirty="0" smtClean="0"/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Revenue generation: availability payments</a:t>
            </a:r>
          </a:p>
          <a:p>
            <a:pPr marL="171450" indent="-171450" algn="just" eaLnBrk="0" hangingPunct="0">
              <a:buFont typeface="Arial" pitchFamily="34" charset="0"/>
              <a:buChar char="•"/>
              <a:defRPr/>
            </a:pPr>
            <a:r>
              <a:rPr lang="en-US" sz="1150" i="1" dirty="0"/>
              <a:t> Total project cost: </a:t>
            </a:r>
            <a:r>
              <a:rPr lang="en-US" sz="1150" i="1" dirty="0" smtClean="0"/>
              <a:t>£293 million</a:t>
            </a:r>
            <a:endParaRPr lang="en-US" sz="1150" i="1" dirty="0"/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9552" y="3140968"/>
            <a:ext cx="2065210" cy="1260000"/>
          </a:xfrm>
          <a:prstGeom prst="rect">
            <a:avLst/>
          </a:prstGeom>
          <a:noFill/>
          <a:ln w="31750" algn="ctr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lum bright="6000" contrast="-24000"/>
          </a:blip>
          <a:srcRect/>
          <a:stretch>
            <a:fillRect/>
          </a:stretch>
        </p:blipFill>
        <p:spPr bwMode="auto">
          <a:xfrm>
            <a:off x="7689921" y="3193698"/>
            <a:ext cx="323850" cy="2159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35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698" y="-27401"/>
            <a:ext cx="8229600" cy="1143001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800" dirty="0" smtClean="0">
                <a:solidFill>
                  <a:srgbClr val="436271"/>
                </a:solidFill>
                <a:latin typeface="Century Gothic" pitchFamily="34" charset="0"/>
              </a:rPr>
              <a:t>Контакты</a:t>
            </a:r>
            <a:endParaRPr lang="fr-FR" sz="2800" dirty="0" smtClean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42938" y="4714875"/>
            <a:ext cx="3816350" cy="5191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2800">
                <a:solidFill>
                  <a:srgbClr val="436271"/>
                </a:solidFill>
                <a:latin typeface="Century Gothic" pitchFamily="34" charset="0"/>
              </a:rPr>
              <a:t>www.meridiam.com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79388" y="1271588"/>
            <a:ext cx="4752975" cy="280035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Meridiam Fund</a:t>
            </a:r>
          </a:p>
          <a:p>
            <a:pPr algn="ctr" eaLnBrk="1" hangingPunct="1"/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Meridiam Infrastructure 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/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5 Allée Scheffer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Luxembourg L-2520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  <a:p>
            <a:pPr algn="ctr" eaLnBrk="1" hangingPunct="1"/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General Partner of the Fund</a:t>
            </a:r>
          </a:p>
          <a:p>
            <a:pPr algn="ctr" eaLnBrk="1" hangingPunct="1"/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Meridiam Infrastructure Managers SARL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/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5 Allée Scheffer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Luxembourg L-2520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  <a:p>
            <a:pPr algn="ctr" eaLnBrk="1" hangingPunct="1"/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  <a:p>
            <a:pPr algn="ctr" eaLnBrk="1" hangingPunct="1"/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4284663" y="1114574"/>
            <a:ext cx="4752975" cy="538609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Paris Office</a:t>
            </a:r>
          </a:p>
          <a:p>
            <a:pPr algn="ctr" eaLnBrk="1" hangingPunct="1"/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Meridiam Infrastructure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/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28, boulevard Haussmann 75009 Paris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France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Tel: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+33 1 53 34 96 96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Fax: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+33 1 53 34 96 99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e-mail: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  <a:hlinkClick r:id="rId4"/>
              </a:rPr>
              <a:t>meridiam@meridiam.com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</a:t>
            </a:r>
          </a:p>
          <a:p>
            <a:pPr algn="ctr" eaLnBrk="1" hangingPunct="1"/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New York Office</a:t>
            </a:r>
          </a:p>
          <a:p>
            <a:pPr algn="ctr"/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Meridiam Infrastructure </a:t>
            </a:r>
            <a:r>
              <a:rPr lang="fr-FR" sz="1400" b="1" dirty="0" err="1">
                <a:solidFill>
                  <a:srgbClr val="436271"/>
                </a:solidFill>
                <a:latin typeface="Century Gothic" pitchFamily="34" charset="0"/>
              </a:rPr>
              <a:t>North</a:t>
            </a:r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 </a:t>
            </a:r>
            <a:r>
              <a:rPr lang="fr-FR" sz="1400" b="1" dirty="0" err="1">
                <a:solidFill>
                  <a:srgbClr val="436271"/>
                </a:solidFill>
                <a:latin typeface="Century Gothic" pitchFamily="34" charset="0"/>
              </a:rPr>
              <a:t>America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/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en-US" sz="1400" dirty="0">
                <a:solidFill>
                  <a:srgbClr val="436271"/>
                </a:solidFill>
                <a:latin typeface="Century Gothic" pitchFamily="34" charset="0"/>
              </a:rPr>
              <a:t>605 Third Ave, 28th Floor</a:t>
            </a:r>
          </a:p>
          <a:p>
            <a:pPr algn="ctr"/>
            <a:r>
              <a:rPr lang="en-US" sz="1400" dirty="0">
                <a:solidFill>
                  <a:srgbClr val="436271"/>
                </a:solidFill>
                <a:latin typeface="Century Gothic" pitchFamily="34" charset="0"/>
              </a:rPr>
              <a:t>New York, NY 10158 USA</a:t>
            </a:r>
          </a:p>
          <a:p>
            <a:pPr algn="ctr" eaLnBrk="1" hangingPunct="1"/>
            <a:r>
              <a:rPr lang="fr-FR" sz="1400" dirty="0" smtClean="0">
                <a:solidFill>
                  <a:srgbClr val="436271"/>
                </a:solidFill>
                <a:latin typeface="Century Gothic" pitchFamily="34" charset="0"/>
              </a:rPr>
              <a:t>New 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York, NY 10281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Tel: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+1 212-798-8686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Fax: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+1 212-798-8690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  <a:p>
            <a:pPr algn="ctr" eaLnBrk="1" hangingPunct="1"/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Toronto Office</a:t>
            </a:r>
          </a:p>
          <a:p>
            <a:pPr algn="ctr" eaLnBrk="1" hangingPunct="1"/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Meridiam Infrastructure Canada, Inc.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/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161 </a:t>
            </a:r>
            <a:r>
              <a:rPr lang="fr-FR" sz="1400" dirty="0" err="1">
                <a:solidFill>
                  <a:srgbClr val="436271"/>
                </a:solidFill>
                <a:latin typeface="Century Gothic" pitchFamily="34" charset="0"/>
              </a:rPr>
              <a:t>Bay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Street, 26th </a:t>
            </a:r>
            <a:r>
              <a:rPr lang="fr-FR" sz="1400" dirty="0" err="1">
                <a:solidFill>
                  <a:srgbClr val="436271"/>
                </a:solidFill>
                <a:latin typeface="Century Gothic" pitchFamily="34" charset="0"/>
              </a:rPr>
              <a:t>Floor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/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Toronto, Ontario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M5J 2S1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Tel: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+1 416-572-2015</a:t>
            </a:r>
            <a:b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</a:br>
            <a:r>
              <a:rPr lang="fr-FR" sz="1400" b="1" dirty="0">
                <a:solidFill>
                  <a:srgbClr val="436271"/>
                </a:solidFill>
                <a:latin typeface="Century Gothic" pitchFamily="34" charset="0"/>
              </a:rPr>
              <a:t>Fax:</a:t>
            </a:r>
            <a:r>
              <a:rPr lang="fr-FR" sz="1400" dirty="0">
                <a:solidFill>
                  <a:srgbClr val="436271"/>
                </a:solidFill>
                <a:latin typeface="Century Gothic" pitchFamily="34" charset="0"/>
              </a:rPr>
              <a:t> +1 416-572-2201</a:t>
            </a:r>
          </a:p>
          <a:p>
            <a:pPr algn="ctr" eaLnBrk="1" hangingPunct="1"/>
            <a:endParaRPr lang="fr-FR" sz="14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255258" y="280636"/>
            <a:ext cx="843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dirty="0" smtClean="0">
                <a:solidFill>
                  <a:srgbClr val="436271"/>
                </a:solidFill>
                <a:latin typeface="Century Gothic" pitchFamily="34" charset="0"/>
              </a:rPr>
              <a:t>Содержание</a:t>
            </a:r>
            <a:endParaRPr lang="en-US" sz="28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41277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436271"/>
                </a:solidFill>
                <a:latin typeface="Century Gothic" pitchFamily="34" charset="0"/>
              </a:rPr>
              <a:t>Модель "</a:t>
            </a:r>
            <a:r>
              <a:rPr lang="ru-RU" sz="2000" b="1" dirty="0" err="1" smtClean="0">
                <a:solidFill>
                  <a:srgbClr val="436271"/>
                </a:solidFill>
                <a:latin typeface="Century Gothic" pitchFamily="34" charset="0"/>
              </a:rPr>
              <a:t>Меридиам</a:t>
            </a:r>
            <a:r>
              <a:rPr lang="ru-RU" sz="2000" b="1" dirty="0" smtClean="0">
                <a:solidFill>
                  <a:srgbClr val="436271"/>
                </a:solidFill>
                <a:latin typeface="Century Gothic" pitchFamily="34" charset="0"/>
              </a:rPr>
              <a:t>“</a:t>
            </a:r>
            <a:r>
              <a:rPr lang="en-US" sz="2000" b="1" dirty="0" smtClean="0">
                <a:solidFill>
                  <a:srgbClr val="436271"/>
                </a:solidFill>
                <a:latin typeface="Century Gothic" pitchFamily="34" charset="0"/>
              </a:rPr>
              <a:t>: </a:t>
            </a:r>
            <a:r>
              <a:rPr lang="ru-RU" sz="2000" b="1" dirty="0" smtClean="0">
                <a:solidFill>
                  <a:srgbClr val="436271"/>
                </a:solidFill>
                <a:latin typeface="Century Gothic" pitchFamily="34" charset="0"/>
              </a:rPr>
              <a:t>Организация сближения ожиданий институциональных инвесторов и государственного сектора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436271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Понимание того, что инвесторы (частные и государственные партнерства) ищут в предложении"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Меридиам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"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Анализ возможностей инфраструктурного инвестирования с нуля</a:t>
            </a:r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0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44891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68" name="think-cell Slide" r:id="rId7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Наша концепция: совмещение нужд институциональных инвесторов с ожиданиями государственных организаций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913" y="1100138"/>
            <a:ext cx="6786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Концепция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“</a:t>
            </a:r>
            <a:r>
              <a: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" name="AutoShape 28"/>
          <p:cNvSpPr>
            <a:spLocks noChangeArrowheads="1"/>
          </p:cNvSpPr>
          <p:nvPr/>
        </p:nvSpPr>
        <p:spPr bwMode="auto">
          <a:xfrm>
            <a:off x="323850" y="1605958"/>
            <a:ext cx="3887788" cy="3098800"/>
          </a:xfrm>
          <a:prstGeom prst="downArrow">
            <a:avLst>
              <a:gd name="adj1" fmla="val 100000"/>
              <a:gd name="adj2" fmla="val 23931"/>
            </a:avLst>
          </a:prstGeom>
          <a:solidFill>
            <a:srgbClr val="1F497D">
              <a:lumMod val="50000"/>
              <a:lumOff val="50000"/>
              <a:alpha val="24000"/>
            </a:srgb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8" name="AutoShape 29"/>
          <p:cNvSpPr>
            <a:spLocks noChangeArrowheads="1"/>
          </p:cNvSpPr>
          <p:nvPr/>
        </p:nvSpPr>
        <p:spPr bwMode="auto">
          <a:xfrm>
            <a:off x="4920298" y="1590192"/>
            <a:ext cx="3883025" cy="3111500"/>
          </a:xfrm>
          <a:prstGeom prst="downArrow">
            <a:avLst>
              <a:gd name="adj1" fmla="val 100000"/>
              <a:gd name="adj2" fmla="val 23931"/>
            </a:avLst>
          </a:prstGeom>
          <a:solidFill>
            <a:srgbClr val="1F497D">
              <a:lumMod val="50000"/>
              <a:lumOff val="50000"/>
              <a:alpha val="25000"/>
            </a:srgb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323850" y="5034682"/>
            <a:ext cx="8424863" cy="1490662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78000"/>
                </a:sysClr>
              </a:gs>
              <a:gs pos="100000">
                <a:sysClr val="window" lastClr="FFFFFF">
                  <a:alpha val="57001"/>
                </a:sys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lvl="0" algn="ctr" eaLnBrk="0" hangingPunct="0">
              <a:defRPr/>
            </a:pPr>
            <a:r>
              <a:rPr lang="en-US" sz="2400" b="1" kern="0" dirty="0" smtClean="0">
                <a:solidFill>
                  <a:srgbClr val="336699"/>
                </a:solidFill>
                <a:latin typeface="Century Gothic" pitchFamily="34" charset="0"/>
              </a:rPr>
              <a:t>MERIDIAM INFRASTRUCTURE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2A4254"/>
              </a:solidFill>
              <a:effectLst/>
              <a:uLnTx/>
              <a:uFillTx/>
              <a:latin typeface="Century Gothic" pitchFamily="34" charset="0"/>
            </a:endParaRPr>
          </a:p>
          <a:p>
            <a:pPr lvl="0" algn="ctr" eaLnBrk="0" hangingPunct="0">
              <a:defRPr/>
            </a:pPr>
            <a:r>
              <a:rPr lang="ru-RU" sz="1400" kern="0" dirty="0" smtClean="0">
                <a:solidFill>
                  <a:srgbClr val="2A4254"/>
                </a:solidFill>
                <a:latin typeface="Century Gothic" pitchFamily="34" charset="0"/>
              </a:rPr>
              <a:t>25 лет работы инфраструктурных фондов,  специализирующихся на </a:t>
            </a:r>
            <a:r>
              <a:rPr lang="ru-RU" sz="1400" b="1" kern="0" dirty="0" smtClean="0">
                <a:solidFill>
                  <a:srgbClr val="2A4254"/>
                </a:solidFill>
                <a:latin typeface="Century Gothic" pitchFamily="34" charset="0"/>
              </a:rPr>
              <a:t>развитии,</a:t>
            </a:r>
          </a:p>
          <a:p>
            <a:pPr lvl="0" algn="ctr" eaLnBrk="0" hangingPunct="0">
              <a:defRPr/>
            </a:pPr>
            <a:r>
              <a:rPr lang="ru-RU" sz="1400" b="1" kern="0" dirty="0" smtClean="0">
                <a:solidFill>
                  <a:srgbClr val="2A4254"/>
                </a:solidFill>
                <a:latin typeface="Century Gothic" pitchFamily="34" charset="0"/>
              </a:rPr>
              <a:t>строительстве и управлении</a:t>
            </a:r>
            <a:r>
              <a:rPr lang="ru-RU" sz="1400" kern="0" dirty="0" smtClean="0">
                <a:solidFill>
                  <a:srgbClr val="2A4254"/>
                </a:solidFill>
                <a:latin typeface="Century Gothic" pitchFamily="34" charset="0"/>
              </a:rPr>
              <a:t> инфраструктурой  </a:t>
            </a:r>
            <a:r>
              <a:rPr lang="ru-RU" sz="1400" b="1" kern="0" dirty="0" smtClean="0">
                <a:solidFill>
                  <a:srgbClr val="2A4254"/>
                </a:solidFill>
                <a:latin typeface="Century Gothic" pitchFamily="34" charset="0"/>
              </a:rPr>
              <a:t>коммунальных услуг </a:t>
            </a:r>
            <a:r>
              <a:rPr lang="ru-RU" sz="1400" kern="0" dirty="0" smtClean="0">
                <a:solidFill>
                  <a:srgbClr val="2A4254"/>
                </a:solidFill>
                <a:latin typeface="Century Gothic" pitchFamily="34" charset="0"/>
              </a:rPr>
              <a:t>в странах ОЭСР</a:t>
            </a:r>
          </a:p>
          <a:p>
            <a:pPr lvl="0" algn="ctr" eaLnBrk="0" hangingPunct="0">
              <a:defRPr/>
            </a:pPr>
            <a:r>
              <a:rPr lang="ru-RU" sz="1400" kern="0" dirty="0" smtClean="0">
                <a:solidFill>
                  <a:srgbClr val="2A4254"/>
                </a:solidFill>
                <a:latin typeface="Century Gothic" pitchFamily="34" charset="0"/>
              </a:rPr>
              <a:t>(Европейский Союз и Северная Америка)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23850" y="1438071"/>
            <a:ext cx="3887788" cy="3533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  <a:t>АКТИВЫ</a:t>
            </a:r>
          </a:p>
          <a:p>
            <a:pPr algn="ctr" eaLnBrk="0" hangingPunct="0"/>
            <a:endParaRPr lang="ru-RU" sz="2400" b="1" dirty="0" smtClean="0">
              <a:solidFill>
                <a:srgbClr val="336699"/>
              </a:solidFill>
              <a:latin typeface="Century Gothic" pitchFamily="34" charset="0"/>
            </a:endParaRPr>
          </a:p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Century Gothic" pitchFamily="34" charset="0"/>
              </a:rPr>
              <a:t>Необходимость в инфраструктуре</a:t>
            </a:r>
          </a:p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Century Gothic" pitchFamily="34" charset="0"/>
              </a:rPr>
              <a:t>коммунальных услуг</a:t>
            </a:r>
          </a:p>
          <a:p>
            <a:pPr algn="ctr" eaLnBrk="0" hangingPunct="0"/>
            <a:endParaRPr lang="ru-RU" sz="2400" b="1" dirty="0" smtClean="0">
              <a:solidFill>
                <a:srgbClr val="336699"/>
              </a:solidFill>
              <a:latin typeface="Century Gothic" pitchFamily="34" charset="0"/>
            </a:endParaRPr>
          </a:p>
          <a:p>
            <a:pPr algn="ctr" eaLnBrk="0" hangingPunct="0"/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Долгосрочное финансирование </a:t>
            </a:r>
          </a:p>
          <a:p>
            <a:pPr algn="ctr" eaLnBrk="0" hangingPunct="0"/>
            <a:endParaRPr lang="en-US" dirty="0">
              <a:solidFill>
                <a:srgbClr val="336699"/>
              </a:solidFill>
              <a:latin typeface="Century Gothic" pitchFamily="34" charset="0"/>
            </a:endParaRPr>
          </a:p>
          <a:p>
            <a:pPr algn="ctr" eaLnBrk="0" hangingPunct="0"/>
            <a:endParaRPr lang="en-US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4816475" y="1378423"/>
            <a:ext cx="3887788" cy="34255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rgbClr val="336699"/>
                </a:solidFill>
                <a:latin typeface="Century Gothic" pitchFamily="34" charset="0"/>
              </a:rPr>
              <a:t>РЕСУРСЫ</a:t>
            </a:r>
          </a:p>
          <a:p>
            <a:pPr algn="ctr" eaLnBrk="0" hangingPunct="0"/>
            <a:endParaRPr lang="ru-RU" sz="2400" b="1" dirty="0" smtClean="0">
              <a:solidFill>
                <a:srgbClr val="336699"/>
              </a:solidFill>
              <a:latin typeface="Century Gothic" pitchFamily="34" charset="0"/>
            </a:endParaRPr>
          </a:p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Century Gothic" pitchFamily="34" charset="0"/>
              </a:rPr>
              <a:t>Соответствие обязательствам </a:t>
            </a:r>
          </a:p>
          <a:p>
            <a:pPr algn="ctr" eaLnBrk="0" hangingPunct="0"/>
            <a:r>
              <a:rPr lang="ru-RU" dirty="0" smtClean="0">
                <a:solidFill>
                  <a:prstClr val="black"/>
                </a:solidFill>
                <a:latin typeface="Century Gothic" pitchFamily="34" charset="0"/>
              </a:rPr>
              <a:t>Инвесторов</a:t>
            </a:r>
          </a:p>
          <a:p>
            <a:pPr algn="ctr" eaLnBrk="0" hangingPunct="0"/>
            <a:endParaRPr lang="ru-RU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 eaLnBrk="0" hangingPunct="0"/>
            <a:r>
              <a:rPr lang="ru-RU" dirty="0" smtClean="0">
                <a:solidFill>
                  <a:srgbClr val="336699"/>
                </a:solidFill>
                <a:latin typeface="Century Gothic" pitchFamily="34" charset="0"/>
              </a:rPr>
              <a:t>Долгосрочные инвестиции </a:t>
            </a:r>
          </a:p>
          <a:p>
            <a:pPr algn="ctr" eaLnBrk="0" hangingPunct="0"/>
            <a:endParaRPr lang="en-US" dirty="0">
              <a:solidFill>
                <a:srgbClr val="E2E7EA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9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971521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92" name="think-cell Slide" r:id="rId6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7135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</a:t>
            </a:r>
            <a:r>
              <a:rPr lang="ru-RU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 выступает в качестве интегратора ноу-хау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5303838" y="1378173"/>
            <a:ext cx="155575" cy="4751388"/>
            <a:chOff x="4442156" y="1229091"/>
            <a:chExt cx="155575" cy="4752000"/>
          </a:xfrm>
        </p:grpSpPr>
        <p:cxnSp>
          <p:nvCxnSpPr>
            <p:cNvPr id="14" name="VLine"/>
            <p:cNvCxnSpPr>
              <a:cxnSpLocks noChangeShapeType="1"/>
            </p:cNvCxnSpPr>
            <p:nvPr/>
          </p:nvCxnSpPr>
          <p:spPr bwMode="auto">
            <a:xfrm rot="5400000" flipV="1">
              <a:off x="2123041" y="3605090"/>
              <a:ext cx="4752000" cy="1"/>
            </a:xfrm>
            <a:prstGeom prst="line">
              <a:avLst/>
            </a:prstGeom>
            <a:noFill/>
            <a:ln w="22225" algn="ctr">
              <a:solidFill>
                <a:srgbClr val="5282A5"/>
              </a:solidFill>
              <a:round/>
              <a:headEnd/>
              <a:tailEnd/>
            </a:ln>
          </p:spPr>
        </p:cxnSp>
        <p:sp>
          <p:nvSpPr>
            <p:cNvPr id="15" name="IsoclesTriangle"/>
            <p:cNvSpPr>
              <a:spLocks noChangeArrowheads="1"/>
            </p:cNvSpPr>
            <p:nvPr/>
          </p:nvSpPr>
          <p:spPr bwMode="auto">
            <a:xfrm rot="5400000">
              <a:off x="4338969" y="3527303"/>
              <a:ext cx="361950" cy="155575"/>
            </a:xfrm>
            <a:prstGeom prst="triangle">
              <a:avLst>
                <a:gd name="adj" fmla="val 50000"/>
              </a:avLst>
            </a:prstGeom>
            <a:solidFill>
              <a:srgbClr val="5282A5"/>
            </a:solidFill>
            <a:ln w="22225" algn="ctr">
              <a:solidFill>
                <a:srgbClr val="F8F8F8"/>
              </a:solidFill>
              <a:round/>
              <a:headEnd/>
              <a:tailEnd/>
            </a:ln>
          </p:spPr>
          <p:txBody>
            <a:bodyPr vert="eaVert" lIns="54000" rIns="54000"/>
            <a:lstStyle/>
            <a:p>
              <a:pPr eaLnBrk="0" hangingPunct="0"/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5718175" y="4801346"/>
            <a:ext cx="2963863" cy="1603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108000" rIns="90000" bIns="108000" anchor="ctr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336699"/>
                </a:solidFill>
                <a:latin typeface="Century Gothic" pitchFamily="34" charset="0"/>
                <a:cs typeface="Arial" pitchFamily="34" charset="0"/>
              </a:rPr>
              <a:t>Долгосрочные обязательства: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rgbClr val="336699"/>
                </a:solidFill>
                <a:latin typeface="Century Gothic" pitchFamily="34" charset="0"/>
                <a:cs typeface="Arial" pitchFamily="34" charset="0"/>
              </a:rPr>
              <a:t>  </a:t>
            </a:r>
            <a:r>
              <a:rPr lang="ru-RU" kern="0" dirty="0" smtClean="0">
                <a:solidFill>
                  <a:srgbClr val="324F64"/>
                </a:solidFill>
                <a:latin typeface="Century Gothic" pitchFamily="34" charset="0"/>
                <a:cs typeface="Arial" pitchFamily="34" charset="0"/>
              </a:rPr>
              <a:t>Управление рисками и общими затратами в течение срока службы</a:t>
            </a:r>
            <a:endParaRPr lang="en-US" b="1" kern="0" dirty="0">
              <a:solidFill>
                <a:srgbClr val="324F64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5667375" y="1322611"/>
            <a:ext cx="3065463" cy="1208087"/>
          </a:xfrm>
          <a:prstGeom prst="downArrow">
            <a:avLst>
              <a:gd name="adj1" fmla="val 100000"/>
              <a:gd name="adj2" fmla="val 23931"/>
            </a:avLst>
          </a:prstGeom>
          <a:solidFill>
            <a:schemeClr val="tx2">
              <a:lumMod val="50000"/>
              <a:lumOff val="50000"/>
              <a:alpha val="25000"/>
            </a:schemeClr>
          </a:solidFill>
          <a:ln w="5080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rgbClr val="336699"/>
                </a:solidFill>
                <a:latin typeface="Century Gothic" pitchFamily="34" charset="0"/>
              </a:rPr>
              <a:t>"</a:t>
            </a:r>
            <a:r>
              <a:rPr lang="ru-RU" sz="1600" b="1" dirty="0" err="1" smtClean="0">
                <a:solidFill>
                  <a:srgbClr val="336699"/>
                </a:solidFill>
                <a:latin typeface="Century Gothic" pitchFamily="34" charset="0"/>
              </a:rPr>
              <a:t>Меридиам</a:t>
            </a:r>
            <a:r>
              <a:rPr lang="ru-RU" sz="1600" b="1" dirty="0" smtClean="0">
                <a:solidFill>
                  <a:srgbClr val="336699"/>
                </a:solidFill>
                <a:latin typeface="Century Gothic" pitchFamily="34" charset="0"/>
              </a:rPr>
              <a:t>" инвестирует на интервале не менее 25 лет от начала проекта до эксплуатации</a:t>
            </a:r>
            <a:endParaRPr lang="en-US" sz="16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25" name="Textframe 27"/>
          <p:cNvSpPr txBox="1">
            <a:spLocks noChangeArrowheads="1"/>
          </p:cNvSpPr>
          <p:nvPr/>
        </p:nvSpPr>
        <p:spPr bwMode="auto">
          <a:xfrm>
            <a:off x="5648965" y="2288717"/>
            <a:ext cx="3074987" cy="243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400" b="1" dirty="0" smtClean="0">
                <a:latin typeface="Century Gothic" pitchFamily="34" charset="0"/>
              </a:rPr>
              <a:t>Определение требований государственного сектора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400" b="1" dirty="0" smtClean="0">
                <a:latin typeface="Century Gothic" pitchFamily="34" charset="0"/>
              </a:rPr>
              <a:t>Мобилизация ноу-хау </a:t>
            </a:r>
            <a:r>
              <a:rPr lang="ru-RU" sz="1400" dirty="0" smtClean="0">
                <a:latin typeface="Century Gothic" pitchFamily="34" charset="0"/>
              </a:rPr>
              <a:t>от промышленных партнеров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400" b="1" dirty="0" smtClean="0">
                <a:latin typeface="Century Gothic" pitchFamily="34" charset="0"/>
              </a:rPr>
              <a:t>Управление интерфейсами </a:t>
            </a:r>
            <a:r>
              <a:rPr lang="ru-RU" sz="1400" dirty="0" smtClean="0">
                <a:latin typeface="Century Gothic" pitchFamily="34" charset="0"/>
              </a:rPr>
              <a:t>для сложных проектов</a:t>
            </a:r>
          </a:p>
          <a:p>
            <a:pPr marL="149225" lvl="1" indent="-149225" eaLnBrk="0" hangingPunct="0">
              <a:spcBef>
                <a:spcPts val="500"/>
              </a:spcBef>
              <a:buFont typeface="Arial" charset="0"/>
              <a:buChar char="•"/>
            </a:pPr>
            <a:r>
              <a:rPr lang="ru-RU" sz="1400" b="1" dirty="0" smtClean="0">
                <a:latin typeface="Century Gothic" pitchFamily="34" charset="0"/>
              </a:rPr>
              <a:t>Партнерство с государственным сектором </a:t>
            </a:r>
            <a:r>
              <a:rPr lang="ru-RU" sz="1400" dirty="0" smtClean="0">
                <a:latin typeface="Century Gothic" pitchFamily="34" charset="0"/>
              </a:rPr>
              <a:t>для достижения эффективности</a:t>
            </a:r>
          </a:p>
        </p:txBody>
      </p: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361950" y="1039391"/>
            <a:ext cx="4727575" cy="5341937"/>
            <a:chOff x="1401" y="639"/>
            <a:chExt cx="3045" cy="3441"/>
          </a:xfrm>
        </p:grpSpPr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1401" y="639"/>
              <a:ext cx="3045" cy="3441"/>
            </a:xfrm>
            <a:prstGeom prst="rect">
              <a:avLst/>
            </a:prstGeom>
            <a:solidFill>
              <a:schemeClr val="tx1">
                <a:alpha val="10196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" name="Group 14"/>
            <p:cNvGrpSpPr>
              <a:grpSpLocks/>
            </p:cNvGrpSpPr>
            <p:nvPr/>
          </p:nvGrpSpPr>
          <p:grpSpPr bwMode="auto">
            <a:xfrm>
              <a:off x="1474" y="709"/>
              <a:ext cx="2904" cy="3298"/>
              <a:chOff x="2699" y="618"/>
              <a:chExt cx="2904" cy="3298"/>
            </a:xfrm>
          </p:grpSpPr>
          <p:pic>
            <p:nvPicPr>
              <p:cNvPr id="29" name="Picture 10"/>
              <p:cNvPicPr preferRelativeResize="0"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99" y="618"/>
                <a:ext cx="2904" cy="329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</p:pic>
          <p:sp>
            <p:nvSpPr>
              <p:cNvPr id="30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2699" y="618"/>
                <a:ext cx="2903" cy="3297"/>
              </a:xfrm>
              <a:prstGeom prst="rect">
                <a:avLst/>
              </a:prstGeom>
              <a:noFill/>
              <a:ln w="63500" algn="ctr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631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581212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17" name="think-cell Slide" r:id="rId7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Наши инвесторы: долгосрочное внимание и общественное сознание</a:t>
            </a: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US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913" y="1100138"/>
            <a:ext cx="6786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База инвесторов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“</a:t>
            </a:r>
            <a:r>
              <a: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3" name="ZoneTexte 13"/>
          <p:cNvSpPr txBox="1"/>
          <p:nvPr/>
        </p:nvSpPr>
        <p:spPr>
          <a:xfrm>
            <a:off x="395536" y="5120960"/>
            <a:ext cx="8352928" cy="923330"/>
          </a:xfrm>
          <a:prstGeom prst="rect">
            <a:avLst/>
          </a:prstGeom>
          <a:noFill/>
          <a:ln w="28575">
            <a:solidFill>
              <a:srgbClr val="1F497D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233363" lvl="0" indent="-233363">
              <a:buFont typeface="Arial" pitchFamily="34" charset="0"/>
              <a:buChar char="•"/>
              <a:defRPr/>
            </a:pP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Активы под управлением: </a:t>
            </a:r>
            <a:r>
              <a:rPr lang="ru-RU" b="1" kern="0" dirty="0" smtClean="0">
                <a:solidFill>
                  <a:prstClr val="black"/>
                </a:solidFill>
                <a:latin typeface="Century Gothic" pitchFamily="34" charset="0"/>
              </a:rPr>
              <a:t>€ 2,5 млрд.</a:t>
            </a:r>
            <a:endParaRPr kumimoji="0" lang="en-US" sz="1800" b="1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233363" lvl="0" indent="-233363" algn="just">
              <a:buFont typeface="Arial" pitchFamily="34" charset="0"/>
              <a:buChar char="•"/>
              <a:defRPr/>
            </a:pP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Если потребуется, группа ведущих </a:t>
            </a:r>
            <a:r>
              <a:rPr lang="ru-RU" kern="0" dirty="0" err="1" smtClean="0">
                <a:solidFill>
                  <a:prstClr val="black"/>
                </a:solidFill>
                <a:latin typeface="Century Gothic" pitchFamily="34" charset="0"/>
              </a:rPr>
              <a:t>со-инвесторов</a:t>
            </a: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 «</a:t>
            </a:r>
            <a:r>
              <a:rPr lang="ru-RU" kern="0" dirty="0" err="1" smtClean="0">
                <a:solidFill>
                  <a:prstClr val="black"/>
                </a:solidFill>
                <a:latin typeface="Century Gothic" pitchFamily="34" charset="0"/>
              </a:rPr>
              <a:t>Меридиам</a:t>
            </a: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» может мобилизовать дополнительно $ 1 </a:t>
            </a:r>
            <a:r>
              <a:rPr lang="ru-RU" kern="0" dirty="0" err="1" smtClean="0">
                <a:solidFill>
                  <a:prstClr val="black"/>
                </a:solidFill>
                <a:latin typeface="Century Gothic" pitchFamily="34" charset="0"/>
              </a:rPr>
              <a:t>млрд</a:t>
            </a: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 на сделку</a:t>
            </a:r>
          </a:p>
        </p:txBody>
      </p:sp>
      <p:sp>
        <p:nvSpPr>
          <p:cNvPr id="34" name="Organigramme : Connecteur 14"/>
          <p:cNvSpPr/>
          <p:nvPr/>
        </p:nvSpPr>
        <p:spPr>
          <a:xfrm>
            <a:off x="3419872" y="1124744"/>
            <a:ext cx="2304256" cy="1944216"/>
          </a:xfrm>
          <a:prstGeom prst="flowChartConnector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  <a:p>
            <a:pPr lvl="0"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latin typeface="Century Gothic" pitchFamily="34" charset="0"/>
              </a:rPr>
              <a:t>Институты </a:t>
            </a:r>
          </a:p>
          <a:p>
            <a:pPr lvl="0"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latin typeface="Century Gothic" pitchFamily="34" charset="0"/>
              </a:rPr>
              <a:t>развития</a:t>
            </a:r>
          </a:p>
          <a:p>
            <a:pPr lvl="0" algn="ctr">
              <a:defRPr/>
            </a:pPr>
            <a:r>
              <a:rPr lang="ru-RU" sz="1200" kern="0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rPr>
              <a:t>(BEI, EBRD, CDC, DBJ)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5" name="Organigramme : Connecteur 15"/>
          <p:cNvSpPr/>
          <p:nvPr/>
        </p:nvSpPr>
        <p:spPr>
          <a:xfrm>
            <a:off x="818866" y="2636912"/>
            <a:ext cx="2384982" cy="1944216"/>
          </a:xfrm>
          <a:prstGeom prst="flowChartConnector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rPr>
              <a:t>Страховые компании</a:t>
            </a:r>
            <a:endParaRPr kumimoji="0" lang="en-US" sz="12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6" name="Organigramme : Connecteur 16"/>
          <p:cNvSpPr/>
          <p:nvPr/>
        </p:nvSpPr>
        <p:spPr>
          <a:xfrm>
            <a:off x="5745707" y="2636912"/>
            <a:ext cx="2647666" cy="1944216"/>
          </a:xfrm>
          <a:prstGeom prst="flowChartConnector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rPr>
              <a:t>Пенсионные фонды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~30%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79912" y="32036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~10%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228184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~60%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6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28523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64" name="think-cell Slide" r:id="rId7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71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</a:t>
            </a:r>
            <a:r>
              <a:rPr lang="ru-RU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»  концентрирует внимание на общественной инфраструктуре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913" y="1100138"/>
            <a:ext cx="6786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В центре внимания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"</a:t>
            </a:r>
            <a:r>
              <a: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- ГЧП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412750" y="1592261"/>
            <a:ext cx="3455988" cy="1152525"/>
          </a:xfrm>
          <a:prstGeom prst="rect">
            <a:avLst/>
          </a:prstGeom>
          <a:solidFill>
            <a:srgbClr val="EEECE1">
              <a:lumMod val="20000"/>
              <a:lumOff val="80000"/>
            </a:srgbClr>
          </a:solidFill>
          <a:ln w="50800" algn="ctr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ru-RU" sz="1600" b="1" kern="0" dirty="0" smtClean="0">
                <a:solidFill>
                  <a:srgbClr val="336699"/>
                </a:solidFill>
                <a:latin typeface="Century Gothic" pitchFamily="34" charset="0"/>
              </a:rPr>
              <a:t>Транспортный сектор</a:t>
            </a:r>
          </a:p>
          <a:p>
            <a:pPr lvl="0" algn="ctr" eaLnBrk="0" hangingPunct="0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Century Gothic" pitchFamily="34" charset="0"/>
              </a:rPr>
              <a:t>в городских и пригородных районах:</a:t>
            </a:r>
          </a:p>
          <a:p>
            <a:pPr lvl="0" algn="ctr" eaLnBrk="0" hangingPunct="0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Century Gothic" pitchFamily="34" charset="0"/>
              </a:rPr>
              <a:t>дороги, железнодорожные пути, порты и аэропорты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4219836" y="2631860"/>
            <a:ext cx="4546600" cy="1728787"/>
          </a:xfrm>
          <a:prstGeom prst="rect">
            <a:avLst/>
          </a:prstGeom>
          <a:solidFill>
            <a:srgbClr val="EEECE1">
              <a:lumMod val="20000"/>
              <a:lumOff val="80000"/>
            </a:srgbClr>
          </a:solidFill>
          <a:ln w="50800" algn="ctr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ru-RU" sz="1600" b="1" kern="0" dirty="0" smtClean="0">
                <a:solidFill>
                  <a:srgbClr val="336699"/>
                </a:solidFill>
                <a:latin typeface="Century Gothic" pitchFamily="34" charset="0"/>
              </a:rPr>
              <a:t>Новые потребности общественной инфраструктуры:</a:t>
            </a:r>
          </a:p>
          <a:p>
            <a:pPr lvl="0" algn="ctr" eaLnBrk="0" hangingPunct="0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Century Gothic" pitchFamily="34" charset="0"/>
              </a:rPr>
              <a:t>Здравоохранение,</a:t>
            </a:r>
          </a:p>
          <a:p>
            <a:pPr lvl="0" algn="ctr" eaLnBrk="0" hangingPunct="0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Century Gothic" pitchFamily="34" charset="0"/>
              </a:rPr>
              <a:t>Образование,</a:t>
            </a:r>
          </a:p>
          <a:p>
            <a:pPr lvl="0" algn="ctr" eaLnBrk="0" hangingPunct="0">
              <a:defRPr/>
            </a:pPr>
            <a:r>
              <a:rPr lang="ru-RU" sz="1600" dirty="0" smtClean="0"/>
              <a:t> </a:t>
            </a:r>
            <a:r>
              <a:rPr lang="ru-RU" sz="1600" kern="0" dirty="0" smtClean="0">
                <a:solidFill>
                  <a:prstClr val="black"/>
                </a:solidFill>
                <a:latin typeface="Century Gothic" pitchFamily="34" charset="0"/>
              </a:rPr>
              <a:t>Экологические  объекты,</a:t>
            </a:r>
          </a:p>
          <a:p>
            <a:pPr lvl="0" algn="ctr" eaLnBrk="0" hangingPunct="0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Century Gothic" pitchFamily="34" charset="0"/>
              </a:rPr>
              <a:t>  Общественные здания</a:t>
            </a:r>
          </a:p>
        </p:txBody>
      </p:sp>
      <p:pic>
        <p:nvPicPr>
          <p:cNvPr id="32" name="Picture 12" descr="Erhaltung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421921" y="1422470"/>
            <a:ext cx="1810371" cy="1154112"/>
          </a:xfrm>
          <a:prstGeom prst="rect">
            <a:avLst/>
          </a:prstGeom>
          <a:noFill/>
          <a:ln w="3175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</p:pic>
      <p:pic>
        <p:nvPicPr>
          <p:cNvPr id="39" name="Picture 13" descr="Erhaltung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5588" y="1422470"/>
            <a:ext cx="1849437" cy="1154112"/>
          </a:xfrm>
          <a:prstGeom prst="rect">
            <a:avLst/>
          </a:prstGeom>
          <a:noFill/>
          <a:ln w="3175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</p:pic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72955" y="4208139"/>
            <a:ext cx="8584442" cy="2464394"/>
          </a:xfrm>
          <a:prstGeom prst="rect">
            <a:avLst/>
          </a:prstGeom>
          <a:solidFill>
            <a:srgbClr val="EEECE1">
              <a:lumMod val="20000"/>
              <a:lumOff val="80000"/>
            </a:srgbClr>
          </a:solidFill>
          <a:ln w="5080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lvl="0" algn="ctr" eaLnBrk="0" hangingPunct="0">
              <a:defRPr/>
            </a:pPr>
            <a:endParaRPr lang="ru-RU" b="1" kern="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lvl="0" algn="ctr" eaLnBrk="0" hangingPunct="0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Century Gothic" pitchFamily="34" charset="0"/>
              </a:rPr>
              <a:t>"</a:t>
            </a:r>
            <a:r>
              <a:rPr lang="ru-RU" b="1" kern="0" dirty="0" err="1" smtClean="0">
                <a:solidFill>
                  <a:prstClr val="black"/>
                </a:solidFill>
                <a:latin typeface="Century Gothic" pitchFamily="34" charset="0"/>
              </a:rPr>
              <a:t>Меридиам</a:t>
            </a:r>
            <a:r>
              <a:rPr lang="ru-RU" b="1" kern="0" dirty="0" smtClean="0">
                <a:solidFill>
                  <a:prstClr val="black"/>
                </a:solidFill>
                <a:latin typeface="Century Gothic" pitchFamily="34" charset="0"/>
              </a:rPr>
              <a:t>" </a:t>
            </a: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инвестирует капитал и </a:t>
            </a:r>
            <a:r>
              <a:rPr lang="ru-RU" kern="0" dirty="0" err="1" smtClean="0">
                <a:solidFill>
                  <a:prstClr val="black"/>
                </a:solidFill>
                <a:latin typeface="Century Gothic" pitchFamily="34" charset="0"/>
              </a:rPr>
              <a:t>квазикапитал</a:t>
            </a: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 (заемные инструменты) </a:t>
            </a:r>
            <a:r>
              <a:rPr lang="ru-RU" b="1" kern="0" dirty="0" smtClean="0">
                <a:solidFill>
                  <a:prstClr val="black"/>
                </a:solidFill>
                <a:latin typeface="Century Gothic" pitchFamily="34" charset="0"/>
              </a:rPr>
              <a:t>в инфраструктурные проекты,  </a:t>
            </a: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создавая </a:t>
            </a:r>
            <a:r>
              <a:rPr lang="ru-RU" b="1" kern="0" dirty="0" smtClean="0">
                <a:solidFill>
                  <a:prstClr val="black"/>
                </a:solidFill>
                <a:latin typeface="Century Gothic" pitchFamily="34" charset="0"/>
              </a:rPr>
              <a:t>добавленную стоимость для сообщества</a:t>
            </a:r>
          </a:p>
          <a:p>
            <a:pPr lvl="0" algn="ctr" eaLnBrk="0" hangingPunct="0">
              <a:spcBef>
                <a:spcPts val="600"/>
              </a:spcBef>
              <a:defRPr/>
            </a:pP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От 20 до 100% финансирования при помощи субординационных займов, составляющих от 10 до 150 </a:t>
            </a:r>
            <a:r>
              <a:rPr lang="ru-RU" kern="0" dirty="0" err="1" smtClean="0">
                <a:solidFill>
                  <a:prstClr val="black"/>
                </a:solidFill>
                <a:latin typeface="Century Gothic" pitchFamily="34" charset="0"/>
              </a:rPr>
              <a:t>млн</a:t>
            </a: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 € / $ на проект,</a:t>
            </a:r>
          </a:p>
          <a:p>
            <a:pPr lvl="0" algn="ctr" eaLnBrk="0" hangingPunct="0">
              <a:spcBef>
                <a:spcPts val="600"/>
              </a:spcBef>
              <a:defRPr/>
            </a:pPr>
            <a:r>
              <a:rPr lang="ru-RU" kern="0" dirty="0" smtClean="0">
                <a:solidFill>
                  <a:prstClr val="black"/>
                </a:solidFill>
                <a:latin typeface="Century Gothic" pitchFamily="34" charset="0"/>
              </a:rPr>
              <a:t>В основном первичные проекты (с нуля/ «зеленые») , включая период строительства</a:t>
            </a:r>
          </a:p>
        </p:txBody>
      </p:sp>
      <p:pic>
        <p:nvPicPr>
          <p:cNvPr id="41" name="Picture 15" descr="StHelens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437120" y="2859970"/>
            <a:ext cx="1439863" cy="1526163"/>
          </a:xfrm>
          <a:prstGeom prst="rect">
            <a:avLst/>
          </a:prstGeom>
          <a:noFill/>
          <a:ln w="3175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</p:pic>
      <p:pic>
        <p:nvPicPr>
          <p:cNvPr id="42" name="Picture 16" descr="CF004028_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20995" y="3114819"/>
            <a:ext cx="1871663" cy="1262124"/>
          </a:xfrm>
          <a:prstGeom prst="rect">
            <a:avLst/>
          </a:prstGeom>
          <a:noFill/>
          <a:ln w="31750">
            <a:solidFill>
              <a:srgbClr val="000000">
                <a:alpha val="10196"/>
              </a:srgbClr>
            </a:solidFill>
            <a:miter lim="800000"/>
            <a:headEnd/>
            <a:tailEnd/>
          </a:ln>
        </p:spPr>
      </p:pic>
      <p:grpSp>
        <p:nvGrpSpPr>
          <p:cNvPr id="43" name="Group 18"/>
          <p:cNvGrpSpPr>
            <a:grpSpLocks/>
          </p:cNvGrpSpPr>
          <p:nvPr/>
        </p:nvGrpSpPr>
        <p:grpSpPr bwMode="auto">
          <a:xfrm>
            <a:off x="965508" y="4372438"/>
            <a:ext cx="7164387" cy="155575"/>
            <a:chOff x="1012567" y="5243622"/>
            <a:chExt cx="7163871" cy="155575"/>
          </a:xfrm>
        </p:grpSpPr>
        <p:cxnSp>
          <p:nvCxnSpPr>
            <p:cNvPr id="44" name="VLine"/>
            <p:cNvCxnSpPr>
              <a:cxnSpLocks noChangeShapeType="1"/>
            </p:cNvCxnSpPr>
            <p:nvPr/>
          </p:nvCxnSpPr>
          <p:spPr bwMode="auto">
            <a:xfrm rot="10800000" flipV="1">
              <a:off x="1012567" y="5300507"/>
              <a:ext cx="7163871" cy="1"/>
            </a:xfrm>
            <a:prstGeom prst="line">
              <a:avLst/>
            </a:prstGeom>
            <a:noFill/>
            <a:ln w="22225" algn="ctr">
              <a:solidFill>
                <a:srgbClr val="5282A5"/>
              </a:solidFill>
              <a:round/>
              <a:headEnd/>
              <a:tailEnd/>
            </a:ln>
          </p:spPr>
        </p:cxnSp>
        <p:sp>
          <p:nvSpPr>
            <p:cNvPr id="45" name="IsoclesTriangle"/>
            <p:cNvSpPr>
              <a:spLocks noChangeArrowheads="1"/>
            </p:cNvSpPr>
            <p:nvPr/>
          </p:nvSpPr>
          <p:spPr bwMode="auto">
            <a:xfrm rot="10800000">
              <a:off x="4413528" y="5243622"/>
              <a:ext cx="361950" cy="155575"/>
            </a:xfrm>
            <a:prstGeom prst="triangle">
              <a:avLst>
                <a:gd name="adj" fmla="val 50000"/>
              </a:avLst>
            </a:prstGeom>
            <a:solidFill>
              <a:srgbClr val="5282A5"/>
            </a:solidFill>
            <a:ln w="22225" algn="ctr">
              <a:solidFill>
                <a:srgbClr val="F8F8F8"/>
              </a:solidFill>
              <a:round/>
              <a:headEnd/>
              <a:tailEnd/>
            </a:ln>
          </p:spPr>
          <p:txBody>
            <a:bodyPr vert="eaVert" lIns="54000" rIns="54000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17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72991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88" name="think-cell Slide" r:id="rId19" imgW="360" imgH="36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 smtClean="0">
              <a:solidFill>
                <a:srgbClr val="324F64"/>
              </a:solidFill>
              <a:latin typeface="Century Gothic"/>
              <a:cs typeface="Arial" charset="0"/>
              <a:sym typeface="Century Gothic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12713"/>
            <a:ext cx="71358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В "</a:t>
            </a:r>
            <a:r>
              <a:rPr lang="ru-RU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“</a:t>
            </a:r>
            <a:r>
              <a:rPr lang="en-US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ru-RU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работает команда из 52 профессионалов, расположенных в Париже, Люксембурге, Нью-Йорке и Торонто</a:t>
            </a:r>
            <a:endParaRPr lang="en-US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913" y="1100138"/>
            <a:ext cx="8551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Команда "</a:t>
            </a:r>
            <a:r>
              <a:rPr lang="ru-RU" sz="1400" b="1" dirty="0" err="1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Меридиам</a:t>
            </a:r>
            <a:r>
              <a:rPr lang="ru-RU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“</a:t>
            </a:r>
            <a:r>
              <a:rPr lang="en-US" sz="1400" b="1" dirty="0" smtClean="0">
                <a:solidFill>
                  <a:srgbClr val="324F64"/>
                </a:solidFill>
                <a:latin typeface="Century Gothic" pitchFamily="34" charset="0"/>
                <a:cs typeface="Arial" charset="0"/>
              </a:rPr>
              <a:t> </a:t>
            </a:r>
            <a:endParaRPr lang="en-US" sz="1400" b="1" dirty="0">
              <a:solidFill>
                <a:srgbClr val="324F64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33" name="Horizontal Line"/>
          <p:cNvCxnSpPr>
            <a:cxnSpLocks noChangeShapeType="1"/>
          </p:cNvCxnSpPr>
          <p:nvPr/>
        </p:nvCxnSpPr>
        <p:spPr bwMode="auto">
          <a:xfrm>
            <a:off x="370826" y="1898320"/>
            <a:ext cx="3318672" cy="3572"/>
          </a:xfrm>
          <a:prstGeom prst="line">
            <a:avLst/>
          </a:prstGeom>
          <a:noFill/>
          <a:ln w="22225" cmpd="sng" algn="ctr">
            <a:solidFill>
              <a:srgbClr val="0070C0"/>
            </a:solidFill>
            <a:round/>
            <a:headEnd/>
            <a:tailEnd/>
          </a:ln>
          <a:effectLst/>
        </p:spPr>
      </p:cxnSp>
      <p:sp>
        <p:nvSpPr>
          <p:cNvPr id="34" name="ListLeanHorizontalTextTopic0"/>
          <p:cNvSpPr txBox="1">
            <a:spLocks noChangeArrowheads="1"/>
          </p:cNvSpPr>
          <p:nvPr/>
        </p:nvSpPr>
        <p:spPr bwMode="auto">
          <a:xfrm>
            <a:off x="370826" y="1531756"/>
            <a:ext cx="3318672" cy="3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 anchor="b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ru-RU" sz="1600" b="1" dirty="0" smtClean="0">
                <a:solidFill>
                  <a:srgbClr val="336699"/>
                </a:solidFill>
                <a:latin typeface="Century Gothic" pitchFamily="34" charset="0"/>
              </a:rPr>
              <a:t>Опытная</a:t>
            </a:r>
            <a:endParaRPr lang="en-US" sz="16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cxnSp>
        <p:nvCxnSpPr>
          <p:cNvPr id="36" name="Horizontal Line"/>
          <p:cNvCxnSpPr>
            <a:cxnSpLocks noChangeShapeType="1"/>
          </p:cNvCxnSpPr>
          <p:nvPr/>
        </p:nvCxnSpPr>
        <p:spPr bwMode="auto">
          <a:xfrm>
            <a:off x="3947463" y="1898320"/>
            <a:ext cx="4768850" cy="1587"/>
          </a:xfrm>
          <a:prstGeom prst="line">
            <a:avLst/>
          </a:prstGeom>
          <a:noFill/>
          <a:ln w="22225" cmpd="sng" algn="ctr">
            <a:solidFill>
              <a:srgbClr val="0070C0"/>
            </a:solidFill>
            <a:round/>
            <a:headEnd/>
            <a:tailEnd/>
          </a:ln>
          <a:effectLst/>
        </p:spPr>
      </p:cxnSp>
      <p:sp>
        <p:nvSpPr>
          <p:cNvPr id="37" name="ListLeanHorizontalTextTopic0"/>
          <p:cNvSpPr txBox="1">
            <a:spLocks noChangeArrowheads="1"/>
          </p:cNvSpPr>
          <p:nvPr/>
        </p:nvSpPr>
        <p:spPr bwMode="auto">
          <a:xfrm>
            <a:off x="3947463" y="1531756"/>
            <a:ext cx="4768850" cy="3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b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ru-RU" sz="1600" b="1" dirty="0" smtClean="0">
                <a:solidFill>
                  <a:srgbClr val="336699"/>
                </a:solidFill>
                <a:latin typeface="Century Gothic" pitchFamily="34" charset="0"/>
              </a:rPr>
              <a:t>Многопрофильная</a:t>
            </a:r>
            <a:endParaRPr lang="en-US" sz="16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8" name="Textframe 2338,3749692,06346"/>
          <p:cNvSpPr txBox="1"/>
          <p:nvPr>
            <p:custDataLst>
              <p:tags r:id="rId6"/>
            </p:custDataLst>
          </p:nvPr>
        </p:nvSpPr>
        <p:spPr>
          <a:xfrm>
            <a:off x="370826" y="1958495"/>
            <a:ext cx="33186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eaLnBrk="0" hangingPunct="0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400" kern="0" dirty="0" smtClean="0">
                <a:latin typeface="Century Gothic" pitchFamily="34" charset="0"/>
              </a:rPr>
              <a:t>Более </a:t>
            </a:r>
            <a:r>
              <a:rPr lang="ru-RU" sz="1400" b="1" kern="0" dirty="0" smtClean="0">
                <a:latin typeface="Century Gothic" pitchFamily="34" charset="0"/>
              </a:rPr>
              <a:t>15 лет опыта </a:t>
            </a:r>
            <a:r>
              <a:rPr lang="ru-RU" sz="1400" kern="0" dirty="0" smtClean="0">
                <a:latin typeface="Century Gothic" pitchFamily="34" charset="0"/>
              </a:rPr>
              <a:t>в области ГЧП, как государственный сектор, советник, финансист, кредитор, подрядчик или оператор</a:t>
            </a:r>
            <a:endParaRPr lang="en-US" sz="1400" kern="0" dirty="0">
              <a:latin typeface="Century Gothic" pitchFamily="34" charset="0"/>
            </a:endParaRPr>
          </a:p>
        </p:txBody>
      </p:sp>
      <p:sp>
        <p:nvSpPr>
          <p:cNvPr id="46" name="Textframe 24320,045392,06346"/>
          <p:cNvSpPr txBox="1"/>
          <p:nvPr>
            <p:custDataLst>
              <p:tags r:id="rId7"/>
            </p:custDataLst>
          </p:nvPr>
        </p:nvSpPr>
        <p:spPr>
          <a:xfrm>
            <a:off x="3947463" y="1958495"/>
            <a:ext cx="476885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60734" indent="-160734" algn="just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ru-RU" sz="1400" kern="0" dirty="0" smtClean="0">
                <a:latin typeface="Century Gothic" pitchFamily="34" charset="0"/>
              </a:rPr>
              <a:t>Наша команда </a:t>
            </a:r>
            <a:r>
              <a:rPr lang="ru-RU" sz="1400" b="1" kern="0" dirty="0" smtClean="0">
                <a:latin typeface="Century Gothic" pitchFamily="34" charset="0"/>
              </a:rPr>
              <a:t>обладает комплексными компетенциями:</a:t>
            </a:r>
            <a:r>
              <a:rPr lang="ru-RU" sz="1400" kern="0" dirty="0" smtClean="0">
                <a:latin typeface="Century Gothic" pitchFamily="34" charset="0"/>
              </a:rPr>
              <a:t> проектирование и разработка сложных проектов с государственной и частной стороны, промышленной стратегии, управление активами, финансирование и управление</a:t>
            </a:r>
            <a:endParaRPr lang="en-US" sz="1400" kern="0" dirty="0">
              <a:latin typeface="Century Gothic" pitchFamily="34" charset="0"/>
            </a:endParaRPr>
          </a:p>
        </p:txBody>
      </p:sp>
      <p:cxnSp>
        <p:nvCxnSpPr>
          <p:cNvPr id="48" name="Horizontal Line"/>
          <p:cNvCxnSpPr>
            <a:cxnSpLocks noChangeShapeType="1"/>
          </p:cNvCxnSpPr>
          <p:nvPr/>
        </p:nvCxnSpPr>
        <p:spPr bwMode="auto">
          <a:xfrm>
            <a:off x="370826" y="3409651"/>
            <a:ext cx="3318672" cy="0"/>
          </a:xfrm>
          <a:prstGeom prst="line">
            <a:avLst/>
          </a:prstGeom>
          <a:noFill/>
          <a:ln w="22225" cmpd="sng" algn="ctr">
            <a:solidFill>
              <a:srgbClr val="0070C0"/>
            </a:solidFill>
            <a:round/>
            <a:headEnd/>
            <a:tailEnd/>
          </a:ln>
          <a:effectLst/>
        </p:spPr>
      </p:cxnSp>
      <p:sp>
        <p:nvSpPr>
          <p:cNvPr id="49" name="ListLeanHorizontalTextTopic0"/>
          <p:cNvSpPr txBox="1">
            <a:spLocks noChangeArrowheads="1"/>
          </p:cNvSpPr>
          <p:nvPr/>
        </p:nvSpPr>
        <p:spPr bwMode="auto">
          <a:xfrm>
            <a:off x="370826" y="3043088"/>
            <a:ext cx="3318672" cy="3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 anchor="b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US" sz="1600" b="1">
                <a:solidFill>
                  <a:srgbClr val="336699"/>
                </a:solidFill>
                <a:latin typeface="Century Gothic" pitchFamily="34" charset="0"/>
              </a:rPr>
              <a:t>A global approach</a:t>
            </a:r>
          </a:p>
        </p:txBody>
      </p:sp>
      <p:sp>
        <p:nvSpPr>
          <p:cNvPr id="50" name="Textframe 2338,3749692,06346"/>
          <p:cNvSpPr txBox="1"/>
          <p:nvPr>
            <p:custDataLst>
              <p:tags r:id="rId8"/>
            </p:custDataLst>
          </p:nvPr>
        </p:nvSpPr>
        <p:spPr>
          <a:xfrm>
            <a:off x="370826" y="3501727"/>
            <a:ext cx="33186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eaLnBrk="0" hangingPunct="0">
              <a:buFontTx/>
              <a:buChar char="•"/>
              <a:defRPr/>
            </a:pPr>
            <a:r>
              <a:rPr lang="ru-RU" sz="1400" b="1" kern="0" dirty="0" smtClean="0">
                <a:latin typeface="Century Gothic" pitchFamily="34" charset="0"/>
              </a:rPr>
              <a:t>Команда из 52 специалистов </a:t>
            </a:r>
            <a:r>
              <a:rPr lang="ru-RU" sz="1400" kern="0" dirty="0" smtClean="0">
                <a:latin typeface="Century Gothic" pitchFamily="34" charset="0"/>
              </a:rPr>
              <a:t>из 10  стран</a:t>
            </a:r>
            <a:endParaRPr lang="en-US" sz="1400" kern="0" dirty="0">
              <a:latin typeface="Century Gothic" pitchFamily="34" charset="0"/>
            </a:endParaRPr>
          </a:p>
          <a:p>
            <a:pPr marL="182563" indent="-182563" algn="just" eaLnBrk="0" hangingPunct="0">
              <a:buFontTx/>
              <a:buChar char="•"/>
              <a:defRPr/>
            </a:pPr>
            <a:endParaRPr lang="en-US" sz="1400" kern="0" dirty="0">
              <a:latin typeface="Century Gothic" pitchFamily="34" charset="0"/>
            </a:endParaRPr>
          </a:p>
          <a:p>
            <a:pPr marL="182563" indent="-182563" algn="just" eaLnBrk="0" hangingPunct="0">
              <a:buFontTx/>
              <a:buChar char="•"/>
              <a:defRPr/>
            </a:pPr>
            <a:r>
              <a:rPr lang="ru-RU" sz="1400" b="1" kern="0" dirty="0" smtClean="0">
                <a:latin typeface="Century Gothic" pitchFamily="34" charset="0"/>
              </a:rPr>
              <a:t>Офисы:</a:t>
            </a:r>
          </a:p>
          <a:p>
            <a:pPr marL="182563" indent="-182563" algn="just" eaLnBrk="0" hangingPunct="0">
              <a:buFontTx/>
              <a:buChar char="•"/>
              <a:defRPr/>
            </a:pPr>
            <a:r>
              <a:rPr lang="ru-RU" sz="1400" kern="0" dirty="0" smtClean="0">
                <a:latin typeface="Century Gothic" pitchFamily="34" charset="0"/>
              </a:rPr>
              <a:t>Управляющая компания, расположенная в Люксембурге</a:t>
            </a:r>
          </a:p>
          <a:p>
            <a:pPr marL="182563" indent="-182563" algn="just" eaLnBrk="0" hangingPunct="0">
              <a:buFontTx/>
              <a:buChar char="•"/>
              <a:defRPr/>
            </a:pPr>
            <a:r>
              <a:rPr lang="ru-RU" sz="1400" kern="0" dirty="0" smtClean="0">
                <a:latin typeface="Century Gothic" pitchFamily="34" charset="0"/>
              </a:rPr>
              <a:t>Европейский офис, расположенный в Париже</a:t>
            </a:r>
          </a:p>
          <a:p>
            <a:pPr marL="182563" indent="-182563" algn="just" eaLnBrk="0" hangingPunct="0">
              <a:buFontTx/>
              <a:buChar char="•"/>
              <a:defRPr/>
            </a:pPr>
            <a:r>
              <a:rPr lang="ru-RU" sz="1400" kern="0" dirty="0" smtClean="0">
                <a:latin typeface="Century Gothic" pitchFamily="34" charset="0"/>
              </a:rPr>
              <a:t>Североамериканские офисы, расположенные в Нью-Йорке и Торонто,</a:t>
            </a:r>
          </a:p>
          <a:p>
            <a:pPr marL="182563" indent="-182563" algn="just" eaLnBrk="0" hangingPunct="0">
              <a:buFontTx/>
              <a:buChar char="•"/>
              <a:defRPr/>
            </a:pPr>
            <a:r>
              <a:rPr lang="ru-RU" sz="1400" kern="0" dirty="0" smtClean="0">
                <a:latin typeface="Century Gothic" pitchFamily="34" charset="0"/>
              </a:rPr>
              <a:t>Сквозная команда, отвечающая за мониторинг портфеля</a:t>
            </a:r>
          </a:p>
          <a:p>
            <a:pPr marL="182563" indent="-182563" algn="just" eaLnBrk="0" hangingPunct="0">
              <a:defRPr/>
            </a:pPr>
            <a:r>
              <a:rPr lang="en-US" sz="1400" b="1" kern="0" dirty="0" smtClean="0">
                <a:latin typeface="Century Gothic" pitchFamily="34" charset="0"/>
              </a:rPr>
              <a:t> </a:t>
            </a:r>
            <a:endParaRPr lang="en-US" sz="1400" kern="0" dirty="0">
              <a:latin typeface="Century Gothic" pitchFamily="34" charset="0"/>
            </a:endParaRPr>
          </a:p>
        </p:txBody>
      </p:sp>
      <p:sp>
        <p:nvSpPr>
          <p:cNvPr id="62" name="Oval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16463" y="3028950"/>
            <a:ext cx="3355975" cy="3313113"/>
          </a:xfrm>
          <a:prstGeom prst="ellipse">
            <a:avLst/>
          </a:prstGeom>
          <a:solidFill>
            <a:srgbClr val="5282A5">
              <a:alpha val="50195"/>
            </a:srgbClr>
          </a:solidFill>
          <a:ln w="28575" algn="ctr">
            <a:solidFill>
              <a:srgbClr val="F5F5F5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entury Gothic" pitchFamily="34" charset="0"/>
            </a:endParaRPr>
          </a:p>
        </p:txBody>
      </p:sp>
      <p:sp>
        <p:nvSpPr>
          <p:cNvPr id="63" name="Oval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11775" y="3341688"/>
            <a:ext cx="2068513" cy="2063750"/>
          </a:xfrm>
          <a:prstGeom prst="ellipse">
            <a:avLst/>
          </a:prstGeom>
          <a:solidFill>
            <a:srgbClr val="5282A5">
              <a:alpha val="50195"/>
            </a:srgbClr>
          </a:solidFill>
          <a:ln w="28575" algn="ctr">
            <a:solidFill>
              <a:srgbClr val="F5F5F5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entury Gothic" pitchFamily="34" charset="0"/>
            </a:endParaRPr>
          </a:p>
        </p:txBody>
      </p:sp>
      <p:sp>
        <p:nvSpPr>
          <p:cNvPr id="6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59475" y="3668713"/>
            <a:ext cx="709613" cy="744537"/>
          </a:xfrm>
          <a:prstGeom prst="ellipse">
            <a:avLst/>
          </a:prstGeom>
          <a:solidFill>
            <a:srgbClr val="5282A5"/>
          </a:solidFill>
          <a:ln w="28575" algn="ctr">
            <a:solidFill>
              <a:srgbClr val="F5F5F5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entury Gothic" pitchFamily="34" charset="0"/>
            </a:endParaRPr>
          </a:p>
        </p:txBody>
      </p:sp>
      <p:pic>
        <p:nvPicPr>
          <p:cNvPr id="65" name="Picture 101" descr="Picture in Placement presentation v6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4676"/>
          <a:stretch>
            <a:fillRect/>
          </a:stretch>
        </p:blipFill>
        <p:spPr bwMode="auto">
          <a:xfrm>
            <a:off x="3925888" y="2988272"/>
            <a:ext cx="4924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</p:pic>
      <p:sp>
        <p:nvSpPr>
          <p:cNvPr id="66" name="Oval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76825" y="4114800"/>
            <a:ext cx="125413" cy="125413"/>
          </a:xfrm>
          <a:prstGeom prst="ellipse">
            <a:avLst/>
          </a:prstGeom>
          <a:solidFill>
            <a:srgbClr val="008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entury Gothic" pitchFamily="34" charset="0"/>
            </a:endParaRPr>
          </a:p>
        </p:txBody>
      </p:sp>
      <p:sp>
        <p:nvSpPr>
          <p:cNvPr id="67" name="Oval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99038" y="3989388"/>
            <a:ext cx="125412" cy="125412"/>
          </a:xfrm>
          <a:prstGeom prst="ellipse">
            <a:avLst/>
          </a:prstGeom>
          <a:solidFill>
            <a:srgbClr val="008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entury Gothic" pitchFamily="34" charset="0"/>
            </a:endParaRPr>
          </a:p>
        </p:txBody>
      </p:sp>
      <p:sp>
        <p:nvSpPr>
          <p:cNvPr id="68" name="Oval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43625" y="3889375"/>
            <a:ext cx="125413" cy="125413"/>
          </a:xfrm>
          <a:prstGeom prst="ellipse">
            <a:avLst/>
          </a:prstGeom>
          <a:solidFill>
            <a:srgbClr val="80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entury Gothic" pitchFamily="34" charset="0"/>
            </a:endParaRPr>
          </a:p>
        </p:txBody>
      </p:sp>
      <p:sp>
        <p:nvSpPr>
          <p:cNvPr id="69" name="Oval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15063" y="3817938"/>
            <a:ext cx="125412" cy="125412"/>
          </a:xfrm>
          <a:prstGeom prst="ellipse">
            <a:avLst/>
          </a:prstGeom>
          <a:solidFill>
            <a:srgbClr val="80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entury Gothic" pitchFamily="34" charset="0"/>
            </a:endParaRPr>
          </a:p>
        </p:txBody>
      </p:sp>
      <p:sp>
        <p:nvSpPr>
          <p:cNvPr id="70" name="Oval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46800" y="3797300"/>
            <a:ext cx="287338" cy="288925"/>
          </a:xfrm>
          <a:prstGeom prst="ellipse">
            <a:avLst/>
          </a:prstGeom>
          <a:solidFill>
            <a:srgbClr val="FFFF99">
              <a:alpha val="23921"/>
            </a:srgbClr>
          </a:solidFill>
          <a:ln w="28575" algn="ctr">
            <a:solidFill>
              <a:srgbClr val="000000">
                <a:alpha val="10196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255258" y="280636"/>
            <a:ext cx="843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dirty="0" smtClean="0">
                <a:solidFill>
                  <a:srgbClr val="436271"/>
                </a:solidFill>
                <a:latin typeface="Century Gothic" pitchFamily="34" charset="0"/>
              </a:rPr>
              <a:t>Содержание</a:t>
            </a:r>
            <a:endParaRPr lang="en-US" sz="2800" dirty="0">
              <a:solidFill>
                <a:srgbClr val="436271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41277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Модель "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Меридиам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“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Организация сближения ожиданий институциональных инвесторов и государственного сектора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436271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436271"/>
                </a:solidFill>
                <a:latin typeface="Century Gothic" pitchFamily="34" charset="0"/>
              </a:rPr>
              <a:t>Понимание того, что инвесторы (частные и государственные партнерства) ищут в предложении"</a:t>
            </a:r>
            <a:r>
              <a:rPr lang="ru-RU" sz="2000" b="1" dirty="0" err="1" smtClean="0">
                <a:solidFill>
                  <a:srgbClr val="436271"/>
                </a:solidFill>
                <a:latin typeface="Century Gothic" pitchFamily="34" charset="0"/>
              </a:rPr>
              <a:t>Меридиам</a:t>
            </a:r>
            <a:r>
              <a:rPr lang="ru-RU" sz="2000" b="1" dirty="0" smtClean="0">
                <a:solidFill>
                  <a:srgbClr val="436271"/>
                </a:solidFill>
                <a:latin typeface="Century Gothic" pitchFamily="34" charset="0"/>
              </a:rPr>
              <a:t>"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436271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Анализ возможностей инфраструктурного инвестирования с нуля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94700" y="6581775"/>
            <a:ext cx="5143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561D2-8DE2-4031-99F9-AEA59ADB4360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0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1.71000000000000000000E+000&quot;&gt;&lt;m_ppcolschidx val=&quot;0&quot;/&gt;&lt;m_rgb r=&quot;ee&quot; g=&quot;82&quot; b=&quot;20&quot;/&gt;&lt;/elem&gt;&lt;elem m_fUsage=&quot;1.59049000000000020000E+000&quot;&gt;&lt;m_ppcolschidx val=&quot;0&quot;/&gt;&lt;m_rgb r=&quot;0&quot; g=&quot;70&quot; b=&quot;c0&quot;/&gt;&lt;/elem&gt;&lt;elem m_fUsage=&quot;1.38510000000000000000E+000&quot;&gt;&lt;m_ppcolschidx val=&quot;0&quot;/&gt;&lt;m_rgb r=&quot;4f&quot; g=&quot;81&quot; b=&quot;bd&quot;/&gt;&lt;/elem&gt;&lt;/m_vecMRU&gt;&lt;/m_mruColor&gt;&lt;m_mapectfillschemeMRU&gt;&lt;key val=&quot;3&quot;/&gt;&lt;elem&gt;&lt;m_nPartnerID val=&quot;530&quot;/&gt;&lt;m_nIndex val=&quot;0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3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MF.eV1Y0OwiOdLYLIWj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DUEvvsPk24xTGWl2s2R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WrhVGyT0epsvs8V8JQq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ssV3WuEKWovckjbYM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ssV3WuEKWovckjbYMU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ssV3WuEKWovckjbYMU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MF.eV1Y0OwiOdLYLIW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bKxv.Yo0up7qb0qC94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fFoFxtNUGDCZ6Y63E_W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8ENnkFUC3eTlCMvw1f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cDhASZ8EanF8ww2sea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SVY_4f80OPlZCybx_1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75fYRlj0W0stUXdwpd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USytVYTEa9z0faDZXAO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Wwme0.R0OIulQq5oZL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wlRoty2ESvgaoqOTTWr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oLFu1YYUuR95mX55D3i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P_xH_3YkKbjUCKcSAA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MF.eV1Y0OwiOdLYLIW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DUEvvsPk24xTGWl2s2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ssV3WuEKWovckjbYM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bKxv.Yo0up7qb0qC94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bKxv.Yo0up7qb0qC94H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DUEvvsPk24xTGWl2s2R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Ub_aRBWEGwa4hUoaRyT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ssV3WuEKWovckjbYMU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yl5X2fwk2Nirod76Rd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9guM24mkk.cshE0Ywryw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9guM24mkk.cshE0Ywryw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yl5X2fwk2Nirod76Rdd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MF.eV1Y0OwiOdLYLIWj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DUEvvsPk24xTGWl2s2R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R_7Oy_rEKFhDHTFtOD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nDGNTDQUyJVclnoBV0R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gi1SF1.U.tSFGvOzh0R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k.YopNtEWRfkX58zjaV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sJQvVkOE2lcRPZe7d7y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r.gJXd7EK2E5HdDWhI.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BTLGjeCUWc9m2pJRud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GHQTw91UmDxhgM8pYkK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ssV3WuEKWovckjbYMU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L8GP2DkOK4y1f0Yek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WKFX1rEO0aPVVVGx9q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R_7Oy_rEKFhDHTFtOD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nDGNTDQUyJVclnoBV0R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7BO09UE2TzvGfy4wJW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ABfXlYJE.tqus4ogqX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d1CNRa0ayM24MQp45r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yl5X2fwk2Nirod76Rdd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yl5X2fwk2Nirod76Rdd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3xf4WfrEGeXZJE2owQN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OkfdxFV0iwFwYzQtryX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WrhVGyT0epsvs8V8JQq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vYSIhTEaaqTQ4Ond4W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zYbaffN0ykgedlSqzIW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eJZo9HsESqwCxyZVNtQ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18xZ81Bki21BPwBreAh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eJZo9HsESqwCxyZVNt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ssV3WuEKWovckjbYMU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18xZ81Bki21BPwBreAh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3xf4WfrEGeXZJE2owQN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OkfdxFV0iwFwYzQtryX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WrhVGyT0epsvs8V8JQq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vYSIhTEaaqTQ4Ond4W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zYbaffN0ykgedlSqzIW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eJZo9HsESqwCxyZVNtQ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18xZ81Bki21BPwBreAh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eJZo9HsESqwCxyZVNtQ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18xZ81Bki21BPwBreAh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dèle par défaut">
  <a:themeElements>
    <a:clrScheme name="2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rgbClr val="324F64"/>
            </a:solidFill>
            <a:effectLst/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rgbClr val="324F64"/>
            </a:solidFill>
            <a:effectLst/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dèle par défaut">
  <a:themeElements>
    <a:clrScheme name="2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rgbClr val="324F64"/>
            </a:solidFill>
            <a:effectLst/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rgbClr val="324F64"/>
            </a:solidFill>
            <a:effectLst/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1853</Words>
  <Application>Microsoft Office PowerPoint</Application>
  <PresentationFormat>Экран (4:3)</PresentationFormat>
  <Paragraphs>447</Paragraphs>
  <Slides>29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Thème Office</vt:lpstr>
      <vt:lpstr>2_Modèle par défaut</vt:lpstr>
      <vt:lpstr>1_Thème Office</vt:lpstr>
      <vt:lpstr>3_Modèle par défaut</vt:lpstr>
      <vt:lpstr>think-cell Slide</vt:lpstr>
      <vt:lpstr>Graphique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j.fontoura</dc:creator>
  <cp:lastModifiedBy>Antonevich</cp:lastModifiedBy>
  <cp:revision>328</cp:revision>
  <cp:lastPrinted>2012-04-04T12:20:51Z</cp:lastPrinted>
  <dcterms:created xsi:type="dcterms:W3CDTF">2012-03-26T14:44:18Z</dcterms:created>
  <dcterms:modified xsi:type="dcterms:W3CDTF">2013-03-14T03:12:25Z</dcterms:modified>
</cp:coreProperties>
</file>