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404" r:id="rId3"/>
    <p:sldId id="362" r:id="rId4"/>
    <p:sldId id="324" r:id="rId5"/>
    <p:sldId id="394" r:id="rId6"/>
    <p:sldId id="405" r:id="rId7"/>
    <p:sldId id="369" r:id="rId8"/>
    <p:sldId id="326" r:id="rId9"/>
    <p:sldId id="288" r:id="rId10"/>
    <p:sldId id="399" r:id="rId11"/>
    <p:sldId id="403" r:id="rId12"/>
    <p:sldId id="360" r:id="rId13"/>
    <p:sldId id="364" r:id="rId14"/>
    <p:sldId id="418" r:id="rId15"/>
    <p:sldId id="379" r:id="rId16"/>
    <p:sldId id="406" r:id="rId17"/>
    <p:sldId id="366" r:id="rId18"/>
    <p:sldId id="331" r:id="rId19"/>
    <p:sldId id="328" r:id="rId20"/>
    <p:sldId id="374" r:id="rId21"/>
    <p:sldId id="387" r:id="rId22"/>
    <p:sldId id="388" r:id="rId23"/>
    <p:sldId id="337" r:id="rId24"/>
    <p:sldId id="338" r:id="rId25"/>
    <p:sldId id="347" r:id="rId26"/>
    <p:sldId id="395" r:id="rId27"/>
    <p:sldId id="397" r:id="rId28"/>
    <p:sldId id="420" r:id="rId29"/>
    <p:sldId id="344" r:id="rId30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1711" autoAdjust="0"/>
  </p:normalViewPr>
  <p:slideViewPr>
    <p:cSldViewPr>
      <p:cViewPr>
        <p:scale>
          <a:sx n="100" d="100"/>
          <a:sy n="100" d="100"/>
        </p:scale>
        <p:origin x="-414" y="-84"/>
      </p:cViewPr>
      <p:guideLst>
        <p:guide orient="horz" pos="845"/>
        <p:guide pos="385"/>
      </p:guideLst>
    </p:cSldViewPr>
  </p:slideViewPr>
  <p:outlineViewPr>
    <p:cViewPr>
      <p:scale>
        <a:sx n="33" d="100"/>
        <a:sy n="33" d="100"/>
      </p:scale>
      <p:origin x="0" y="1002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1962" y="-96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3.xml"/><Relationship Id="rId2" Type="http://schemas.openxmlformats.org/officeDocument/2006/relationships/slide" Target="slides/slide9.xml"/><Relationship Id="rId1" Type="http://schemas.openxmlformats.org/officeDocument/2006/relationships/slide" Target="slides/slide8.xml"/><Relationship Id="rId4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1;&#1080;&#1089;&#1090;%20&#1074;%20S.Bossoutrot-Pensionfunds+infra_RUS.ppt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Совокупные инвестиции</a:t>
            </a:r>
            <a:r>
              <a:rPr lang="en-GB" baseline="0" dirty="0" smtClean="0"/>
              <a:t> ($</a:t>
            </a:r>
            <a:r>
              <a:rPr lang="ru-RU" baseline="0" dirty="0" smtClean="0"/>
              <a:t>млрд</a:t>
            </a:r>
            <a:r>
              <a:rPr lang="en-GB" baseline="0" dirty="0" smtClean="0"/>
              <a:t>)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7246596066565809"/>
          <c:y val="0.19103773584905673"/>
          <c:w val="0.5204236006051437"/>
          <c:h val="0.57783018867924529"/>
        </c:manualLayout>
      </c:layout>
      <c:barChart>
        <c:barDir val="col"/>
        <c:grouping val="stacked"/>
        <c:ser>
          <c:idx val="4"/>
          <c:order val="4"/>
          <c:tx>
            <c:strRef>
              <c:f>Sheet1!$B$1</c:f>
              <c:strCache>
                <c:ptCount val="1"/>
                <c:pt idx="0">
                  <c:v>Airports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2009 - 2015</c:v>
                </c:pt>
                <c:pt idx="1">
                  <c:v>2015 - 2030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400</c:v>
                </c:pt>
                <c:pt idx="1">
                  <c:v>1800</c:v>
                </c:pt>
              </c:numCache>
            </c:numRef>
          </c:val>
        </c:ser>
        <c:ser>
          <c:idx val="5"/>
          <c:order val="5"/>
          <c:tx>
            <c:strRef>
              <c:f>Sheet1!$C$1</c:f>
              <c:strCache>
                <c:ptCount val="1"/>
                <c:pt idx="0">
                  <c:v>Port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2009 - 2015</c:v>
                </c:pt>
                <c:pt idx="1">
                  <c:v>2015 - 2030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200</c:v>
                </c:pt>
                <c:pt idx="1">
                  <c:v>630</c:v>
                </c:pt>
              </c:numCache>
            </c:numRef>
          </c:val>
        </c:ser>
        <c:ser>
          <c:idx val="6"/>
          <c:order val="6"/>
          <c:tx>
            <c:strRef>
              <c:f>Sheet1!$D$1</c:f>
              <c:strCache>
                <c:ptCount val="1"/>
                <c:pt idx="0">
                  <c:v>Rail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Sheet1!$A$2:$A$3</c:f>
              <c:strCache>
                <c:ptCount val="2"/>
                <c:pt idx="0">
                  <c:v>2009 - 2015</c:v>
                </c:pt>
                <c:pt idx="1">
                  <c:v>2015 - 2030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920</c:v>
                </c:pt>
                <c:pt idx="1">
                  <c:v>4060</c:v>
                </c:pt>
              </c:numCache>
            </c:numRef>
          </c:val>
        </c:ser>
        <c:ser>
          <c:idx val="7"/>
          <c:order val="7"/>
          <c:tx>
            <c:strRef>
              <c:f>Sheet1!$E$1</c:f>
              <c:strCache>
                <c:ptCount val="1"/>
                <c:pt idx="0">
                  <c:v>Oil &amp; Gas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Sheet1!$A$2:$A$3</c:f>
              <c:strCache>
                <c:ptCount val="2"/>
                <c:pt idx="0">
                  <c:v>2009 - 2015</c:v>
                </c:pt>
                <c:pt idx="1">
                  <c:v>2015 - 2030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930</c:v>
                </c:pt>
                <c:pt idx="1">
                  <c:v>2325</c:v>
                </c:pt>
              </c:numCache>
            </c:numRef>
          </c:val>
        </c:ser>
        <c:ser>
          <c:idx val="0"/>
          <c:order val="0"/>
          <c:tx>
            <c:strRef>
              <c:f>'[Лист в S.Bossoutrot-Pensionfunds+infra_RUS.pptx]Sheet1'!$B$1</c:f>
              <c:strCache>
                <c:ptCount val="1"/>
                <c:pt idx="0">
                  <c:v>Аэропорты</c:v>
                </c:pt>
              </c:strCache>
            </c:strRef>
          </c:tx>
          <c:cat>
            <c:strRef>
              <c:f>'[Лист в S.Bossoutrot-Pensionfunds+infra_RUS.pptx]Sheet1'!$A$2:$A$3</c:f>
              <c:strCache>
                <c:ptCount val="2"/>
                <c:pt idx="0">
                  <c:v>2009 - 2015</c:v>
                </c:pt>
                <c:pt idx="1">
                  <c:v>2015 - 2030</c:v>
                </c:pt>
              </c:strCache>
            </c:strRef>
          </c:cat>
          <c:val>
            <c:numRef>
              <c:f>'[Лист в S.Bossoutrot-Pensionfunds+infra_RUS.pptx]Sheet1'!$B$2:$B$3</c:f>
              <c:numCache>
                <c:formatCode>General</c:formatCode>
                <c:ptCount val="2"/>
                <c:pt idx="0">
                  <c:v>400</c:v>
                </c:pt>
                <c:pt idx="1">
                  <c:v>1800</c:v>
                </c:pt>
              </c:numCache>
            </c:numRef>
          </c:val>
        </c:ser>
        <c:ser>
          <c:idx val="1"/>
          <c:order val="1"/>
          <c:tx>
            <c:strRef>
              <c:f>'[Лист в S.Bossoutrot-Pensionfunds+infra_RUS.pptx]Sheet1'!$C$1</c:f>
              <c:strCache>
                <c:ptCount val="1"/>
                <c:pt idx="0">
                  <c:v>Порты </c:v>
                </c:pt>
              </c:strCache>
            </c:strRef>
          </c:tx>
          <c:cat>
            <c:strRef>
              <c:f>'[Лист в S.Bossoutrot-Pensionfunds+infra_RUS.pptx]Sheet1'!$A$2:$A$3</c:f>
              <c:strCache>
                <c:ptCount val="2"/>
                <c:pt idx="0">
                  <c:v>2009 - 2015</c:v>
                </c:pt>
                <c:pt idx="1">
                  <c:v>2015 - 2030</c:v>
                </c:pt>
              </c:strCache>
            </c:strRef>
          </c:cat>
          <c:val>
            <c:numRef>
              <c:f>'[Лист в S.Bossoutrot-Pensionfunds+infra_RUS.pptx]Sheet1'!$C$2:$C$3</c:f>
              <c:numCache>
                <c:formatCode>General</c:formatCode>
                <c:ptCount val="2"/>
                <c:pt idx="0">
                  <c:v>200</c:v>
                </c:pt>
                <c:pt idx="1">
                  <c:v>630</c:v>
                </c:pt>
              </c:numCache>
            </c:numRef>
          </c:val>
        </c:ser>
        <c:ser>
          <c:idx val="2"/>
          <c:order val="2"/>
          <c:tx>
            <c:strRef>
              <c:f>'[Лист в S.Bossoutrot-Pensionfunds+infra_RUS.pptx]Sheet1'!$D$1</c:f>
              <c:strCache>
                <c:ptCount val="1"/>
                <c:pt idx="0">
                  <c:v>Жел.дороги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'[Лист в S.Bossoutrot-Pensionfunds+infra_RUS.pptx]Sheet1'!$A$2:$A$3</c:f>
              <c:strCache>
                <c:ptCount val="2"/>
                <c:pt idx="0">
                  <c:v>2009 - 2015</c:v>
                </c:pt>
                <c:pt idx="1">
                  <c:v>2015 - 2030</c:v>
                </c:pt>
              </c:strCache>
            </c:strRef>
          </c:cat>
          <c:val>
            <c:numRef>
              <c:f>'[Лист в S.Bossoutrot-Pensionfunds+infra_RUS.pptx]Sheet1'!$D$2:$D$3</c:f>
              <c:numCache>
                <c:formatCode>General</c:formatCode>
                <c:ptCount val="2"/>
                <c:pt idx="0">
                  <c:v>920</c:v>
                </c:pt>
                <c:pt idx="1">
                  <c:v>4060</c:v>
                </c:pt>
              </c:numCache>
            </c:numRef>
          </c:val>
        </c:ser>
        <c:ser>
          <c:idx val="3"/>
          <c:order val="3"/>
          <c:tx>
            <c:strRef>
              <c:f>'[Лист в S.Bossoutrot-Pensionfunds+infra_RUS.pptx]Sheet1'!$E$1</c:f>
              <c:strCache>
                <c:ptCount val="1"/>
                <c:pt idx="0">
                  <c:v>Нефть и газ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'[Лист в S.Bossoutrot-Pensionfunds+infra_RUS.pptx]Sheet1'!$A$2:$A$3</c:f>
              <c:strCache>
                <c:ptCount val="2"/>
                <c:pt idx="0">
                  <c:v>2009 - 2015</c:v>
                </c:pt>
                <c:pt idx="1">
                  <c:v>2015 - 2030</c:v>
                </c:pt>
              </c:strCache>
            </c:strRef>
          </c:cat>
          <c:val>
            <c:numRef>
              <c:f>'[Лист в S.Bossoutrot-Pensionfunds+infra_RUS.pptx]Sheet1'!$E$2:$E$3</c:f>
              <c:numCache>
                <c:formatCode>General</c:formatCode>
                <c:ptCount val="2"/>
                <c:pt idx="0">
                  <c:v>930</c:v>
                </c:pt>
                <c:pt idx="1">
                  <c:v>2325</c:v>
                </c:pt>
              </c:numCache>
            </c:numRef>
          </c:val>
        </c:ser>
        <c:overlap val="100"/>
        <c:axId val="77264768"/>
        <c:axId val="77266304"/>
      </c:barChart>
      <c:catAx>
        <c:axId val="77264768"/>
        <c:scaling>
          <c:orientation val="minMax"/>
        </c:scaling>
        <c:axPos val="b"/>
        <c:numFmt formatCode="General" sourceLinked="1"/>
        <c:tickLblPos val="nextTo"/>
        <c:crossAx val="77266304"/>
        <c:crosses val="autoZero"/>
        <c:auto val="1"/>
        <c:lblAlgn val="ctr"/>
        <c:lblOffset val="100"/>
      </c:catAx>
      <c:valAx>
        <c:axId val="77266304"/>
        <c:scaling>
          <c:orientation val="minMax"/>
        </c:scaling>
        <c:axPos val="l"/>
        <c:majorGridlines/>
        <c:numFmt formatCode="[$$-500A]#,##0" sourceLinked="0"/>
        <c:tickLblPos val="nextTo"/>
        <c:crossAx val="772647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294A9F-0E98-4E8D-B67D-875A12611649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49C622-FA73-443B-BFCA-E319B20D8B4E}">
      <dgm:prSet phldrT="[Text]"/>
      <dgm:spPr/>
      <dgm:t>
        <a:bodyPr/>
        <a:lstStyle/>
        <a:p>
          <a:r>
            <a:rPr lang="ru-RU" dirty="0" smtClean="0"/>
            <a:t>Недавние изменения</a:t>
          </a:r>
          <a:endParaRPr lang="en-US" dirty="0"/>
        </a:p>
      </dgm:t>
    </dgm:pt>
    <dgm:pt modelId="{BE097579-8493-4A9E-8F7D-F569959123FA}" type="parTrans" cxnId="{347F27C7-9F17-4950-9287-1E9D814D7219}">
      <dgm:prSet/>
      <dgm:spPr/>
      <dgm:t>
        <a:bodyPr/>
        <a:lstStyle/>
        <a:p>
          <a:endParaRPr lang="en-US"/>
        </a:p>
      </dgm:t>
    </dgm:pt>
    <dgm:pt modelId="{4585F3D7-EB75-4DA6-A341-D0736DBA8468}" type="sibTrans" cxnId="{347F27C7-9F17-4950-9287-1E9D814D7219}">
      <dgm:prSet/>
      <dgm:spPr/>
      <dgm:t>
        <a:bodyPr/>
        <a:lstStyle/>
        <a:p>
          <a:endParaRPr lang="en-US"/>
        </a:p>
      </dgm:t>
    </dgm:pt>
    <dgm:pt modelId="{FD068BEE-5E80-42EC-A0DC-8A3714470E35}">
      <dgm:prSet phldrT="[Text]"/>
      <dgm:spPr/>
      <dgm:t>
        <a:bodyPr/>
        <a:lstStyle/>
        <a:p>
          <a:r>
            <a:rPr lang="en-GB" dirty="0" smtClean="0"/>
            <a:t>‘</a:t>
          </a:r>
          <a:r>
            <a:rPr lang="ru-RU" dirty="0" smtClean="0"/>
            <a:t>Десятилетие потерянных инвестиций</a:t>
          </a:r>
          <a:r>
            <a:rPr lang="en-GB" dirty="0" smtClean="0"/>
            <a:t>’</a:t>
          </a:r>
          <a:endParaRPr lang="en-US" dirty="0"/>
        </a:p>
      </dgm:t>
    </dgm:pt>
    <dgm:pt modelId="{2426D48B-ED02-474C-95AB-F79BBC306E30}" type="parTrans" cxnId="{35D47FC4-4A6B-43BA-B9F7-749B42AA75CB}">
      <dgm:prSet/>
      <dgm:spPr/>
      <dgm:t>
        <a:bodyPr/>
        <a:lstStyle/>
        <a:p>
          <a:endParaRPr lang="en-US"/>
        </a:p>
      </dgm:t>
    </dgm:pt>
    <dgm:pt modelId="{30467317-094A-44CC-9114-A31DCF1EC9FD}" type="sibTrans" cxnId="{35D47FC4-4A6B-43BA-B9F7-749B42AA75CB}">
      <dgm:prSet/>
      <dgm:spPr/>
      <dgm:t>
        <a:bodyPr/>
        <a:lstStyle/>
        <a:p>
          <a:endParaRPr lang="en-US"/>
        </a:p>
      </dgm:t>
    </dgm:pt>
    <dgm:pt modelId="{7EFADB16-F456-4EE2-91A6-63B6446794DB}">
      <dgm:prSet phldrT="[Text]"/>
      <dgm:spPr/>
      <dgm:t>
        <a:bodyPr/>
        <a:lstStyle/>
        <a:p>
          <a:r>
            <a:rPr lang="ru-RU" dirty="0" smtClean="0"/>
            <a:t>Новые правила учета и платежеспособности</a:t>
          </a:r>
          <a:endParaRPr lang="en-US" dirty="0"/>
        </a:p>
      </dgm:t>
    </dgm:pt>
    <dgm:pt modelId="{FFEA7BCA-F4F4-41FD-8BB2-9BF83CEFD7A7}" type="parTrans" cxnId="{B567C480-FE13-47BD-B20F-5832C9989E27}">
      <dgm:prSet/>
      <dgm:spPr/>
      <dgm:t>
        <a:bodyPr/>
        <a:lstStyle/>
        <a:p>
          <a:endParaRPr lang="en-US"/>
        </a:p>
      </dgm:t>
    </dgm:pt>
    <dgm:pt modelId="{3276B66C-8038-4EE8-90D8-31B1598D1657}" type="sibTrans" cxnId="{B567C480-FE13-47BD-B20F-5832C9989E27}">
      <dgm:prSet/>
      <dgm:spPr/>
      <dgm:t>
        <a:bodyPr/>
        <a:lstStyle/>
        <a:p>
          <a:endParaRPr lang="en-US"/>
        </a:p>
      </dgm:t>
    </dgm:pt>
    <dgm:pt modelId="{E5ACB8DE-8827-4366-9964-4E5A41F1EDBC}">
      <dgm:prSet phldrT="[Text]"/>
      <dgm:spPr/>
      <dgm:t>
        <a:bodyPr/>
        <a:lstStyle/>
        <a:p>
          <a:r>
            <a:rPr lang="ru-RU" dirty="0" smtClean="0"/>
            <a:t>Инвестиционные убеждения меняются</a:t>
          </a:r>
          <a:endParaRPr lang="en-US" dirty="0"/>
        </a:p>
      </dgm:t>
    </dgm:pt>
    <dgm:pt modelId="{457B971A-56DD-4474-BE76-36A0676457FA}" type="parTrans" cxnId="{D50D1EFD-3C0E-416D-83CB-984283F32C14}">
      <dgm:prSet/>
      <dgm:spPr/>
      <dgm:t>
        <a:bodyPr/>
        <a:lstStyle/>
        <a:p>
          <a:endParaRPr lang="en-US"/>
        </a:p>
      </dgm:t>
    </dgm:pt>
    <dgm:pt modelId="{97229AC3-C04A-4B12-AB8C-1852AB5B5DEF}" type="sibTrans" cxnId="{D50D1EFD-3C0E-416D-83CB-984283F32C14}">
      <dgm:prSet/>
      <dgm:spPr/>
      <dgm:t>
        <a:bodyPr/>
        <a:lstStyle/>
        <a:p>
          <a:endParaRPr lang="en-US"/>
        </a:p>
      </dgm:t>
    </dgm:pt>
    <dgm:pt modelId="{EB58FC48-4600-4D41-8FD0-36B425597A47}">
      <dgm:prSet phldrT="[Text]"/>
      <dgm:spPr/>
      <dgm:t>
        <a:bodyPr/>
        <a:lstStyle/>
        <a:p>
          <a:r>
            <a:rPr lang="ru-RU" dirty="0" smtClean="0"/>
            <a:t>Переоценка рисков</a:t>
          </a:r>
          <a:endParaRPr lang="en-US" dirty="0"/>
        </a:p>
      </dgm:t>
    </dgm:pt>
    <dgm:pt modelId="{6CDF68F4-BABD-4315-BE4B-8F5E03774DA9}" type="parTrans" cxnId="{78C64FC7-7CC9-4680-949C-8A93A2BE7E05}">
      <dgm:prSet/>
      <dgm:spPr/>
      <dgm:t>
        <a:bodyPr/>
        <a:lstStyle/>
        <a:p>
          <a:endParaRPr lang="en-US"/>
        </a:p>
      </dgm:t>
    </dgm:pt>
    <dgm:pt modelId="{425DFF5D-9043-42DA-80A4-7252CD0DF56A}" type="sibTrans" cxnId="{78C64FC7-7CC9-4680-949C-8A93A2BE7E05}">
      <dgm:prSet/>
      <dgm:spPr/>
      <dgm:t>
        <a:bodyPr/>
        <a:lstStyle/>
        <a:p>
          <a:endParaRPr lang="en-US"/>
        </a:p>
      </dgm:t>
    </dgm:pt>
    <dgm:pt modelId="{BFAF591F-0341-4038-B591-32B570EA5458}">
      <dgm:prSet phldrT="[Text]"/>
      <dgm:spPr/>
      <dgm:t>
        <a:bodyPr/>
        <a:lstStyle/>
        <a:p>
          <a:r>
            <a:rPr lang="ru-RU" dirty="0" smtClean="0"/>
            <a:t>Пересмотр будущих ожидаемых доходов</a:t>
          </a:r>
          <a:endParaRPr lang="en-US" dirty="0"/>
        </a:p>
      </dgm:t>
    </dgm:pt>
    <dgm:pt modelId="{3A592B2E-F771-4B9E-8AAD-136A426B4CC4}" type="parTrans" cxnId="{BC7C78DE-2961-469E-997F-EE70ED5A3A20}">
      <dgm:prSet/>
      <dgm:spPr/>
      <dgm:t>
        <a:bodyPr/>
        <a:lstStyle/>
        <a:p>
          <a:endParaRPr lang="en-US"/>
        </a:p>
      </dgm:t>
    </dgm:pt>
    <dgm:pt modelId="{0308C9B3-7DFE-4D79-821F-6BE83F05D575}" type="sibTrans" cxnId="{BC7C78DE-2961-469E-997F-EE70ED5A3A20}">
      <dgm:prSet/>
      <dgm:spPr/>
      <dgm:t>
        <a:bodyPr/>
        <a:lstStyle/>
        <a:p>
          <a:endParaRPr lang="en-US"/>
        </a:p>
      </dgm:t>
    </dgm:pt>
    <dgm:pt modelId="{406BF393-857A-48C6-BBED-B6228B68E7F0}">
      <dgm:prSet phldrT="[Text]"/>
      <dgm:spPr/>
      <dgm:t>
        <a:bodyPr/>
        <a:lstStyle/>
        <a:p>
          <a:r>
            <a:rPr lang="ru-RU" dirty="0" smtClean="0"/>
            <a:t>Новые инвестиционные стратегии и стратегии управления рисками</a:t>
          </a:r>
          <a:endParaRPr lang="en-US" dirty="0"/>
        </a:p>
      </dgm:t>
    </dgm:pt>
    <dgm:pt modelId="{03EC5F43-F583-40F7-931C-14CCEFADA712}" type="parTrans" cxnId="{29198AB4-71D1-42D0-AA32-BA60F8659083}">
      <dgm:prSet/>
      <dgm:spPr/>
      <dgm:t>
        <a:bodyPr/>
        <a:lstStyle/>
        <a:p>
          <a:endParaRPr lang="en-US"/>
        </a:p>
      </dgm:t>
    </dgm:pt>
    <dgm:pt modelId="{824A730D-3878-4220-8F01-0C1DB601CCF4}" type="sibTrans" cxnId="{29198AB4-71D1-42D0-AA32-BA60F8659083}">
      <dgm:prSet/>
      <dgm:spPr/>
      <dgm:t>
        <a:bodyPr/>
        <a:lstStyle/>
        <a:p>
          <a:endParaRPr lang="en-US"/>
        </a:p>
      </dgm:t>
    </dgm:pt>
    <dgm:pt modelId="{8B1C45CB-B295-468D-8325-EAFD6DA02279}">
      <dgm:prSet phldrT="[Text]"/>
      <dgm:spPr/>
      <dgm:t>
        <a:bodyPr/>
        <a:lstStyle/>
        <a:p>
          <a:r>
            <a:rPr lang="ru-RU" dirty="0" smtClean="0"/>
            <a:t>Снижение рисков</a:t>
          </a:r>
          <a:r>
            <a:rPr lang="en-GB" dirty="0" smtClean="0"/>
            <a:t>: </a:t>
          </a:r>
          <a:r>
            <a:rPr lang="ru-RU" dirty="0" err="1" smtClean="0"/>
            <a:t>риск-ориентированные</a:t>
          </a:r>
          <a:r>
            <a:rPr lang="ru-RU" dirty="0" smtClean="0"/>
            <a:t> стратегии, покупка участия, выкуп </a:t>
          </a:r>
          <a:r>
            <a:rPr lang="ru-RU" dirty="0" err="1" smtClean="0"/>
            <a:t>контр.пакета</a:t>
          </a:r>
          <a:endParaRPr lang="en-US" dirty="0"/>
        </a:p>
      </dgm:t>
    </dgm:pt>
    <dgm:pt modelId="{FB68EBD3-2F31-46D0-8024-E5DD4852C1ED}" type="parTrans" cxnId="{503AD559-9C3D-4C65-8B77-DB04EA62F82B}">
      <dgm:prSet/>
      <dgm:spPr/>
      <dgm:t>
        <a:bodyPr/>
        <a:lstStyle/>
        <a:p>
          <a:endParaRPr lang="en-US"/>
        </a:p>
      </dgm:t>
    </dgm:pt>
    <dgm:pt modelId="{9012B263-7C77-4772-9B5F-129EC1F4ED8D}" type="sibTrans" cxnId="{503AD559-9C3D-4C65-8B77-DB04EA62F82B}">
      <dgm:prSet/>
      <dgm:spPr/>
      <dgm:t>
        <a:bodyPr/>
        <a:lstStyle/>
        <a:p>
          <a:endParaRPr lang="en-US"/>
        </a:p>
      </dgm:t>
    </dgm:pt>
    <dgm:pt modelId="{6C4F175A-B956-4D3A-9F14-CE80B63895FA}">
      <dgm:prSet phldrT="[Text]"/>
      <dgm:spPr/>
      <dgm:t>
        <a:bodyPr/>
        <a:lstStyle/>
        <a:p>
          <a:r>
            <a:rPr lang="ru-RU" dirty="0" smtClean="0"/>
            <a:t>Долгосрочное инвестирование</a:t>
          </a:r>
          <a:endParaRPr lang="en-US" dirty="0"/>
        </a:p>
      </dgm:t>
    </dgm:pt>
    <dgm:pt modelId="{A013A33F-E5D8-490F-8502-E47B86161398}" type="parTrans" cxnId="{133970E0-F15E-4E2C-8BDB-04E19B897561}">
      <dgm:prSet/>
      <dgm:spPr/>
      <dgm:t>
        <a:bodyPr/>
        <a:lstStyle/>
        <a:p>
          <a:endParaRPr lang="en-US"/>
        </a:p>
      </dgm:t>
    </dgm:pt>
    <dgm:pt modelId="{48EB37A6-8466-45FC-A823-489B832FF88E}" type="sibTrans" cxnId="{133970E0-F15E-4E2C-8BDB-04E19B897561}">
      <dgm:prSet/>
      <dgm:spPr/>
      <dgm:t>
        <a:bodyPr/>
        <a:lstStyle/>
        <a:p>
          <a:endParaRPr lang="en-US"/>
        </a:p>
      </dgm:t>
    </dgm:pt>
    <dgm:pt modelId="{1F4D5E33-1000-44C4-80A5-E43FB9DA3681}" type="pres">
      <dgm:prSet presAssocID="{53294A9F-0E98-4E8D-B67D-875A126116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E4A7AC-5998-4223-ADEC-D52A0834521F}" type="pres">
      <dgm:prSet presAssocID="{406BF393-857A-48C6-BBED-B6228B68E7F0}" presName="boxAndChildren" presStyleCnt="0"/>
      <dgm:spPr/>
    </dgm:pt>
    <dgm:pt modelId="{40AA8BA3-8919-4EA9-80DA-CD51246798C5}" type="pres">
      <dgm:prSet presAssocID="{406BF393-857A-48C6-BBED-B6228B68E7F0}" presName="parentTextBox" presStyleLbl="node1" presStyleIdx="0" presStyleCnt="3"/>
      <dgm:spPr/>
      <dgm:t>
        <a:bodyPr/>
        <a:lstStyle/>
        <a:p>
          <a:endParaRPr lang="en-US"/>
        </a:p>
      </dgm:t>
    </dgm:pt>
    <dgm:pt modelId="{A3F5B03E-9FD6-4187-A342-6D05D694E750}" type="pres">
      <dgm:prSet presAssocID="{406BF393-857A-48C6-BBED-B6228B68E7F0}" presName="entireBox" presStyleLbl="node1" presStyleIdx="0" presStyleCnt="3"/>
      <dgm:spPr/>
      <dgm:t>
        <a:bodyPr/>
        <a:lstStyle/>
        <a:p>
          <a:endParaRPr lang="en-US"/>
        </a:p>
      </dgm:t>
    </dgm:pt>
    <dgm:pt modelId="{CF992A4B-65E6-4DB4-827D-0CDA68EADD60}" type="pres">
      <dgm:prSet presAssocID="{406BF393-857A-48C6-BBED-B6228B68E7F0}" presName="descendantBox" presStyleCnt="0"/>
      <dgm:spPr/>
    </dgm:pt>
    <dgm:pt modelId="{6FF3991E-6427-4D68-A580-39861ACF5CDA}" type="pres">
      <dgm:prSet presAssocID="{8B1C45CB-B295-468D-8325-EAFD6DA02279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483FE-2901-4D45-99D4-58CEC846A8C5}" type="pres">
      <dgm:prSet presAssocID="{6C4F175A-B956-4D3A-9F14-CE80B63895FA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25B75-F6F2-447D-8DBB-7A5EAC7CDE62}" type="pres">
      <dgm:prSet presAssocID="{97229AC3-C04A-4B12-AB8C-1852AB5B5DEF}" presName="sp" presStyleCnt="0"/>
      <dgm:spPr/>
    </dgm:pt>
    <dgm:pt modelId="{F938D401-CC74-466A-BCAB-EAB8D7594E8C}" type="pres">
      <dgm:prSet presAssocID="{E5ACB8DE-8827-4366-9964-4E5A41F1EDBC}" presName="arrowAndChildren" presStyleCnt="0"/>
      <dgm:spPr/>
    </dgm:pt>
    <dgm:pt modelId="{DAEA63F9-2C8F-4A04-9B0E-74B0CCF74E82}" type="pres">
      <dgm:prSet presAssocID="{E5ACB8DE-8827-4366-9964-4E5A41F1EDBC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6A4EBD63-D625-46D5-A696-32B933F33D2F}" type="pres">
      <dgm:prSet presAssocID="{E5ACB8DE-8827-4366-9964-4E5A41F1EDBC}" presName="arrow" presStyleLbl="node1" presStyleIdx="1" presStyleCnt="3"/>
      <dgm:spPr/>
      <dgm:t>
        <a:bodyPr/>
        <a:lstStyle/>
        <a:p>
          <a:endParaRPr lang="en-US"/>
        </a:p>
      </dgm:t>
    </dgm:pt>
    <dgm:pt modelId="{F33996BE-658C-459A-A79D-363157458570}" type="pres">
      <dgm:prSet presAssocID="{E5ACB8DE-8827-4366-9964-4E5A41F1EDBC}" presName="descendantArrow" presStyleCnt="0"/>
      <dgm:spPr/>
    </dgm:pt>
    <dgm:pt modelId="{5AB44D5E-8FDC-48AE-862F-B8BF50FF5B6F}" type="pres">
      <dgm:prSet presAssocID="{EB58FC48-4600-4D41-8FD0-36B425597A47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07997-A9F4-4826-97D9-2019BF85D96C}" type="pres">
      <dgm:prSet presAssocID="{BFAF591F-0341-4038-B591-32B570EA5458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57402-C86B-4302-A1DC-2C83ABFAC6A5}" type="pres">
      <dgm:prSet presAssocID="{4585F3D7-EB75-4DA6-A341-D0736DBA8468}" presName="sp" presStyleCnt="0"/>
      <dgm:spPr/>
    </dgm:pt>
    <dgm:pt modelId="{CD3A888D-3821-4D2F-9CCA-06A431E96CCA}" type="pres">
      <dgm:prSet presAssocID="{8C49C622-FA73-443B-BFCA-E319B20D8B4E}" presName="arrowAndChildren" presStyleCnt="0"/>
      <dgm:spPr/>
    </dgm:pt>
    <dgm:pt modelId="{B900521E-EBEC-4524-AD33-B9B4AA09A4BA}" type="pres">
      <dgm:prSet presAssocID="{8C49C622-FA73-443B-BFCA-E319B20D8B4E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41CC942F-CE4C-42EB-9016-6553B3E8C089}" type="pres">
      <dgm:prSet presAssocID="{8C49C622-FA73-443B-BFCA-E319B20D8B4E}" presName="arrow" presStyleLbl="node1" presStyleIdx="2" presStyleCnt="3"/>
      <dgm:spPr/>
      <dgm:t>
        <a:bodyPr/>
        <a:lstStyle/>
        <a:p>
          <a:endParaRPr lang="en-US"/>
        </a:p>
      </dgm:t>
    </dgm:pt>
    <dgm:pt modelId="{A20762D6-FC1B-4520-A3A6-11C3B4FFC40B}" type="pres">
      <dgm:prSet presAssocID="{8C49C622-FA73-443B-BFCA-E319B20D8B4E}" presName="descendantArrow" presStyleCnt="0"/>
      <dgm:spPr/>
    </dgm:pt>
    <dgm:pt modelId="{ECC200CE-FCDC-40ED-B5E2-33DC5E9B9D09}" type="pres">
      <dgm:prSet presAssocID="{FD068BEE-5E80-42EC-A0DC-8A3714470E35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26EE9-9B7B-437C-A821-71742BB1D1E9}" type="pres">
      <dgm:prSet presAssocID="{7EFADB16-F456-4EE2-91A6-63B6446794DB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198AB4-71D1-42D0-AA32-BA60F8659083}" srcId="{53294A9F-0E98-4E8D-B67D-875A12611649}" destId="{406BF393-857A-48C6-BBED-B6228B68E7F0}" srcOrd="2" destOrd="0" parTransId="{03EC5F43-F583-40F7-931C-14CCEFADA712}" sibTransId="{824A730D-3878-4220-8F01-0C1DB601CCF4}"/>
    <dgm:cxn modelId="{133970E0-F15E-4E2C-8BDB-04E19B897561}" srcId="{406BF393-857A-48C6-BBED-B6228B68E7F0}" destId="{6C4F175A-B956-4D3A-9F14-CE80B63895FA}" srcOrd="1" destOrd="0" parTransId="{A013A33F-E5D8-490F-8502-E47B86161398}" sibTransId="{48EB37A6-8466-45FC-A823-489B832FF88E}"/>
    <dgm:cxn modelId="{83DE70DB-1D49-4F82-B2DA-F23D1E36B09D}" type="presOf" srcId="{8C49C622-FA73-443B-BFCA-E319B20D8B4E}" destId="{B900521E-EBEC-4524-AD33-B9B4AA09A4BA}" srcOrd="0" destOrd="0" presId="urn:microsoft.com/office/officeart/2005/8/layout/process4"/>
    <dgm:cxn modelId="{D50D1EFD-3C0E-416D-83CB-984283F32C14}" srcId="{53294A9F-0E98-4E8D-B67D-875A12611649}" destId="{E5ACB8DE-8827-4366-9964-4E5A41F1EDBC}" srcOrd="1" destOrd="0" parTransId="{457B971A-56DD-4474-BE76-36A0676457FA}" sibTransId="{97229AC3-C04A-4B12-AB8C-1852AB5B5DEF}"/>
    <dgm:cxn modelId="{8805E55B-ED77-4315-BBFA-6DBD493A4311}" type="presOf" srcId="{EB58FC48-4600-4D41-8FD0-36B425597A47}" destId="{5AB44D5E-8FDC-48AE-862F-B8BF50FF5B6F}" srcOrd="0" destOrd="0" presId="urn:microsoft.com/office/officeart/2005/8/layout/process4"/>
    <dgm:cxn modelId="{347F27C7-9F17-4950-9287-1E9D814D7219}" srcId="{53294A9F-0E98-4E8D-B67D-875A12611649}" destId="{8C49C622-FA73-443B-BFCA-E319B20D8B4E}" srcOrd="0" destOrd="0" parTransId="{BE097579-8493-4A9E-8F7D-F569959123FA}" sibTransId="{4585F3D7-EB75-4DA6-A341-D0736DBA8468}"/>
    <dgm:cxn modelId="{96866D14-9962-4388-8EED-FB6DE05FBFA6}" type="presOf" srcId="{6C4F175A-B956-4D3A-9F14-CE80B63895FA}" destId="{98C483FE-2901-4D45-99D4-58CEC846A8C5}" srcOrd="0" destOrd="0" presId="urn:microsoft.com/office/officeart/2005/8/layout/process4"/>
    <dgm:cxn modelId="{6FC1B7EC-A6B1-4060-8857-64BE413B6082}" type="presOf" srcId="{406BF393-857A-48C6-BBED-B6228B68E7F0}" destId="{A3F5B03E-9FD6-4187-A342-6D05D694E750}" srcOrd="1" destOrd="0" presId="urn:microsoft.com/office/officeart/2005/8/layout/process4"/>
    <dgm:cxn modelId="{3A3ACD10-6271-4793-9A06-441B77F9753C}" type="presOf" srcId="{53294A9F-0E98-4E8D-B67D-875A12611649}" destId="{1F4D5E33-1000-44C4-80A5-E43FB9DA3681}" srcOrd="0" destOrd="0" presId="urn:microsoft.com/office/officeart/2005/8/layout/process4"/>
    <dgm:cxn modelId="{BC7C78DE-2961-469E-997F-EE70ED5A3A20}" srcId="{E5ACB8DE-8827-4366-9964-4E5A41F1EDBC}" destId="{BFAF591F-0341-4038-B591-32B570EA5458}" srcOrd="1" destOrd="0" parTransId="{3A592B2E-F771-4B9E-8AAD-136A426B4CC4}" sibTransId="{0308C9B3-7DFE-4D79-821F-6BE83F05D575}"/>
    <dgm:cxn modelId="{35D47FC4-4A6B-43BA-B9F7-749B42AA75CB}" srcId="{8C49C622-FA73-443B-BFCA-E319B20D8B4E}" destId="{FD068BEE-5E80-42EC-A0DC-8A3714470E35}" srcOrd="0" destOrd="0" parTransId="{2426D48B-ED02-474C-95AB-F79BBC306E30}" sibTransId="{30467317-094A-44CC-9114-A31DCF1EC9FD}"/>
    <dgm:cxn modelId="{0E7A44F2-0A75-48D9-9A80-CCB98E2145EE}" type="presOf" srcId="{8B1C45CB-B295-468D-8325-EAFD6DA02279}" destId="{6FF3991E-6427-4D68-A580-39861ACF5CDA}" srcOrd="0" destOrd="0" presId="urn:microsoft.com/office/officeart/2005/8/layout/process4"/>
    <dgm:cxn modelId="{B00F3CEC-362B-474E-A1C4-020C9A118F31}" type="presOf" srcId="{406BF393-857A-48C6-BBED-B6228B68E7F0}" destId="{40AA8BA3-8919-4EA9-80DA-CD51246798C5}" srcOrd="0" destOrd="0" presId="urn:microsoft.com/office/officeart/2005/8/layout/process4"/>
    <dgm:cxn modelId="{B567C480-FE13-47BD-B20F-5832C9989E27}" srcId="{8C49C622-FA73-443B-BFCA-E319B20D8B4E}" destId="{7EFADB16-F456-4EE2-91A6-63B6446794DB}" srcOrd="1" destOrd="0" parTransId="{FFEA7BCA-F4F4-41FD-8BB2-9BF83CEFD7A7}" sibTransId="{3276B66C-8038-4EE8-90D8-31B1598D1657}"/>
    <dgm:cxn modelId="{503AD559-9C3D-4C65-8B77-DB04EA62F82B}" srcId="{406BF393-857A-48C6-BBED-B6228B68E7F0}" destId="{8B1C45CB-B295-468D-8325-EAFD6DA02279}" srcOrd="0" destOrd="0" parTransId="{FB68EBD3-2F31-46D0-8024-E5DD4852C1ED}" sibTransId="{9012B263-7C77-4772-9B5F-129EC1F4ED8D}"/>
    <dgm:cxn modelId="{4D7A51DF-73F1-45F2-AB06-6183A299A5E2}" type="presOf" srcId="{8C49C622-FA73-443B-BFCA-E319B20D8B4E}" destId="{41CC942F-CE4C-42EB-9016-6553B3E8C089}" srcOrd="1" destOrd="0" presId="urn:microsoft.com/office/officeart/2005/8/layout/process4"/>
    <dgm:cxn modelId="{F33CBF2C-7B51-460B-A7B1-9514B3E1202D}" type="presOf" srcId="{BFAF591F-0341-4038-B591-32B570EA5458}" destId="{F9307997-A9F4-4826-97D9-2019BF85D96C}" srcOrd="0" destOrd="0" presId="urn:microsoft.com/office/officeart/2005/8/layout/process4"/>
    <dgm:cxn modelId="{0FAF653E-0711-4644-B811-D4F2664C2940}" type="presOf" srcId="{E5ACB8DE-8827-4366-9964-4E5A41F1EDBC}" destId="{6A4EBD63-D625-46D5-A696-32B933F33D2F}" srcOrd="1" destOrd="0" presId="urn:microsoft.com/office/officeart/2005/8/layout/process4"/>
    <dgm:cxn modelId="{B2EAB2D8-4A87-4648-8AA6-1CDFCC8D269C}" type="presOf" srcId="{FD068BEE-5E80-42EC-A0DC-8A3714470E35}" destId="{ECC200CE-FCDC-40ED-B5E2-33DC5E9B9D09}" srcOrd="0" destOrd="0" presId="urn:microsoft.com/office/officeart/2005/8/layout/process4"/>
    <dgm:cxn modelId="{78C64FC7-7CC9-4680-949C-8A93A2BE7E05}" srcId="{E5ACB8DE-8827-4366-9964-4E5A41F1EDBC}" destId="{EB58FC48-4600-4D41-8FD0-36B425597A47}" srcOrd="0" destOrd="0" parTransId="{6CDF68F4-BABD-4315-BE4B-8F5E03774DA9}" sibTransId="{425DFF5D-9043-42DA-80A4-7252CD0DF56A}"/>
    <dgm:cxn modelId="{15668300-8AB1-477D-BCDE-F84E5D47BD8B}" type="presOf" srcId="{E5ACB8DE-8827-4366-9964-4E5A41F1EDBC}" destId="{DAEA63F9-2C8F-4A04-9B0E-74B0CCF74E82}" srcOrd="0" destOrd="0" presId="urn:microsoft.com/office/officeart/2005/8/layout/process4"/>
    <dgm:cxn modelId="{36CF9A64-6878-4C95-94D5-CBE5F3D4E235}" type="presOf" srcId="{7EFADB16-F456-4EE2-91A6-63B6446794DB}" destId="{A0226EE9-9B7B-437C-A821-71742BB1D1E9}" srcOrd="0" destOrd="0" presId="urn:microsoft.com/office/officeart/2005/8/layout/process4"/>
    <dgm:cxn modelId="{DBA0F0EE-996E-4ED6-AE93-6188E5E38227}" type="presParOf" srcId="{1F4D5E33-1000-44C4-80A5-E43FB9DA3681}" destId="{EEE4A7AC-5998-4223-ADEC-D52A0834521F}" srcOrd="0" destOrd="0" presId="urn:microsoft.com/office/officeart/2005/8/layout/process4"/>
    <dgm:cxn modelId="{26C09549-C08A-4D50-8B1F-E28EC6DC85E8}" type="presParOf" srcId="{EEE4A7AC-5998-4223-ADEC-D52A0834521F}" destId="{40AA8BA3-8919-4EA9-80DA-CD51246798C5}" srcOrd="0" destOrd="0" presId="urn:microsoft.com/office/officeart/2005/8/layout/process4"/>
    <dgm:cxn modelId="{CEA3FDB8-9275-405A-88D5-AC1A99B93C16}" type="presParOf" srcId="{EEE4A7AC-5998-4223-ADEC-D52A0834521F}" destId="{A3F5B03E-9FD6-4187-A342-6D05D694E750}" srcOrd="1" destOrd="0" presId="urn:microsoft.com/office/officeart/2005/8/layout/process4"/>
    <dgm:cxn modelId="{DBA097F6-D0F8-44A2-8975-A88CE0FE34D2}" type="presParOf" srcId="{EEE4A7AC-5998-4223-ADEC-D52A0834521F}" destId="{CF992A4B-65E6-4DB4-827D-0CDA68EADD60}" srcOrd="2" destOrd="0" presId="urn:microsoft.com/office/officeart/2005/8/layout/process4"/>
    <dgm:cxn modelId="{E5185AF5-56CC-499B-9E1F-7D266D9694F7}" type="presParOf" srcId="{CF992A4B-65E6-4DB4-827D-0CDA68EADD60}" destId="{6FF3991E-6427-4D68-A580-39861ACF5CDA}" srcOrd="0" destOrd="0" presId="urn:microsoft.com/office/officeart/2005/8/layout/process4"/>
    <dgm:cxn modelId="{32D8A482-72E3-426A-B057-97D28A1B2A58}" type="presParOf" srcId="{CF992A4B-65E6-4DB4-827D-0CDA68EADD60}" destId="{98C483FE-2901-4D45-99D4-58CEC846A8C5}" srcOrd="1" destOrd="0" presId="urn:microsoft.com/office/officeart/2005/8/layout/process4"/>
    <dgm:cxn modelId="{116C212D-25A2-45E4-8651-FFBE90343B08}" type="presParOf" srcId="{1F4D5E33-1000-44C4-80A5-E43FB9DA3681}" destId="{42B25B75-F6F2-447D-8DBB-7A5EAC7CDE62}" srcOrd="1" destOrd="0" presId="urn:microsoft.com/office/officeart/2005/8/layout/process4"/>
    <dgm:cxn modelId="{BE13DF9B-91D1-4975-B209-7C9DCCD3CF85}" type="presParOf" srcId="{1F4D5E33-1000-44C4-80A5-E43FB9DA3681}" destId="{F938D401-CC74-466A-BCAB-EAB8D7594E8C}" srcOrd="2" destOrd="0" presId="urn:microsoft.com/office/officeart/2005/8/layout/process4"/>
    <dgm:cxn modelId="{3A11A9AD-0C8E-4CDC-BB58-61929254E92E}" type="presParOf" srcId="{F938D401-CC74-466A-BCAB-EAB8D7594E8C}" destId="{DAEA63F9-2C8F-4A04-9B0E-74B0CCF74E82}" srcOrd="0" destOrd="0" presId="urn:microsoft.com/office/officeart/2005/8/layout/process4"/>
    <dgm:cxn modelId="{D9677BA4-E4FD-4366-B9E4-B21618BBB7A1}" type="presParOf" srcId="{F938D401-CC74-466A-BCAB-EAB8D7594E8C}" destId="{6A4EBD63-D625-46D5-A696-32B933F33D2F}" srcOrd="1" destOrd="0" presId="urn:microsoft.com/office/officeart/2005/8/layout/process4"/>
    <dgm:cxn modelId="{C12BF913-8051-4EBD-AA20-31964ABFDC52}" type="presParOf" srcId="{F938D401-CC74-466A-BCAB-EAB8D7594E8C}" destId="{F33996BE-658C-459A-A79D-363157458570}" srcOrd="2" destOrd="0" presId="urn:microsoft.com/office/officeart/2005/8/layout/process4"/>
    <dgm:cxn modelId="{F54EA6FB-1414-429B-86EB-B4D90D6F96E6}" type="presParOf" srcId="{F33996BE-658C-459A-A79D-363157458570}" destId="{5AB44D5E-8FDC-48AE-862F-B8BF50FF5B6F}" srcOrd="0" destOrd="0" presId="urn:microsoft.com/office/officeart/2005/8/layout/process4"/>
    <dgm:cxn modelId="{A1C82955-33B6-45C6-A60B-B7174CF7A5EA}" type="presParOf" srcId="{F33996BE-658C-459A-A79D-363157458570}" destId="{F9307997-A9F4-4826-97D9-2019BF85D96C}" srcOrd="1" destOrd="0" presId="urn:microsoft.com/office/officeart/2005/8/layout/process4"/>
    <dgm:cxn modelId="{6C37A716-AD60-4541-A8DA-312B93E00EEE}" type="presParOf" srcId="{1F4D5E33-1000-44C4-80A5-E43FB9DA3681}" destId="{FCC57402-C86B-4302-A1DC-2C83ABFAC6A5}" srcOrd="3" destOrd="0" presId="urn:microsoft.com/office/officeart/2005/8/layout/process4"/>
    <dgm:cxn modelId="{D32163D1-3F4C-405C-BFE5-995A6A1A55BA}" type="presParOf" srcId="{1F4D5E33-1000-44C4-80A5-E43FB9DA3681}" destId="{CD3A888D-3821-4D2F-9CCA-06A431E96CCA}" srcOrd="4" destOrd="0" presId="urn:microsoft.com/office/officeart/2005/8/layout/process4"/>
    <dgm:cxn modelId="{5A264526-EEF6-47DB-99DC-7CEA97C1EBA3}" type="presParOf" srcId="{CD3A888D-3821-4D2F-9CCA-06A431E96CCA}" destId="{B900521E-EBEC-4524-AD33-B9B4AA09A4BA}" srcOrd="0" destOrd="0" presId="urn:microsoft.com/office/officeart/2005/8/layout/process4"/>
    <dgm:cxn modelId="{07B06668-9AFD-442E-B72E-69913B730497}" type="presParOf" srcId="{CD3A888D-3821-4D2F-9CCA-06A431E96CCA}" destId="{41CC942F-CE4C-42EB-9016-6553B3E8C089}" srcOrd="1" destOrd="0" presId="urn:microsoft.com/office/officeart/2005/8/layout/process4"/>
    <dgm:cxn modelId="{726BD6A1-FD87-4139-9D42-EABD64D43815}" type="presParOf" srcId="{CD3A888D-3821-4D2F-9CCA-06A431E96CCA}" destId="{A20762D6-FC1B-4520-A3A6-11C3B4FFC40B}" srcOrd="2" destOrd="0" presId="urn:microsoft.com/office/officeart/2005/8/layout/process4"/>
    <dgm:cxn modelId="{4D26DA5C-EA4D-4FF7-AC81-53D728633E37}" type="presParOf" srcId="{A20762D6-FC1B-4520-A3A6-11C3B4FFC40B}" destId="{ECC200CE-FCDC-40ED-B5E2-33DC5E9B9D09}" srcOrd="0" destOrd="0" presId="urn:microsoft.com/office/officeart/2005/8/layout/process4"/>
    <dgm:cxn modelId="{5BD97474-03DA-4665-A938-15F6C29A6B93}" type="presParOf" srcId="{A20762D6-FC1B-4520-A3A6-11C3B4FFC40B}" destId="{A0226EE9-9B7B-437C-A821-71742BB1D1E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814C5C-75DA-4A2F-8C38-663E6803A27D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6F1E8740-3E70-4EAA-8C8E-AE9719AB0C03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Сбор данных по институциональным инвесторам</a:t>
          </a:r>
          <a:endParaRPr lang="en-US" dirty="0"/>
        </a:p>
      </dgm:t>
    </dgm:pt>
    <dgm:pt modelId="{6B42B47B-C8C6-4FBE-8418-42145D224848}" type="parTrans" cxnId="{83ED6A02-6FFA-4318-B059-CD52B6369271}">
      <dgm:prSet/>
      <dgm:spPr/>
      <dgm:t>
        <a:bodyPr/>
        <a:lstStyle/>
        <a:p>
          <a:endParaRPr lang="en-US"/>
        </a:p>
      </dgm:t>
    </dgm:pt>
    <dgm:pt modelId="{A5B3847B-F95B-4A6C-9696-606B5A63DBB9}" type="sibTrans" cxnId="{83ED6A02-6FFA-4318-B059-CD52B6369271}">
      <dgm:prSet/>
      <dgm:spPr/>
      <dgm:t>
        <a:bodyPr/>
        <a:lstStyle/>
        <a:p>
          <a:endParaRPr lang="en-US"/>
        </a:p>
      </dgm:t>
    </dgm:pt>
    <dgm:pt modelId="{BF622C71-FF5F-42DC-BE1C-58FCBA19E3A2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Регулирование</a:t>
          </a:r>
          <a:endParaRPr lang="en-US" dirty="0"/>
        </a:p>
      </dgm:t>
    </dgm:pt>
    <dgm:pt modelId="{CEC9ED38-CC14-4C02-9CF4-DC9AC6C7808C}" type="parTrans" cxnId="{23DCB917-8C92-4F88-B3E4-24DBA40AE707}">
      <dgm:prSet/>
      <dgm:spPr/>
      <dgm:t>
        <a:bodyPr/>
        <a:lstStyle/>
        <a:p>
          <a:endParaRPr lang="en-US"/>
        </a:p>
      </dgm:t>
    </dgm:pt>
    <dgm:pt modelId="{D26DE246-0DA2-43FA-86F1-17732D2891A8}" type="sibTrans" cxnId="{23DCB917-8C92-4F88-B3E4-24DBA40AE707}">
      <dgm:prSet/>
      <dgm:spPr/>
      <dgm:t>
        <a:bodyPr/>
        <a:lstStyle/>
        <a:p>
          <a:endParaRPr lang="en-US"/>
        </a:p>
      </dgm:t>
    </dgm:pt>
    <dgm:pt modelId="{8D5EA3F4-2252-42B7-9238-5C5B5290F881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Инфраструктурное инвестирование</a:t>
          </a:r>
          <a:endParaRPr lang="en-US" dirty="0"/>
        </a:p>
      </dgm:t>
    </dgm:pt>
    <dgm:pt modelId="{6E90735E-10CF-436C-ADCC-B06EDD2934F8}" type="parTrans" cxnId="{05875D36-FEF4-48C6-8B95-0F3775572F4A}">
      <dgm:prSet/>
      <dgm:spPr/>
      <dgm:t>
        <a:bodyPr/>
        <a:lstStyle/>
        <a:p>
          <a:endParaRPr lang="en-US"/>
        </a:p>
      </dgm:t>
    </dgm:pt>
    <dgm:pt modelId="{CDAEE5D1-9182-4D9A-9BC6-D99A6CAE6C36}" type="sibTrans" cxnId="{05875D36-FEF4-48C6-8B95-0F3775572F4A}">
      <dgm:prSet/>
      <dgm:spPr/>
      <dgm:t>
        <a:bodyPr/>
        <a:lstStyle/>
        <a:p>
          <a:endParaRPr lang="en-US"/>
        </a:p>
      </dgm:t>
    </dgm:pt>
    <dgm:pt modelId="{BBCB190A-203C-4B31-8A51-E1CE4A1CFB0C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Управление</a:t>
          </a:r>
          <a:endParaRPr lang="en-US" dirty="0"/>
        </a:p>
      </dgm:t>
    </dgm:pt>
    <dgm:pt modelId="{E8758D2C-345E-4B39-90E0-163CA12A2C1B}" type="parTrans" cxnId="{6A0E82F9-595C-428E-8F34-37C0312A5E73}">
      <dgm:prSet/>
      <dgm:spPr/>
      <dgm:t>
        <a:bodyPr/>
        <a:lstStyle/>
        <a:p>
          <a:endParaRPr lang="en-US"/>
        </a:p>
      </dgm:t>
    </dgm:pt>
    <dgm:pt modelId="{122F1BDA-3D85-4764-B8EA-0B1F98379A9E}" type="sibTrans" cxnId="{6A0E82F9-595C-428E-8F34-37C0312A5E73}">
      <dgm:prSet/>
      <dgm:spPr/>
      <dgm:t>
        <a:bodyPr/>
        <a:lstStyle/>
        <a:p>
          <a:endParaRPr lang="en-US"/>
        </a:p>
      </dgm:t>
    </dgm:pt>
    <dgm:pt modelId="{3A9954CF-95F8-41EB-98E4-AD18A64A0ADC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500" dirty="0" smtClean="0"/>
            <a:t>Финансирование развивающихся рынков</a:t>
          </a:r>
          <a:endParaRPr lang="en-US" sz="1500" dirty="0"/>
        </a:p>
      </dgm:t>
    </dgm:pt>
    <dgm:pt modelId="{E59C5AE9-4E88-4164-A10F-3103F567074A}" type="parTrans" cxnId="{68139BEB-5CD8-4329-B0AD-D019BEA7CE15}">
      <dgm:prSet/>
      <dgm:spPr/>
      <dgm:t>
        <a:bodyPr/>
        <a:lstStyle/>
        <a:p>
          <a:endParaRPr lang="en-US"/>
        </a:p>
      </dgm:t>
    </dgm:pt>
    <dgm:pt modelId="{DC8D0DAE-9B1E-4538-9831-A640B4D61525}" type="sibTrans" cxnId="{68139BEB-5CD8-4329-B0AD-D019BEA7CE15}">
      <dgm:prSet/>
      <dgm:spPr/>
      <dgm:t>
        <a:bodyPr/>
        <a:lstStyle/>
        <a:p>
          <a:endParaRPr lang="en-US"/>
        </a:p>
      </dgm:t>
    </dgm:pt>
    <dgm:pt modelId="{58EBC045-2513-438E-817E-BBD4860A5A45}">
      <dgm:prSet phldrT="[Text]" custT="1"/>
      <dgm:spPr/>
      <dgm:t>
        <a:bodyPr/>
        <a:lstStyle/>
        <a:p>
          <a:r>
            <a:rPr lang="ru-RU" sz="1800" b="1" dirty="0" smtClean="0"/>
            <a:t>Структурные модули</a:t>
          </a:r>
          <a:endParaRPr lang="en-US" sz="1800" b="1" dirty="0"/>
        </a:p>
      </dgm:t>
    </dgm:pt>
    <dgm:pt modelId="{41852C58-E8B4-4B0E-A15C-55EFDCA7088D}" type="sibTrans" cxnId="{493CAF33-32C2-431A-8A16-9B311810090F}">
      <dgm:prSet/>
      <dgm:spPr/>
      <dgm:t>
        <a:bodyPr/>
        <a:lstStyle/>
        <a:p>
          <a:endParaRPr lang="en-US"/>
        </a:p>
      </dgm:t>
    </dgm:pt>
    <dgm:pt modelId="{980BDA6F-850C-42B5-9FD4-2718862F7B61}" type="parTrans" cxnId="{493CAF33-32C2-431A-8A16-9B311810090F}">
      <dgm:prSet/>
      <dgm:spPr/>
      <dgm:t>
        <a:bodyPr/>
        <a:lstStyle/>
        <a:p>
          <a:endParaRPr lang="en-US"/>
        </a:p>
      </dgm:t>
    </dgm:pt>
    <dgm:pt modelId="{92131F30-DBA3-4213-A384-7715A4FA9694}" type="pres">
      <dgm:prSet presAssocID="{F4814C5C-75DA-4A2F-8C38-663E6803A27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DF5329A-AB67-4418-BE12-D447A553F5F3}" type="pres">
      <dgm:prSet presAssocID="{58EBC045-2513-438E-817E-BBD4860A5A45}" presName="vertOne" presStyleCnt="0"/>
      <dgm:spPr/>
      <dgm:t>
        <a:bodyPr/>
        <a:lstStyle/>
        <a:p>
          <a:endParaRPr lang="en-US"/>
        </a:p>
      </dgm:t>
    </dgm:pt>
    <dgm:pt modelId="{2ADFFA20-6928-4E04-A07F-1D6C2E76F551}" type="pres">
      <dgm:prSet presAssocID="{58EBC045-2513-438E-817E-BBD4860A5A45}" presName="txOne" presStyleLbl="node0" presStyleIdx="0" presStyleCnt="2" custScaleY="50129" custLinFactNeighborX="-2091" custLinFactNeighborY="810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0A1B02-BA05-47CC-A5D6-9C9EE24F0F86}" type="pres">
      <dgm:prSet presAssocID="{58EBC045-2513-438E-817E-BBD4860A5A45}" presName="parTransOne" presStyleCnt="0"/>
      <dgm:spPr/>
      <dgm:t>
        <a:bodyPr/>
        <a:lstStyle/>
        <a:p>
          <a:endParaRPr lang="en-US"/>
        </a:p>
      </dgm:t>
    </dgm:pt>
    <dgm:pt modelId="{F2126ACC-F1DA-4A39-81AC-EA2F2BAE5165}" type="pres">
      <dgm:prSet presAssocID="{58EBC045-2513-438E-817E-BBD4860A5A45}" presName="horzOne" presStyleCnt="0"/>
      <dgm:spPr/>
      <dgm:t>
        <a:bodyPr/>
        <a:lstStyle/>
        <a:p>
          <a:endParaRPr lang="en-US"/>
        </a:p>
      </dgm:t>
    </dgm:pt>
    <dgm:pt modelId="{B8BE3BF0-81EC-4C21-8F88-F61FA331B5EF}" type="pres">
      <dgm:prSet presAssocID="{6F1E8740-3E70-4EAA-8C8E-AE9719AB0C03}" presName="vertTwo" presStyleCnt="0"/>
      <dgm:spPr/>
      <dgm:t>
        <a:bodyPr/>
        <a:lstStyle/>
        <a:p>
          <a:endParaRPr lang="en-US"/>
        </a:p>
      </dgm:t>
    </dgm:pt>
    <dgm:pt modelId="{3111A573-6F23-4AE2-805B-7B8D0162DC63}" type="pres">
      <dgm:prSet presAssocID="{6F1E8740-3E70-4EAA-8C8E-AE9719AB0C03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710C06-8493-463F-BB98-72D37C520CF0}" type="pres">
      <dgm:prSet presAssocID="{6F1E8740-3E70-4EAA-8C8E-AE9719AB0C03}" presName="parTransTwo" presStyleCnt="0"/>
      <dgm:spPr/>
      <dgm:t>
        <a:bodyPr/>
        <a:lstStyle/>
        <a:p>
          <a:endParaRPr lang="en-US"/>
        </a:p>
      </dgm:t>
    </dgm:pt>
    <dgm:pt modelId="{A9D68F5C-271D-4BB3-B948-67BA1CCA7402}" type="pres">
      <dgm:prSet presAssocID="{6F1E8740-3E70-4EAA-8C8E-AE9719AB0C03}" presName="horzTwo" presStyleCnt="0"/>
      <dgm:spPr/>
      <dgm:t>
        <a:bodyPr/>
        <a:lstStyle/>
        <a:p>
          <a:endParaRPr lang="en-US"/>
        </a:p>
      </dgm:t>
    </dgm:pt>
    <dgm:pt modelId="{00945D86-B33C-403C-88DB-C8CA9A6AECA9}" type="pres">
      <dgm:prSet presAssocID="{BBCB190A-203C-4B31-8A51-E1CE4A1CFB0C}" presName="vertThree" presStyleCnt="0"/>
      <dgm:spPr/>
      <dgm:t>
        <a:bodyPr/>
        <a:lstStyle/>
        <a:p>
          <a:endParaRPr lang="en-US"/>
        </a:p>
      </dgm:t>
    </dgm:pt>
    <dgm:pt modelId="{3E9944DB-DEB7-43E8-802A-BF96803EDE50}" type="pres">
      <dgm:prSet presAssocID="{BBCB190A-203C-4B31-8A51-E1CE4A1CFB0C}" presName="txThree" presStyleLbl="node3" presStyleIdx="0" presStyleCnt="1" custLinFactNeighborX="525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41656E-11A6-45C5-BFBA-A3C52FCD879B}" type="pres">
      <dgm:prSet presAssocID="{BBCB190A-203C-4B31-8A51-E1CE4A1CFB0C}" presName="horzThree" presStyleCnt="0"/>
      <dgm:spPr/>
      <dgm:t>
        <a:bodyPr/>
        <a:lstStyle/>
        <a:p>
          <a:endParaRPr lang="en-US"/>
        </a:p>
      </dgm:t>
    </dgm:pt>
    <dgm:pt modelId="{8F77C50F-0E1B-4AA1-B4B5-4EBF67BAB5A2}" type="pres">
      <dgm:prSet presAssocID="{A5B3847B-F95B-4A6C-9696-606B5A63DBB9}" presName="sibSpaceTwo" presStyleCnt="0"/>
      <dgm:spPr/>
      <dgm:t>
        <a:bodyPr/>
        <a:lstStyle/>
        <a:p>
          <a:endParaRPr lang="en-US"/>
        </a:p>
      </dgm:t>
    </dgm:pt>
    <dgm:pt modelId="{9A071B73-F4FA-4C16-9840-6B33B6883B54}" type="pres">
      <dgm:prSet presAssocID="{8D5EA3F4-2252-42B7-9238-5C5B5290F881}" presName="vertTwo" presStyleCnt="0"/>
      <dgm:spPr/>
      <dgm:t>
        <a:bodyPr/>
        <a:lstStyle/>
        <a:p>
          <a:endParaRPr lang="en-US"/>
        </a:p>
      </dgm:t>
    </dgm:pt>
    <dgm:pt modelId="{541F390F-0E93-4E5F-A697-0E96190C4B55}" type="pres">
      <dgm:prSet presAssocID="{8D5EA3F4-2252-42B7-9238-5C5B5290F881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DCD4A7-457E-4D37-90CF-1B350A4C93F4}" type="pres">
      <dgm:prSet presAssocID="{8D5EA3F4-2252-42B7-9238-5C5B5290F881}" presName="horzTwo" presStyleCnt="0"/>
      <dgm:spPr/>
      <dgm:t>
        <a:bodyPr/>
        <a:lstStyle/>
        <a:p>
          <a:endParaRPr lang="en-US"/>
        </a:p>
      </dgm:t>
    </dgm:pt>
    <dgm:pt modelId="{9DE0957F-5DF9-4655-9ED4-64898F5DEBC6}" type="pres">
      <dgm:prSet presAssocID="{CDAEE5D1-9182-4D9A-9BC6-D99A6CAE6C36}" presName="sibSpaceTwo" presStyleCnt="0"/>
      <dgm:spPr/>
      <dgm:t>
        <a:bodyPr/>
        <a:lstStyle/>
        <a:p>
          <a:endParaRPr lang="en-US"/>
        </a:p>
      </dgm:t>
    </dgm:pt>
    <dgm:pt modelId="{C1667A14-29D0-4EF4-8D75-2B13FD15603A}" type="pres">
      <dgm:prSet presAssocID="{BF622C71-FF5F-42DC-BE1C-58FCBA19E3A2}" presName="vertTwo" presStyleCnt="0"/>
      <dgm:spPr/>
      <dgm:t>
        <a:bodyPr/>
        <a:lstStyle/>
        <a:p>
          <a:endParaRPr lang="en-US"/>
        </a:p>
      </dgm:t>
    </dgm:pt>
    <dgm:pt modelId="{310AA85F-B576-4DAB-99E5-BAB066E4BBE4}" type="pres">
      <dgm:prSet presAssocID="{BF622C71-FF5F-42DC-BE1C-58FCBA19E3A2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FE0306-B706-4EEB-BB13-090AC9AFA5D8}" type="pres">
      <dgm:prSet presAssocID="{BF622C71-FF5F-42DC-BE1C-58FCBA19E3A2}" presName="horzTwo" presStyleCnt="0"/>
      <dgm:spPr/>
      <dgm:t>
        <a:bodyPr/>
        <a:lstStyle/>
        <a:p>
          <a:endParaRPr lang="en-US"/>
        </a:p>
      </dgm:t>
    </dgm:pt>
    <dgm:pt modelId="{B5168D2C-A7A0-402E-90B5-127B4353F56B}" type="pres">
      <dgm:prSet presAssocID="{41852C58-E8B4-4B0E-A15C-55EFDCA7088D}" presName="sibSpaceOne" presStyleCnt="0"/>
      <dgm:spPr/>
      <dgm:t>
        <a:bodyPr/>
        <a:lstStyle/>
        <a:p>
          <a:endParaRPr lang="en-US"/>
        </a:p>
      </dgm:t>
    </dgm:pt>
    <dgm:pt modelId="{A6699CCF-FA24-4533-A1DF-57DE4445ECBB}" type="pres">
      <dgm:prSet presAssocID="{3A9954CF-95F8-41EB-98E4-AD18A64A0ADC}" presName="vertOne" presStyleCnt="0"/>
      <dgm:spPr/>
      <dgm:t>
        <a:bodyPr/>
        <a:lstStyle/>
        <a:p>
          <a:endParaRPr lang="en-US"/>
        </a:p>
      </dgm:t>
    </dgm:pt>
    <dgm:pt modelId="{F4EA2EB7-51C5-4057-BBBF-8F224D609FBC}" type="pres">
      <dgm:prSet presAssocID="{3A9954CF-95F8-41EB-98E4-AD18A64A0ADC}" presName="txOne" presStyleLbl="node0" presStyleIdx="1" presStyleCnt="2" custLinFactX="-69557" custLinFactY="70013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563B63-7B60-4478-96D1-D8B3D5E40286}" type="pres">
      <dgm:prSet presAssocID="{3A9954CF-95F8-41EB-98E4-AD18A64A0ADC}" presName="horzOne" presStyleCnt="0"/>
      <dgm:spPr/>
      <dgm:t>
        <a:bodyPr/>
        <a:lstStyle/>
        <a:p>
          <a:endParaRPr lang="en-US"/>
        </a:p>
      </dgm:t>
    </dgm:pt>
  </dgm:ptLst>
  <dgm:cxnLst>
    <dgm:cxn modelId="{702F5B13-2A2E-4F0F-8B89-BACDDCAB7E27}" type="presOf" srcId="{BF622C71-FF5F-42DC-BE1C-58FCBA19E3A2}" destId="{310AA85F-B576-4DAB-99E5-BAB066E4BBE4}" srcOrd="0" destOrd="0" presId="urn:microsoft.com/office/officeart/2005/8/layout/hierarchy4"/>
    <dgm:cxn modelId="{050029A7-6BDF-448A-97DD-ACAA8B91FDA5}" type="presOf" srcId="{58EBC045-2513-438E-817E-BBD4860A5A45}" destId="{2ADFFA20-6928-4E04-A07F-1D6C2E76F551}" srcOrd="0" destOrd="0" presId="urn:microsoft.com/office/officeart/2005/8/layout/hierarchy4"/>
    <dgm:cxn modelId="{83ED6A02-6FFA-4318-B059-CD52B6369271}" srcId="{58EBC045-2513-438E-817E-BBD4860A5A45}" destId="{6F1E8740-3E70-4EAA-8C8E-AE9719AB0C03}" srcOrd="0" destOrd="0" parTransId="{6B42B47B-C8C6-4FBE-8418-42145D224848}" sibTransId="{A5B3847B-F95B-4A6C-9696-606B5A63DBB9}"/>
    <dgm:cxn modelId="{05875D36-FEF4-48C6-8B95-0F3775572F4A}" srcId="{58EBC045-2513-438E-817E-BBD4860A5A45}" destId="{8D5EA3F4-2252-42B7-9238-5C5B5290F881}" srcOrd="1" destOrd="0" parTransId="{6E90735E-10CF-436C-ADCC-B06EDD2934F8}" sibTransId="{CDAEE5D1-9182-4D9A-9BC6-D99A6CAE6C36}"/>
    <dgm:cxn modelId="{6A0E82F9-595C-428E-8F34-37C0312A5E73}" srcId="{6F1E8740-3E70-4EAA-8C8E-AE9719AB0C03}" destId="{BBCB190A-203C-4B31-8A51-E1CE4A1CFB0C}" srcOrd="0" destOrd="0" parTransId="{E8758D2C-345E-4B39-90E0-163CA12A2C1B}" sibTransId="{122F1BDA-3D85-4764-B8EA-0B1F98379A9E}"/>
    <dgm:cxn modelId="{20AD7897-27FC-421B-8A6A-5CA7D89B1980}" type="presOf" srcId="{F4814C5C-75DA-4A2F-8C38-663E6803A27D}" destId="{92131F30-DBA3-4213-A384-7715A4FA9694}" srcOrd="0" destOrd="0" presId="urn:microsoft.com/office/officeart/2005/8/layout/hierarchy4"/>
    <dgm:cxn modelId="{68139BEB-5CD8-4329-B0AD-D019BEA7CE15}" srcId="{F4814C5C-75DA-4A2F-8C38-663E6803A27D}" destId="{3A9954CF-95F8-41EB-98E4-AD18A64A0ADC}" srcOrd="1" destOrd="0" parTransId="{E59C5AE9-4E88-4164-A10F-3103F567074A}" sibTransId="{DC8D0DAE-9B1E-4538-9831-A640B4D61525}"/>
    <dgm:cxn modelId="{DC4EB95E-106E-4C6A-84FA-B6BD8AD90B05}" type="presOf" srcId="{6F1E8740-3E70-4EAA-8C8E-AE9719AB0C03}" destId="{3111A573-6F23-4AE2-805B-7B8D0162DC63}" srcOrd="0" destOrd="0" presId="urn:microsoft.com/office/officeart/2005/8/layout/hierarchy4"/>
    <dgm:cxn modelId="{3033885D-80CB-4964-A4A7-7E09EF31EF0E}" type="presOf" srcId="{3A9954CF-95F8-41EB-98E4-AD18A64A0ADC}" destId="{F4EA2EB7-51C5-4057-BBBF-8F224D609FBC}" srcOrd="0" destOrd="0" presId="urn:microsoft.com/office/officeart/2005/8/layout/hierarchy4"/>
    <dgm:cxn modelId="{C5B4A98D-92EC-4D6D-B49B-99CCC824DFF8}" type="presOf" srcId="{BBCB190A-203C-4B31-8A51-E1CE4A1CFB0C}" destId="{3E9944DB-DEB7-43E8-802A-BF96803EDE50}" srcOrd="0" destOrd="0" presId="urn:microsoft.com/office/officeart/2005/8/layout/hierarchy4"/>
    <dgm:cxn modelId="{493CAF33-32C2-431A-8A16-9B311810090F}" srcId="{F4814C5C-75DA-4A2F-8C38-663E6803A27D}" destId="{58EBC045-2513-438E-817E-BBD4860A5A45}" srcOrd="0" destOrd="0" parTransId="{980BDA6F-850C-42B5-9FD4-2718862F7B61}" sibTransId="{41852C58-E8B4-4B0E-A15C-55EFDCA7088D}"/>
    <dgm:cxn modelId="{E7D8AFD6-0EDC-4C88-B3FB-45DA89D251E3}" type="presOf" srcId="{8D5EA3F4-2252-42B7-9238-5C5B5290F881}" destId="{541F390F-0E93-4E5F-A697-0E96190C4B55}" srcOrd="0" destOrd="0" presId="urn:microsoft.com/office/officeart/2005/8/layout/hierarchy4"/>
    <dgm:cxn modelId="{23DCB917-8C92-4F88-B3E4-24DBA40AE707}" srcId="{58EBC045-2513-438E-817E-BBD4860A5A45}" destId="{BF622C71-FF5F-42DC-BE1C-58FCBA19E3A2}" srcOrd="2" destOrd="0" parTransId="{CEC9ED38-CC14-4C02-9CF4-DC9AC6C7808C}" sibTransId="{D26DE246-0DA2-43FA-86F1-17732D2891A8}"/>
    <dgm:cxn modelId="{C53B81A6-4865-4A24-8A26-FFDF73B37E3F}" type="presParOf" srcId="{92131F30-DBA3-4213-A384-7715A4FA9694}" destId="{CDF5329A-AB67-4418-BE12-D447A553F5F3}" srcOrd="0" destOrd="0" presId="urn:microsoft.com/office/officeart/2005/8/layout/hierarchy4"/>
    <dgm:cxn modelId="{FE52541A-7448-4BAD-B1B2-D46568589F70}" type="presParOf" srcId="{CDF5329A-AB67-4418-BE12-D447A553F5F3}" destId="{2ADFFA20-6928-4E04-A07F-1D6C2E76F551}" srcOrd="0" destOrd="0" presId="urn:microsoft.com/office/officeart/2005/8/layout/hierarchy4"/>
    <dgm:cxn modelId="{8567DA6B-E2CE-4424-A470-D9F238EA7152}" type="presParOf" srcId="{CDF5329A-AB67-4418-BE12-D447A553F5F3}" destId="{B70A1B02-BA05-47CC-A5D6-9C9EE24F0F86}" srcOrd="1" destOrd="0" presId="urn:microsoft.com/office/officeart/2005/8/layout/hierarchy4"/>
    <dgm:cxn modelId="{1C41D135-ED16-49FD-B36F-5C1A014C4D3E}" type="presParOf" srcId="{CDF5329A-AB67-4418-BE12-D447A553F5F3}" destId="{F2126ACC-F1DA-4A39-81AC-EA2F2BAE5165}" srcOrd="2" destOrd="0" presId="urn:microsoft.com/office/officeart/2005/8/layout/hierarchy4"/>
    <dgm:cxn modelId="{80F56F3B-420E-4FB1-8601-52F66F6FC985}" type="presParOf" srcId="{F2126ACC-F1DA-4A39-81AC-EA2F2BAE5165}" destId="{B8BE3BF0-81EC-4C21-8F88-F61FA331B5EF}" srcOrd="0" destOrd="0" presId="urn:microsoft.com/office/officeart/2005/8/layout/hierarchy4"/>
    <dgm:cxn modelId="{814995EA-5C1D-48C8-BF0F-7ACDB45DD3F3}" type="presParOf" srcId="{B8BE3BF0-81EC-4C21-8F88-F61FA331B5EF}" destId="{3111A573-6F23-4AE2-805B-7B8D0162DC63}" srcOrd="0" destOrd="0" presId="urn:microsoft.com/office/officeart/2005/8/layout/hierarchy4"/>
    <dgm:cxn modelId="{CBAC68CF-4D31-4AE1-A5F8-2AB42A4C0AA6}" type="presParOf" srcId="{B8BE3BF0-81EC-4C21-8F88-F61FA331B5EF}" destId="{F9710C06-8493-463F-BB98-72D37C520CF0}" srcOrd="1" destOrd="0" presId="urn:microsoft.com/office/officeart/2005/8/layout/hierarchy4"/>
    <dgm:cxn modelId="{C4E242AB-608E-45E0-B6B1-9C5D4D49ED5C}" type="presParOf" srcId="{B8BE3BF0-81EC-4C21-8F88-F61FA331B5EF}" destId="{A9D68F5C-271D-4BB3-B948-67BA1CCA7402}" srcOrd="2" destOrd="0" presId="urn:microsoft.com/office/officeart/2005/8/layout/hierarchy4"/>
    <dgm:cxn modelId="{048D628C-D6B4-4C7D-9EAD-46AB002025AA}" type="presParOf" srcId="{A9D68F5C-271D-4BB3-B948-67BA1CCA7402}" destId="{00945D86-B33C-403C-88DB-C8CA9A6AECA9}" srcOrd="0" destOrd="0" presId="urn:microsoft.com/office/officeart/2005/8/layout/hierarchy4"/>
    <dgm:cxn modelId="{F20B7BF4-EAC7-4363-87CC-BCFAD48AA81B}" type="presParOf" srcId="{00945D86-B33C-403C-88DB-C8CA9A6AECA9}" destId="{3E9944DB-DEB7-43E8-802A-BF96803EDE50}" srcOrd="0" destOrd="0" presId="urn:microsoft.com/office/officeart/2005/8/layout/hierarchy4"/>
    <dgm:cxn modelId="{C2E910C5-93FE-4585-A082-2E09A910C930}" type="presParOf" srcId="{00945D86-B33C-403C-88DB-C8CA9A6AECA9}" destId="{2F41656E-11A6-45C5-BFBA-A3C52FCD879B}" srcOrd="1" destOrd="0" presId="urn:microsoft.com/office/officeart/2005/8/layout/hierarchy4"/>
    <dgm:cxn modelId="{00734A60-E63E-4F12-A5E3-58BC795145C3}" type="presParOf" srcId="{F2126ACC-F1DA-4A39-81AC-EA2F2BAE5165}" destId="{8F77C50F-0E1B-4AA1-B4B5-4EBF67BAB5A2}" srcOrd="1" destOrd="0" presId="urn:microsoft.com/office/officeart/2005/8/layout/hierarchy4"/>
    <dgm:cxn modelId="{F5BF711B-7F5F-433C-97D7-72434AC4E14E}" type="presParOf" srcId="{F2126ACC-F1DA-4A39-81AC-EA2F2BAE5165}" destId="{9A071B73-F4FA-4C16-9840-6B33B6883B54}" srcOrd="2" destOrd="0" presId="urn:microsoft.com/office/officeart/2005/8/layout/hierarchy4"/>
    <dgm:cxn modelId="{7BF3AF43-DA8D-4CD2-95CE-A02D0E741A5D}" type="presParOf" srcId="{9A071B73-F4FA-4C16-9840-6B33B6883B54}" destId="{541F390F-0E93-4E5F-A697-0E96190C4B55}" srcOrd="0" destOrd="0" presId="urn:microsoft.com/office/officeart/2005/8/layout/hierarchy4"/>
    <dgm:cxn modelId="{54EF0F16-A341-4108-B503-1E4AAC5304DE}" type="presParOf" srcId="{9A071B73-F4FA-4C16-9840-6B33B6883B54}" destId="{98DCD4A7-457E-4D37-90CF-1B350A4C93F4}" srcOrd="1" destOrd="0" presId="urn:microsoft.com/office/officeart/2005/8/layout/hierarchy4"/>
    <dgm:cxn modelId="{4EA1C510-BDD0-4A35-99D5-DB3B8C75FF7C}" type="presParOf" srcId="{F2126ACC-F1DA-4A39-81AC-EA2F2BAE5165}" destId="{9DE0957F-5DF9-4655-9ED4-64898F5DEBC6}" srcOrd="3" destOrd="0" presId="urn:microsoft.com/office/officeart/2005/8/layout/hierarchy4"/>
    <dgm:cxn modelId="{162E5CDF-D818-487C-AA1A-446FC0942825}" type="presParOf" srcId="{F2126ACC-F1DA-4A39-81AC-EA2F2BAE5165}" destId="{C1667A14-29D0-4EF4-8D75-2B13FD15603A}" srcOrd="4" destOrd="0" presId="urn:microsoft.com/office/officeart/2005/8/layout/hierarchy4"/>
    <dgm:cxn modelId="{61416132-9215-45B9-B89C-6C4C30F9B680}" type="presParOf" srcId="{C1667A14-29D0-4EF4-8D75-2B13FD15603A}" destId="{310AA85F-B576-4DAB-99E5-BAB066E4BBE4}" srcOrd="0" destOrd="0" presId="urn:microsoft.com/office/officeart/2005/8/layout/hierarchy4"/>
    <dgm:cxn modelId="{9DDFD1DD-5C5D-4DA2-AA03-3B1C22E360A1}" type="presParOf" srcId="{C1667A14-29D0-4EF4-8D75-2B13FD15603A}" destId="{9AFE0306-B706-4EEB-BB13-090AC9AFA5D8}" srcOrd="1" destOrd="0" presId="urn:microsoft.com/office/officeart/2005/8/layout/hierarchy4"/>
    <dgm:cxn modelId="{EA5CE4A7-A64B-4D9B-BD31-20557F5016DE}" type="presParOf" srcId="{92131F30-DBA3-4213-A384-7715A4FA9694}" destId="{B5168D2C-A7A0-402E-90B5-127B4353F56B}" srcOrd="1" destOrd="0" presId="urn:microsoft.com/office/officeart/2005/8/layout/hierarchy4"/>
    <dgm:cxn modelId="{8A811214-00F6-43FA-A3CB-A68776D2B143}" type="presParOf" srcId="{92131F30-DBA3-4213-A384-7715A4FA9694}" destId="{A6699CCF-FA24-4533-A1DF-57DE4445ECBB}" srcOrd="2" destOrd="0" presId="urn:microsoft.com/office/officeart/2005/8/layout/hierarchy4"/>
    <dgm:cxn modelId="{0880756A-A76A-42CE-8FB5-B92508D75F8C}" type="presParOf" srcId="{A6699CCF-FA24-4533-A1DF-57DE4445ECBB}" destId="{F4EA2EB7-51C5-4057-BBBF-8F224D609FBC}" srcOrd="0" destOrd="0" presId="urn:microsoft.com/office/officeart/2005/8/layout/hierarchy4"/>
    <dgm:cxn modelId="{846C559E-0196-4201-B5E4-7FDF25D71B61}" type="presParOf" srcId="{A6699CCF-FA24-4533-A1DF-57DE4445ECBB}" destId="{9E563B63-7B60-4478-96D1-D8B3D5E4028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F5B03E-9FD6-4187-A342-6D05D694E750}">
      <dsp:nvSpPr>
        <dsp:cNvPr id="0" name=""/>
        <dsp:cNvSpPr/>
      </dsp:nvSpPr>
      <dsp:spPr>
        <a:xfrm>
          <a:off x="0" y="3902704"/>
          <a:ext cx="7056783" cy="1280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Новые инвестиционные стратегии и стратегии управления рисками</a:t>
          </a:r>
          <a:endParaRPr lang="en-US" sz="1700" kern="1200" dirty="0"/>
        </a:p>
      </dsp:txBody>
      <dsp:txXfrm>
        <a:off x="0" y="3902704"/>
        <a:ext cx="7056783" cy="691715"/>
      </dsp:txXfrm>
    </dsp:sp>
    <dsp:sp modelId="{6FF3991E-6427-4D68-A580-39861ACF5CDA}">
      <dsp:nvSpPr>
        <dsp:cNvPr id="0" name=""/>
        <dsp:cNvSpPr/>
      </dsp:nvSpPr>
      <dsp:spPr>
        <a:xfrm>
          <a:off x="0" y="4568801"/>
          <a:ext cx="3528391" cy="5892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Снижение рисков</a:t>
          </a:r>
          <a:r>
            <a:rPr lang="en-GB" sz="1400" kern="1200" dirty="0" smtClean="0"/>
            <a:t>: </a:t>
          </a:r>
          <a:r>
            <a:rPr lang="ru-RU" sz="1400" kern="1200" dirty="0" err="1" smtClean="0"/>
            <a:t>риск-ориентированные</a:t>
          </a:r>
          <a:r>
            <a:rPr lang="ru-RU" sz="1400" kern="1200" dirty="0" smtClean="0"/>
            <a:t> стратегии, покупка участия, выкуп </a:t>
          </a:r>
          <a:r>
            <a:rPr lang="ru-RU" sz="1400" kern="1200" dirty="0" err="1" smtClean="0"/>
            <a:t>контр.пакета</a:t>
          </a:r>
          <a:endParaRPr lang="en-US" sz="1400" kern="1200" dirty="0"/>
        </a:p>
      </dsp:txBody>
      <dsp:txXfrm>
        <a:off x="0" y="4568801"/>
        <a:ext cx="3528391" cy="589239"/>
      </dsp:txXfrm>
    </dsp:sp>
    <dsp:sp modelId="{98C483FE-2901-4D45-99D4-58CEC846A8C5}">
      <dsp:nvSpPr>
        <dsp:cNvPr id="0" name=""/>
        <dsp:cNvSpPr/>
      </dsp:nvSpPr>
      <dsp:spPr>
        <a:xfrm>
          <a:off x="3528391" y="4568801"/>
          <a:ext cx="3528391" cy="5892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Долгосрочное инвестирование</a:t>
          </a:r>
          <a:endParaRPr lang="en-US" sz="1400" kern="1200" dirty="0"/>
        </a:p>
      </dsp:txBody>
      <dsp:txXfrm>
        <a:off x="3528391" y="4568801"/>
        <a:ext cx="3528391" cy="589239"/>
      </dsp:txXfrm>
    </dsp:sp>
    <dsp:sp modelId="{6A4EBD63-D625-46D5-A696-32B933F33D2F}">
      <dsp:nvSpPr>
        <dsp:cNvPr id="0" name=""/>
        <dsp:cNvSpPr/>
      </dsp:nvSpPr>
      <dsp:spPr>
        <a:xfrm rot="10800000">
          <a:off x="0" y="1951810"/>
          <a:ext cx="7056783" cy="197010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Инвестиционные убеждения меняются</a:t>
          </a:r>
          <a:endParaRPr lang="en-US" sz="1700" kern="1200" dirty="0"/>
        </a:p>
      </dsp:txBody>
      <dsp:txXfrm>
        <a:off x="0" y="1951810"/>
        <a:ext cx="7056783" cy="691508"/>
      </dsp:txXfrm>
    </dsp:sp>
    <dsp:sp modelId="{5AB44D5E-8FDC-48AE-862F-B8BF50FF5B6F}">
      <dsp:nvSpPr>
        <dsp:cNvPr id="0" name=""/>
        <dsp:cNvSpPr/>
      </dsp:nvSpPr>
      <dsp:spPr>
        <a:xfrm>
          <a:off x="0" y="2643318"/>
          <a:ext cx="3528391" cy="5890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Переоценка рисков</a:t>
          </a:r>
          <a:endParaRPr lang="en-US" sz="1400" kern="1200" dirty="0"/>
        </a:p>
      </dsp:txBody>
      <dsp:txXfrm>
        <a:off x="0" y="2643318"/>
        <a:ext cx="3528391" cy="589062"/>
      </dsp:txXfrm>
    </dsp:sp>
    <dsp:sp modelId="{F9307997-A9F4-4826-97D9-2019BF85D96C}">
      <dsp:nvSpPr>
        <dsp:cNvPr id="0" name=""/>
        <dsp:cNvSpPr/>
      </dsp:nvSpPr>
      <dsp:spPr>
        <a:xfrm>
          <a:off x="3528391" y="2643318"/>
          <a:ext cx="3528391" cy="5890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Пересмотр будущих ожидаемых доходов</a:t>
          </a:r>
          <a:endParaRPr lang="en-US" sz="1400" kern="1200" dirty="0"/>
        </a:p>
      </dsp:txBody>
      <dsp:txXfrm>
        <a:off x="3528391" y="2643318"/>
        <a:ext cx="3528391" cy="589062"/>
      </dsp:txXfrm>
    </dsp:sp>
    <dsp:sp modelId="{41CC942F-CE4C-42EB-9016-6553B3E8C089}">
      <dsp:nvSpPr>
        <dsp:cNvPr id="0" name=""/>
        <dsp:cNvSpPr/>
      </dsp:nvSpPr>
      <dsp:spPr>
        <a:xfrm rot="10800000">
          <a:off x="0" y="916"/>
          <a:ext cx="7056783" cy="197010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Недавние изменения</a:t>
          </a:r>
          <a:endParaRPr lang="en-US" sz="1700" kern="1200" dirty="0"/>
        </a:p>
      </dsp:txBody>
      <dsp:txXfrm>
        <a:off x="0" y="916"/>
        <a:ext cx="7056783" cy="691508"/>
      </dsp:txXfrm>
    </dsp:sp>
    <dsp:sp modelId="{ECC200CE-FCDC-40ED-B5E2-33DC5E9B9D09}">
      <dsp:nvSpPr>
        <dsp:cNvPr id="0" name=""/>
        <dsp:cNvSpPr/>
      </dsp:nvSpPr>
      <dsp:spPr>
        <a:xfrm>
          <a:off x="0" y="692424"/>
          <a:ext cx="3528391" cy="5890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‘</a:t>
          </a:r>
          <a:r>
            <a:rPr lang="ru-RU" sz="1400" kern="1200" dirty="0" smtClean="0"/>
            <a:t>Десятилетие потерянных инвестиций</a:t>
          </a:r>
          <a:r>
            <a:rPr lang="en-GB" sz="1400" kern="1200" dirty="0" smtClean="0"/>
            <a:t>’</a:t>
          </a:r>
          <a:endParaRPr lang="en-US" sz="1400" kern="1200" dirty="0"/>
        </a:p>
      </dsp:txBody>
      <dsp:txXfrm>
        <a:off x="0" y="692424"/>
        <a:ext cx="3528391" cy="589062"/>
      </dsp:txXfrm>
    </dsp:sp>
    <dsp:sp modelId="{A0226EE9-9B7B-437C-A821-71742BB1D1E9}">
      <dsp:nvSpPr>
        <dsp:cNvPr id="0" name=""/>
        <dsp:cNvSpPr/>
      </dsp:nvSpPr>
      <dsp:spPr>
        <a:xfrm>
          <a:off x="3528391" y="692424"/>
          <a:ext cx="3528391" cy="5890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Новые правила учета и платежеспособности</a:t>
          </a:r>
          <a:endParaRPr lang="en-US" sz="1400" kern="1200" dirty="0"/>
        </a:p>
      </dsp:txBody>
      <dsp:txXfrm>
        <a:off x="3528391" y="692424"/>
        <a:ext cx="3528391" cy="5890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DFFA20-6928-4E04-A07F-1D6C2E76F551}">
      <dsp:nvSpPr>
        <dsp:cNvPr id="0" name=""/>
        <dsp:cNvSpPr/>
      </dsp:nvSpPr>
      <dsp:spPr>
        <a:xfrm>
          <a:off x="0" y="108781"/>
          <a:ext cx="4626586" cy="668003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Структурные модули</a:t>
          </a:r>
          <a:endParaRPr lang="en-US" sz="1800" b="1" kern="1200" dirty="0"/>
        </a:p>
      </dsp:txBody>
      <dsp:txXfrm>
        <a:off x="0" y="108781"/>
        <a:ext cx="4626586" cy="668003"/>
      </dsp:txXfrm>
    </dsp:sp>
    <dsp:sp modelId="{3111A573-6F23-4AE2-805B-7B8D0162DC63}">
      <dsp:nvSpPr>
        <dsp:cNvPr id="0" name=""/>
        <dsp:cNvSpPr/>
      </dsp:nvSpPr>
      <dsp:spPr>
        <a:xfrm>
          <a:off x="2178" y="801632"/>
          <a:ext cx="1460412" cy="133256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Сбор данных по институциональным инвесторам</a:t>
          </a:r>
          <a:endParaRPr lang="en-US" sz="1000" kern="1200" dirty="0"/>
        </a:p>
      </dsp:txBody>
      <dsp:txXfrm>
        <a:off x="2178" y="801632"/>
        <a:ext cx="1460412" cy="1332569"/>
      </dsp:txXfrm>
    </dsp:sp>
    <dsp:sp modelId="{3E9944DB-DEB7-43E8-802A-BF96803EDE50}">
      <dsp:nvSpPr>
        <dsp:cNvPr id="0" name=""/>
        <dsp:cNvSpPr/>
      </dsp:nvSpPr>
      <dsp:spPr>
        <a:xfrm>
          <a:off x="769186" y="2265540"/>
          <a:ext cx="1460412" cy="133256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Управление</a:t>
          </a:r>
          <a:endParaRPr lang="en-US" sz="1000" kern="1200" dirty="0"/>
        </a:p>
      </dsp:txBody>
      <dsp:txXfrm>
        <a:off x="769186" y="2265540"/>
        <a:ext cx="1460412" cy="1332569"/>
      </dsp:txXfrm>
    </dsp:sp>
    <dsp:sp modelId="{541F390F-0E93-4E5F-A697-0E96190C4B55}">
      <dsp:nvSpPr>
        <dsp:cNvPr id="0" name=""/>
        <dsp:cNvSpPr/>
      </dsp:nvSpPr>
      <dsp:spPr>
        <a:xfrm>
          <a:off x="1585265" y="801632"/>
          <a:ext cx="1460412" cy="133256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Инфраструктурное инвестирование</a:t>
          </a:r>
          <a:endParaRPr lang="en-US" sz="1000" kern="1200" dirty="0"/>
        </a:p>
      </dsp:txBody>
      <dsp:txXfrm>
        <a:off x="1585265" y="801632"/>
        <a:ext cx="1460412" cy="1332569"/>
      </dsp:txXfrm>
    </dsp:sp>
    <dsp:sp modelId="{310AA85F-B576-4DAB-99E5-BAB066E4BBE4}">
      <dsp:nvSpPr>
        <dsp:cNvPr id="0" name=""/>
        <dsp:cNvSpPr/>
      </dsp:nvSpPr>
      <dsp:spPr>
        <a:xfrm>
          <a:off x="3168352" y="801632"/>
          <a:ext cx="1460412" cy="133256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Регулирование</a:t>
          </a:r>
          <a:endParaRPr lang="en-US" sz="1000" kern="1200" dirty="0"/>
        </a:p>
      </dsp:txBody>
      <dsp:txXfrm>
        <a:off x="3168352" y="801632"/>
        <a:ext cx="1460412" cy="1332569"/>
      </dsp:txXfrm>
    </dsp:sp>
    <dsp:sp modelId="{F4EA2EB7-51C5-4057-BBBF-8F224D609FBC}">
      <dsp:nvSpPr>
        <dsp:cNvPr id="0" name=""/>
        <dsp:cNvSpPr/>
      </dsp:nvSpPr>
      <dsp:spPr>
        <a:xfrm>
          <a:off x="2397882" y="2267830"/>
          <a:ext cx="1460412" cy="133256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Финансирование развивающихся рынков</a:t>
          </a:r>
          <a:endParaRPr lang="en-US" sz="1500" kern="1200" dirty="0"/>
        </a:p>
      </dsp:txBody>
      <dsp:txXfrm>
        <a:off x="2397882" y="2267830"/>
        <a:ext cx="1460412" cy="1332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D3B81F-2677-4859-B1D8-303FB9C56FBD}" type="datetimeFigureOut">
              <a:rPr lang="en-GB"/>
              <a:pPr/>
              <a:t>14/03/2013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11806D-B27B-41FB-BB8C-651EE28E65E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1F2997A-ACE9-4023-A121-C034AF7DE12D}" type="datetimeFigureOut">
              <a:rPr lang="en-GB"/>
              <a:pPr/>
              <a:t>14/03/2013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E7065AE-9E69-498D-B41C-D1E1F3C1784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smtClean="0"/>
              <a:t>A Global Perspective on Infrastructure investment and</a:t>
            </a:r>
          </a:p>
          <a:p>
            <a:endParaRPr lang="en-GB" smtClean="0"/>
          </a:p>
          <a:p>
            <a:r>
              <a:rPr lang="en-GB" smtClean="0"/>
              <a:t>the Institutional Investors and Long Term Investment Project</a:t>
            </a:r>
          </a:p>
          <a:p>
            <a:endParaRPr lang="en-GB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294234-A8C8-4A57-A3D4-AF7E9DB8773C}" type="slidenum">
              <a:rPr lang="en-GB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3CFE28-FCDD-4443-AA1D-237E1A1B0F05}" type="slidenum">
              <a:rPr lang="en-GB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9263" y="274638"/>
            <a:ext cx="3786187" cy="2838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xfrm>
            <a:off x="660400" y="3486150"/>
            <a:ext cx="5765800" cy="5672138"/>
          </a:xfrm>
          <a:noFill/>
        </p:spPr>
        <p:txBody>
          <a:bodyPr/>
          <a:lstStyle/>
          <a:p>
            <a:pPr marL="355600" indent="-355600" defTabSz="1006475"/>
            <a:endParaRPr lang="en-GB" altLang="zh-CN" i="1" smtClean="0"/>
          </a:p>
          <a:p>
            <a:pPr marL="355600" indent="-355600" defTabSz="1006475"/>
            <a:endParaRPr lang="en-GB" altLang="zh-CN" i="1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9DC41D-A9BF-42A3-8089-C536197AC080}" type="slidenum">
              <a:rPr lang="en-GB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CA0C1D-D791-4CE9-9D82-63E00473CF0E}" type="slidenum">
              <a:rPr lang="en-GB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9263" y="274638"/>
            <a:ext cx="3786187" cy="2838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xfrm>
            <a:off x="660400" y="3486150"/>
            <a:ext cx="5765800" cy="5672138"/>
          </a:xfrm>
          <a:noFill/>
        </p:spPr>
        <p:txBody>
          <a:bodyPr/>
          <a:lstStyle/>
          <a:p>
            <a:pPr marL="355600" indent="-355600" defTabSz="1006475" eaLnBrk="1" hangingPunct="1">
              <a:spcBef>
                <a:spcPct val="65000"/>
              </a:spcBef>
              <a:buClr>
                <a:schemeClr val="tx1"/>
              </a:buClr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3262C5-0424-4639-A562-57F0B0C17D42}" type="slidenum">
              <a:rPr lang="en-GB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9C8A5F-3DD6-4071-8D78-C07CB57F5E6A}" type="slidenum">
              <a:rPr lang="en-GB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E3B0FF-2DBB-47FE-86F2-FECAD99867BF}" type="slidenum">
              <a:rPr lang="en-GB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en-GB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0D7C49-B99A-435D-9E19-D2B29E319F66}" type="slidenum">
              <a:rPr lang="en-GB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514350" indent="-514350"/>
            <a:endParaRPr lang="en-GB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4E4833-FC84-4908-90ED-7FF558E4D420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16F2DA-03AA-4B36-99E4-E1590C76F033}" type="slidenum">
              <a:rPr lang="en-GB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39800"/>
            <a:fld id="{4F64EA6E-DDF9-4D58-B2E2-343E494209A0}" type="slidenum">
              <a:rPr lang="en-US">
                <a:solidFill>
                  <a:srgbClr val="000000"/>
                </a:solidFill>
                <a:latin typeface="Arial" pitchFamily="34" charset="0"/>
              </a:rPr>
              <a:pPr defTabSz="939800"/>
              <a:t>25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lIns="91377" tIns="45692" rIns="91377" bIns="45692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39800"/>
            <a:fld id="{F6963465-0078-49AA-9382-BF94F56A58D6}" type="slidenum">
              <a:rPr lang="en-US">
                <a:solidFill>
                  <a:srgbClr val="000000"/>
                </a:solidFill>
              </a:rPr>
              <a:pPr defTabSz="939800"/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lIns="91377" tIns="45692" rIns="91377" bIns="45692"/>
          <a:lstStyle/>
          <a:p>
            <a:r>
              <a:rPr lang="en-US" b="1" smtClean="0"/>
              <a:t>Meetings 2012</a:t>
            </a:r>
            <a:r>
              <a:rPr lang="en-US" smtClean="0"/>
              <a:t> </a:t>
            </a:r>
          </a:p>
          <a:p>
            <a:r>
              <a:rPr lang="en-US" smtClean="0"/>
              <a:t>9th February -OECD  Pension Forum - Paris </a:t>
            </a:r>
          </a:p>
          <a:p>
            <a:r>
              <a:rPr lang="en-US" smtClean="0"/>
              <a:t>April/June Indonesia Seminar </a:t>
            </a:r>
          </a:p>
          <a:p>
            <a:r>
              <a:rPr lang="en-US" smtClean="0"/>
              <a:t>End 2012 India Seminar </a:t>
            </a:r>
          </a:p>
          <a:p>
            <a:r>
              <a:rPr lang="en-US" smtClean="0"/>
              <a:t>Green Invest roundtables (each quarter??) </a:t>
            </a:r>
          </a:p>
          <a:p>
            <a:endParaRPr lang="en-US" b="1" smtClean="0"/>
          </a:p>
          <a:p>
            <a:r>
              <a:rPr lang="en-US" b="1" smtClean="0"/>
              <a:t>Green Agenda</a:t>
            </a:r>
            <a:r>
              <a:rPr lang="en-US" smtClean="0"/>
              <a:t> </a:t>
            </a:r>
          </a:p>
          <a:p>
            <a:r>
              <a:rPr lang="en-US" smtClean="0"/>
              <a:t>April 25th, 26th Clean Energy Ministerial  London </a:t>
            </a:r>
          </a:p>
          <a:p>
            <a:r>
              <a:rPr lang="en-US" smtClean="0"/>
              <a:t>22- 25 May 2012 OECD Forum - Green Growth Conference – Paris</a:t>
            </a:r>
          </a:p>
          <a:p>
            <a:r>
              <a:rPr lang="en-US" smtClean="0"/>
              <a:t> 20 / 22 June UN Rio Convention -Brazil </a:t>
            </a:r>
          </a:p>
          <a:p>
            <a:r>
              <a:rPr lang="en-US" smtClean="0"/>
              <a:t>December 2012 - COP 18 - Doha Qatar </a:t>
            </a:r>
          </a:p>
          <a:p>
            <a:endParaRPr lang="en-GB" smtClean="0"/>
          </a:p>
          <a:p>
            <a:r>
              <a:rPr lang="en-US" b="1" smtClean="0"/>
              <a:t>Two types of events: a) operational level events engaging Institutional Investors and policy makers (Governments, Regulators etc) on LTI issues (OECD events or in partnership with other organizations). b) high-level policy events to present provisional recommendations and support final recommendations. </a:t>
            </a:r>
            <a:endParaRPr lang="en-GB" b="1" smtClean="0"/>
          </a:p>
          <a:p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B2EDD0-831B-43A8-9A37-ED62E6E600E5}" type="slidenum">
              <a:rPr lang="en-GB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7425AD-F196-4243-A15A-EAAE8FFBB7F8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400"/>
              </a:spcAft>
            </a:pPr>
            <a:endParaRPr lang="en-GB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63AA7C-B899-4A89-B8D3-82C9B3C54700}" type="slidenum">
              <a:rPr lang="en-GB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0EBC48-5781-4D3E-8C68-220D017F9E8A}" type="slidenum">
              <a:rPr lang="en-GB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1006475"/>
            <a:endParaRPr lang="en-GB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912A54-524D-4CE7-B0D4-0291B8E38095}" type="slidenum">
              <a:rPr lang="en-GB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9263" y="274638"/>
            <a:ext cx="3786187" cy="2838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xfrm>
            <a:off x="660400" y="3486150"/>
            <a:ext cx="5765800" cy="5672138"/>
          </a:xfrm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9263" y="274638"/>
            <a:ext cx="3786187" cy="2838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xfrm>
            <a:off x="660400" y="3486150"/>
            <a:ext cx="5765800" cy="5672138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B152FD-2C42-4E61-995F-C7E1DBA03A88}" type="slidenum">
              <a:rPr lang="en-GB">
                <a:latin typeface="Arial" pitchFamily="34" charset="0"/>
              </a:rPr>
              <a:pPr/>
              <a:t>10</a:t>
            </a:fld>
            <a:endParaRPr lang="en-GB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OECD_TEXT_10c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207963"/>
            <a:ext cx="197008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7C53EE6C-292B-49BA-992F-1D421F792F42}" type="datetime1">
              <a:rPr lang="en-US"/>
              <a:pPr/>
              <a:t>3/14/2013</a:t>
            </a:fld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Georgia" pitchFamily="18" charset="0"/>
              </a:defRPr>
            </a:lvl1pPr>
          </a:lstStyle>
          <a:p>
            <a:fld id="{ED832E22-D0DA-432F-9755-90100E9A4FF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21C4C4D0-3C6D-4088-8010-6985D8164784}" type="datetime1">
              <a:rPr lang="en-US"/>
              <a:pPr/>
              <a:t>3/14/2013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F7394B4F-8009-41DF-8DCE-F9D0203B50C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8BF82B79-8BD6-4661-AA1E-4B7B36DEA140}" type="datetime1">
              <a:rPr lang="en-US"/>
              <a:pPr/>
              <a:t>3/14/2013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BCBACECB-2D33-4D69-B27A-25023B3CE69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OECD_TEXT_10c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207963"/>
            <a:ext cx="197008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2873D391-327B-4F19-B6F2-6DFC74663EB0}" type="datetime1">
              <a:rPr lang="en-US"/>
              <a:pPr/>
              <a:t>3/14/2013</a:t>
            </a:fld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Georgia" pitchFamily="18" charset="0"/>
              </a:defRPr>
            </a:lvl1pPr>
          </a:lstStyle>
          <a:p>
            <a:fld id="{86FCA8B3-9554-4D9B-8A2E-DFA469EA8D0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880D4F90-DA0A-4296-89FE-911BD738C2D6}" type="datetime1">
              <a:rPr lang="en-US"/>
              <a:pPr/>
              <a:t>3/14/2013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0F1D9391-4279-4323-90DC-08C03EEAD90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487DE930-268B-4006-8CC2-AF498B20D147}" type="datetime1">
              <a:rPr lang="en-US"/>
              <a:pPr/>
              <a:t>3/14/2013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D76C9F0E-F321-47CC-9A57-A1AB050FCC1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1608E372-D34D-4541-8614-2C6D0D6CCA1F}" type="datetime1">
              <a:rPr lang="en-US"/>
              <a:pPr/>
              <a:t>3/14/2013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BAB1661F-AFBD-4D27-BA55-D9D6A7B62E7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D3AC36CB-006F-44C8-A08A-AD87CE3759AA}" type="datetime1">
              <a:rPr lang="en-US"/>
              <a:pPr/>
              <a:t>3/14/2013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CC194003-7469-47ED-BFC0-0F521214516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2CDA9B7E-8FAE-413F-AE82-D67AB8C77AA2}" type="datetime1">
              <a:rPr lang="en-US"/>
              <a:pPr/>
              <a:t>3/14/2013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1256A73A-103C-4011-B5D5-58127C8EB47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E6496E90-B039-466E-AA0F-8C305013FF31}" type="datetime1">
              <a:rPr lang="en-US"/>
              <a:pPr/>
              <a:t>3/14/2013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352143A9-7473-407D-91E5-D037213B776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431FBBA5-F07C-4703-BBF7-3B7207DAB29B}" type="datetime1">
              <a:rPr lang="en-US"/>
              <a:pPr/>
              <a:t>3/14/2013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C87ABBEE-5892-48CC-9EB1-80D48F0645F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36A99988-D84D-45D6-8709-B59177397A39}" type="datetime1">
              <a:rPr lang="en-US"/>
              <a:pPr/>
              <a:t>3/14/2013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4B3FE943-702F-4A3A-B396-82F00D134B8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CCDCA34E-127D-4E12-B45E-81761592B136}" type="datetime1">
              <a:rPr lang="en-US"/>
              <a:pPr/>
              <a:t>3/14/2013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5754CFCC-C5D0-49D8-9820-0B8F32A0558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F0A44C55-F602-42E0-BBDF-0EC0E16A6316}" type="datetime1">
              <a:rPr lang="en-US"/>
              <a:pPr/>
              <a:t>3/14/2013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7AC51EC1-5D56-4235-8149-9DCA5DB1C2D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D6D014F7-B531-4999-8E4B-E0100013D908}" type="datetime1">
              <a:rPr lang="en-US"/>
              <a:pPr/>
              <a:t>3/14/2013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B29F78D8-1924-48FD-8FE7-F850C9FAA21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18FC33F9-2338-4FAF-857D-F7CE345F0E19}" type="datetime1">
              <a:rPr lang="en-US"/>
              <a:pPr/>
              <a:t>3/14/2013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22F20662-4543-46D8-A98E-BEB2456A926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1392752E-142B-4DA2-9620-B62B6A4E2D26}" type="datetime1">
              <a:rPr lang="en-US"/>
              <a:pPr/>
              <a:t>3/14/2013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C0C2E732-BA4D-4DD9-A5A4-C67C859DF3E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FF38021A-17CE-4AA6-A879-495920C30EA9}" type="datetime1">
              <a:rPr lang="en-US"/>
              <a:pPr/>
              <a:t>3/14/2013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60C82569-D1E0-40B0-9CE2-AFD27C1F3B2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07A193B7-7F03-4B73-B1BD-C4877EE6826E}" type="datetime1">
              <a:rPr lang="en-US"/>
              <a:pPr/>
              <a:t>3/14/2013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C1494B6E-2084-43E0-B4D2-8235717F668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2B3B2C52-2D55-4380-99F3-E518D84D7509}" type="datetime1">
              <a:rPr lang="en-US"/>
              <a:pPr/>
              <a:t>3/14/2013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0C5CA329-8FF1-46BD-890D-60A2635FE1F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B5C7B41E-82B3-4FD9-B280-D2EEEDB948A8}" type="datetime1">
              <a:rPr lang="en-US"/>
              <a:pPr/>
              <a:t>3/14/2013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DDCCDF2C-23B0-4F78-9471-D004FF38A20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D1230295-1063-4958-B039-89B1C220845F}" type="datetime1">
              <a:rPr lang="en-US"/>
              <a:pPr/>
              <a:t>3/14/2013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fld id="{C8C6FB11-5F66-4087-8C9F-E92D0F2A5D4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PPT_fond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fld id="{97CCA20F-2392-4469-A51D-2C5633B3AA94}" type="datetime1">
              <a:rPr lang="en-US"/>
              <a:pPr/>
              <a:t>3/14/2013</a:t>
            </a:fld>
            <a:endParaRPr 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</a:defRPr>
            </a:lvl1pPr>
          </a:lstStyle>
          <a:p>
            <a:endParaRPr lang="ru-RU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fld id="{A6EC187B-026D-445E-BCB5-EFAE64C9DE4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80" name="Picture 10" descr="OECD_10c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9900" y="6172200"/>
            <a:ext cx="120808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94" r:id="rId1"/>
    <p:sldLayoutId id="2147484895" r:id="rId2"/>
    <p:sldLayoutId id="2147484896" r:id="rId3"/>
    <p:sldLayoutId id="2147484897" r:id="rId4"/>
    <p:sldLayoutId id="2147484898" r:id="rId5"/>
    <p:sldLayoutId id="2147484899" r:id="rId6"/>
    <p:sldLayoutId id="2147484900" r:id="rId7"/>
    <p:sldLayoutId id="2147484901" r:id="rId8"/>
    <p:sldLayoutId id="2147484902" r:id="rId9"/>
    <p:sldLayoutId id="2147484903" r:id="rId10"/>
    <p:sldLayoutId id="214748490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PPT_fond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fld id="{DF1A7866-129F-402E-95A8-E35AA122D7E5}" type="datetime1">
              <a:rPr lang="en-US"/>
              <a:pPr/>
              <a:t>3/14/2013</a:t>
            </a:fld>
            <a:endParaRPr 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</a:defRPr>
            </a:lvl1pPr>
          </a:lstStyle>
          <a:p>
            <a:endParaRPr lang="ru-RU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fld id="{9F65682A-128A-469C-A010-4FC56F33C63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04" name="Picture 10" descr="OECD_10c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9900" y="6172200"/>
            <a:ext cx="120808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05" r:id="rId1"/>
    <p:sldLayoutId id="2147484906" r:id="rId2"/>
    <p:sldLayoutId id="2147484907" r:id="rId3"/>
    <p:sldLayoutId id="2147484908" r:id="rId4"/>
    <p:sldLayoutId id="2147484909" r:id="rId5"/>
    <p:sldLayoutId id="2147484910" r:id="rId6"/>
    <p:sldLayoutId id="2147484911" r:id="rId7"/>
    <p:sldLayoutId id="2147484912" r:id="rId8"/>
    <p:sldLayoutId id="2147484913" r:id="rId9"/>
    <p:sldLayoutId id="2147484914" r:id="rId10"/>
    <p:sldLayoutId id="214748491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ffaele.dellacroce@oecd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7.emf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finance/lti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cid:image001.png@01CD2C66.8E53B7F0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9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ctrTitle"/>
          </p:nvPr>
        </p:nvSpPr>
        <p:spPr>
          <a:xfrm>
            <a:off x="2771775" y="188913"/>
            <a:ext cx="6372225" cy="1470025"/>
          </a:xfrm>
        </p:spPr>
        <p:txBody>
          <a:bodyPr/>
          <a:lstStyle/>
          <a:p>
            <a:r>
              <a:rPr lang="ru-RU" sz="3200" dirty="0" smtClean="0"/>
              <a:t>Содействие долгосрочному инвестированию институциональных инвесторов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ru-RU" sz="1800" dirty="0" err="1" smtClean="0"/>
              <a:t>Раффаэле</a:t>
            </a:r>
            <a:r>
              <a:rPr lang="ru-RU" sz="1800" dirty="0" smtClean="0"/>
              <a:t> </a:t>
            </a:r>
            <a:r>
              <a:rPr lang="ru-RU" sz="1800" dirty="0" err="1" smtClean="0"/>
              <a:t>Делла</a:t>
            </a:r>
            <a:r>
              <a:rPr lang="ru-RU" sz="1800" dirty="0" smtClean="0"/>
              <a:t> </a:t>
            </a:r>
            <a:r>
              <a:rPr lang="ru-RU" sz="1800" dirty="0" err="1" smtClean="0"/>
              <a:t>Кроче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Управление финансовых дел </a:t>
            </a:r>
            <a:r>
              <a:rPr lang="en-GB" sz="1800" dirty="0" smtClean="0"/>
              <a:t> </a:t>
            </a:r>
            <a:r>
              <a:rPr lang="ru-RU" sz="1800" dirty="0" smtClean="0"/>
              <a:t>Дирекции ОЭСР по финансовым делам и предпринимательству</a:t>
            </a:r>
            <a:br>
              <a:rPr lang="ru-RU" sz="1800" dirty="0" smtClean="0"/>
            </a:br>
            <a:r>
              <a:rPr lang="en-GB" sz="1800" dirty="0" smtClean="0">
                <a:hlinkClick r:id="rId3"/>
              </a:rPr>
              <a:t>raffaele.dellacroce@oecd.org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+33 (0) 1 45 24 14 11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US" sz="2400" dirty="0" smtClean="0"/>
          </a:p>
        </p:txBody>
      </p:sp>
      <p:sp>
        <p:nvSpPr>
          <p:cNvPr id="27651" name="Subtitle 5"/>
          <p:cNvSpPr>
            <a:spLocks noGrp="1"/>
          </p:cNvSpPr>
          <p:nvPr>
            <p:ph type="subTitle" idx="1"/>
          </p:nvPr>
        </p:nvSpPr>
        <p:spPr>
          <a:xfrm>
            <a:off x="179388" y="3548063"/>
            <a:ext cx="4929187" cy="1752600"/>
          </a:xfrm>
        </p:spPr>
        <p:txBody>
          <a:bodyPr/>
          <a:lstStyle/>
          <a:p>
            <a:endParaRPr lang="en-GB" smtClean="0"/>
          </a:p>
          <a:p>
            <a:endParaRPr lang="en-GB" sz="1800" smtClean="0"/>
          </a:p>
          <a:p>
            <a:r>
              <a:rPr lang="en-GB" sz="1600" smtClean="0"/>
              <a:t>1</a:t>
            </a:r>
          </a:p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5DA7FE-4FC3-45DD-A8FD-7277ADD50647}" type="slidenum">
              <a:rPr lang="fr-FR"/>
              <a:pPr/>
              <a:t>1</a:t>
            </a:fld>
            <a:endParaRPr lang="fr-FR"/>
          </a:p>
        </p:txBody>
      </p:sp>
      <p:pic>
        <p:nvPicPr>
          <p:cNvPr id="27653" name="Picture 6" descr="http://www.oecdobserver.org/images/3784.photo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3100"/>
            <a:ext cx="91440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TW" sz="2800" dirty="0" smtClean="0">
                <a:ea typeface="新細明體" pitchFamily="18" charset="-120"/>
              </a:rPr>
              <a:t>Общая картина институциональных инвесторов</a:t>
            </a:r>
            <a:endParaRPr lang="en-US" sz="2800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9EED7A-C0AF-4B1F-9CD6-B86515A36512}" type="slidenum">
              <a:rPr lang="fr-FR"/>
              <a:pPr/>
              <a:t>10</a:t>
            </a:fld>
            <a:endParaRPr lang="fr-FR"/>
          </a:p>
        </p:txBody>
      </p:sp>
      <p:graphicFrame>
        <p:nvGraphicFramePr>
          <p:cNvPr id="8" name="Diagram 7"/>
          <p:cNvGraphicFramePr/>
          <p:nvPr/>
        </p:nvGraphicFramePr>
        <p:xfrm>
          <a:off x="1115616" y="1196752"/>
          <a:ext cx="70567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/>
              <a:t>Инфраструктурное инвестирование</a:t>
            </a:r>
            <a:endParaRPr lang="en-US" cap="none" dirty="0" smtClean="0"/>
          </a:p>
        </p:txBody>
      </p:sp>
      <p:sp>
        <p:nvSpPr>
          <p:cNvPr id="36867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zh-CN" dirty="0" smtClean="0">
                <a:ea typeface="宋体" pitchFamily="2" charset="-122"/>
              </a:rPr>
              <a:t>Инфраструктура как новый класс активов</a:t>
            </a:r>
            <a:r>
              <a:rPr lang="en-US" altLang="zh-CN" dirty="0" smtClean="0">
                <a:ea typeface="宋体" pitchFamily="2" charset="-122"/>
              </a:rPr>
              <a:t>?</a:t>
            </a: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FD4188-2624-42A0-8DFE-49803E82D7AE}" type="slidenum">
              <a:rPr lang="fr-FR"/>
              <a:pPr/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44"/>
          <p:cNvGrpSpPr>
            <a:grpSpLocks/>
          </p:cNvGrpSpPr>
          <p:nvPr/>
        </p:nvGrpSpPr>
        <p:grpSpPr bwMode="auto">
          <a:xfrm>
            <a:off x="88900" y="1597025"/>
            <a:ext cx="8943975" cy="4838700"/>
            <a:chOff x="56" y="1006"/>
            <a:chExt cx="5634" cy="3048"/>
          </a:xfrm>
        </p:grpSpPr>
        <p:sp>
          <p:nvSpPr>
            <p:cNvPr id="37907" name="Freeform 4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19749 w 3062"/>
                <a:gd name="T1" fmla="*/ 17943 h 2758"/>
                <a:gd name="T2" fmla="*/ 19326 w 3062"/>
                <a:gd name="T3" fmla="*/ 17119 h 2758"/>
                <a:gd name="T4" fmla="*/ 20061 w 3062"/>
                <a:gd name="T5" fmla="*/ 16612 h 2758"/>
                <a:gd name="T6" fmla="*/ 19808 w 3062"/>
                <a:gd name="T7" fmla="*/ 15797 h 2758"/>
                <a:gd name="T8" fmla="*/ 26892 w 3062"/>
                <a:gd name="T9" fmla="*/ 3888 h 2758"/>
                <a:gd name="T10" fmla="*/ 22767 w 3062"/>
                <a:gd name="T11" fmla="*/ 2625 h 2758"/>
                <a:gd name="T12" fmla="*/ 20397 w 3062"/>
                <a:gd name="T13" fmla="*/ 2198 h 2758"/>
                <a:gd name="T14" fmla="*/ 18493 w 3062"/>
                <a:gd name="T15" fmla="*/ 1328 h 2758"/>
                <a:gd name="T16" fmla="*/ 13637 w 3062"/>
                <a:gd name="T17" fmla="*/ 2748 h 2758"/>
                <a:gd name="T18" fmla="*/ 12100 w 3062"/>
                <a:gd name="T19" fmla="*/ 4019 h 2758"/>
                <a:gd name="T20" fmla="*/ 8952 w 3062"/>
                <a:gd name="T21" fmla="*/ 4814 h 2758"/>
                <a:gd name="T22" fmla="*/ 7757 w 3062"/>
                <a:gd name="T23" fmla="*/ 5813 h 2758"/>
                <a:gd name="T24" fmla="*/ 7166 w 3062"/>
                <a:gd name="T25" fmla="*/ 3888 h 2758"/>
                <a:gd name="T26" fmla="*/ 4624 w 3062"/>
                <a:gd name="T27" fmla="*/ 4445 h 2758"/>
                <a:gd name="T28" fmla="*/ 4077 w 3062"/>
                <a:gd name="T29" fmla="*/ 7292 h 2758"/>
                <a:gd name="T30" fmla="*/ 4926 w 3062"/>
                <a:gd name="T31" fmla="*/ 6848 h 2758"/>
                <a:gd name="T32" fmla="*/ 6482 w 3062"/>
                <a:gd name="T33" fmla="*/ 7013 h 2758"/>
                <a:gd name="T34" fmla="*/ 4751 w 3062"/>
                <a:gd name="T35" fmla="*/ 8609 h 2758"/>
                <a:gd name="T36" fmla="*/ 3729 w 3062"/>
                <a:gd name="T37" fmla="*/ 8663 h 2758"/>
                <a:gd name="T38" fmla="*/ 2078 w 3062"/>
                <a:gd name="T39" fmla="*/ 10135 h 2758"/>
                <a:gd name="T40" fmla="*/ 1514 w 3062"/>
                <a:gd name="T41" fmla="*/ 12123 h 2758"/>
                <a:gd name="T42" fmla="*/ 4674 w 3062"/>
                <a:gd name="T43" fmla="*/ 12064 h 2758"/>
                <a:gd name="T44" fmla="*/ 5252 w 3062"/>
                <a:gd name="T45" fmla="*/ 11543 h 2758"/>
                <a:gd name="T46" fmla="*/ 6867 w 3062"/>
                <a:gd name="T47" fmla="*/ 12203 h 2758"/>
                <a:gd name="T48" fmla="*/ 4905 w 3062"/>
                <a:gd name="T49" fmla="*/ 13157 h 2758"/>
                <a:gd name="T50" fmla="*/ 1752 w 3062"/>
                <a:gd name="T51" fmla="*/ 12410 h 2758"/>
                <a:gd name="T52" fmla="*/ 291 w 3062"/>
                <a:gd name="T53" fmla="*/ 16265 h 2758"/>
                <a:gd name="T54" fmla="*/ 3595 w 3062"/>
                <a:gd name="T55" fmla="*/ 17235 h 2758"/>
                <a:gd name="T56" fmla="*/ 4457 w 3062"/>
                <a:gd name="T57" fmla="*/ 21112 h 2758"/>
                <a:gd name="T58" fmla="*/ 7717 w 3062"/>
                <a:gd name="T59" fmla="*/ 20440 h 2758"/>
                <a:gd name="T60" fmla="*/ 9691 w 3062"/>
                <a:gd name="T61" fmla="*/ 16248 h 2758"/>
                <a:gd name="T62" fmla="*/ 8288 w 3062"/>
                <a:gd name="T63" fmla="*/ 15024 h 2758"/>
                <a:gd name="T64" fmla="*/ 9743 w 3062"/>
                <a:gd name="T65" fmla="*/ 14070 h 2758"/>
                <a:gd name="T66" fmla="*/ 12767 w 3062"/>
                <a:gd name="T67" fmla="*/ 14658 h 2758"/>
                <a:gd name="T68" fmla="*/ 15909 w 3062"/>
                <a:gd name="T69" fmla="*/ 15368 h 2758"/>
                <a:gd name="T70" fmla="*/ 17023 w 3062"/>
                <a:gd name="T71" fmla="*/ 15987 h 2758"/>
                <a:gd name="T72" fmla="*/ 19136 w 3062"/>
                <a:gd name="T73" fmla="*/ 14397 h 2758"/>
                <a:gd name="T74" fmla="*/ 19863 w 3062"/>
                <a:gd name="T75" fmla="*/ 11543 h 2758"/>
                <a:gd name="T76" fmla="*/ 21301 w 3062"/>
                <a:gd name="T77" fmla="*/ 11170 h 2758"/>
                <a:gd name="T78" fmla="*/ 23721 w 3062"/>
                <a:gd name="T79" fmla="*/ 7292 h 2758"/>
                <a:gd name="T80" fmla="*/ 24868 w 3062"/>
                <a:gd name="T81" fmla="*/ 7829 h 2758"/>
                <a:gd name="T82" fmla="*/ 26780 w 3062"/>
                <a:gd name="T83" fmla="*/ 7230 h 2758"/>
                <a:gd name="T84" fmla="*/ 7953 w 3062"/>
                <a:gd name="T85" fmla="*/ 11417 h 2758"/>
                <a:gd name="T86" fmla="*/ 7994 w 3062"/>
                <a:gd name="T87" fmla="*/ 10687 h 2758"/>
                <a:gd name="T88" fmla="*/ 9011 w 3062"/>
                <a:gd name="T89" fmla="*/ 11522 h 2758"/>
                <a:gd name="T90" fmla="*/ 10499 w 3062"/>
                <a:gd name="T91" fmla="*/ 2402 h 2758"/>
                <a:gd name="T92" fmla="*/ 9951 w 3062"/>
                <a:gd name="T93" fmla="*/ 2302 h 2758"/>
                <a:gd name="T94" fmla="*/ 1105 w 3062"/>
                <a:gd name="T95" fmla="*/ 9034 h 2758"/>
                <a:gd name="T96" fmla="*/ 16685 w 3062"/>
                <a:gd name="T97" fmla="*/ 17813 h 2758"/>
                <a:gd name="T98" fmla="*/ 9483 w 3062"/>
                <a:gd name="T99" fmla="*/ 19631 h 2758"/>
                <a:gd name="T100" fmla="*/ 1915 w 3062"/>
                <a:gd name="T101" fmla="*/ 9512 h 2758"/>
                <a:gd name="T102" fmla="*/ 1894 w 3062"/>
                <a:gd name="T103" fmla="*/ 7728 h 2758"/>
                <a:gd name="T104" fmla="*/ 27446 w 3062"/>
                <a:gd name="T105" fmla="*/ 24213 h 2758"/>
                <a:gd name="T106" fmla="*/ 26508 w 3062"/>
                <a:gd name="T107" fmla="*/ 25280 h 2758"/>
                <a:gd name="T108" fmla="*/ 21255 w 3062"/>
                <a:gd name="T109" fmla="*/ 12768 h 2758"/>
                <a:gd name="T110" fmla="*/ 22405 w 3062"/>
                <a:gd name="T111" fmla="*/ 18975 h 2758"/>
                <a:gd name="T112" fmla="*/ 21347 w 3062"/>
                <a:gd name="T113" fmla="*/ 17852 h 2758"/>
                <a:gd name="T114" fmla="*/ 21938 w 3062"/>
                <a:gd name="T115" fmla="*/ 19606 h 2758"/>
                <a:gd name="T116" fmla="*/ 18898 w 3062"/>
                <a:gd name="T117" fmla="*/ 22446 h 2758"/>
                <a:gd name="T118" fmla="*/ 23422 w 3062"/>
                <a:gd name="T119" fmla="*/ 23766 h 2758"/>
                <a:gd name="T120" fmla="*/ 22775 w 3062"/>
                <a:gd name="T121" fmla="*/ 8750 h 2758"/>
                <a:gd name="T122" fmla="*/ 22894 w 3062"/>
                <a:gd name="T123" fmla="*/ 11241 h 2758"/>
                <a:gd name="T124" fmla="*/ 22157 w 3062"/>
                <a:gd name="T125" fmla="*/ 1247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62"/>
                <a:gd name="T190" fmla="*/ 0 h 2758"/>
                <a:gd name="T191" fmla="*/ 3062 w 3062"/>
                <a:gd name="T192" fmla="*/ 2758 h 275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8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11"/>
                <a:gd name="T187" fmla="*/ 0 h 3018"/>
                <a:gd name="T188" fmla="*/ 2211 w 2211"/>
                <a:gd name="T189" fmla="*/ 3018 h 301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9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28"/>
                <a:gd name="T47" fmla="*/ 46 w 46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7891" name="Picture 257" descr="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4868863"/>
            <a:ext cx="6524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61" descr="pin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157788"/>
            <a:ext cx="6524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263" descr="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3141663"/>
            <a:ext cx="6524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265" descr="yello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713" y="3141663"/>
            <a:ext cx="6524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724525" y="3789363"/>
            <a:ext cx="3097213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defRPr/>
            </a:pPr>
            <a:r>
              <a:rPr lang="ru-RU" sz="1200" b="1" u="sng" kern="0" dirty="0" smtClean="0">
                <a:solidFill>
                  <a:srgbClr val="0073CF"/>
                </a:solidFill>
                <a:latin typeface="+mn-lt"/>
                <a:cs typeface="+mn-cs"/>
              </a:rPr>
              <a:t>Австралия / Новая Зеландия и Азия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000" dirty="0" err="1" smtClean="0">
                <a:solidFill>
                  <a:srgbClr val="0073CF"/>
                </a:solidFill>
                <a:latin typeface="Georgia" pitchFamily="18" charset="0"/>
                <a:cs typeface="Arial" charset="0"/>
              </a:rPr>
              <a:t>AustralianSuper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  <a:cs typeface="Arial" charset="0"/>
              </a:rPr>
              <a:t> - Австралия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000" dirty="0" err="1" smtClean="0">
                <a:solidFill>
                  <a:srgbClr val="0073CF"/>
                </a:solidFill>
                <a:latin typeface="Georgia" pitchFamily="18" charset="0"/>
                <a:cs typeface="Arial" charset="0"/>
              </a:rPr>
              <a:t>Unisuper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  <a:cs typeface="Arial" charset="0"/>
              </a:rPr>
              <a:t> - Австралия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000" dirty="0" err="1" smtClean="0">
                <a:solidFill>
                  <a:srgbClr val="0073CF"/>
                </a:solidFill>
                <a:latin typeface="Georgia" pitchFamily="18" charset="0"/>
                <a:cs typeface="Arial" charset="0"/>
              </a:rPr>
              <a:t>SunSuper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  <a:cs typeface="Arial" charset="0"/>
              </a:rPr>
              <a:t> - Австралия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  <a:cs typeface="Arial" charset="0"/>
              </a:rPr>
              <a:t>Фонд будущего - Австралия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  <a:cs typeface="Arial" charset="0"/>
              </a:rPr>
              <a:t>Новозеландский Пенсионный фонд - Новая Зеландия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  <a:cs typeface="Arial" charset="0"/>
              </a:rPr>
              <a:t>Государственный пенсионный инвестиционный фонд - Япония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  <a:cs typeface="Arial" charset="0"/>
              </a:rPr>
              <a:t>Национальный пенсионный фонд - Корея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  <a:cs typeface="Arial" charset="0"/>
              </a:rPr>
              <a:t>Национальный фонд социального обеспечения – Китай</a:t>
            </a:r>
          </a:p>
        </p:txBody>
      </p:sp>
      <p:sp>
        <p:nvSpPr>
          <p:cNvPr id="37896" name="TextBox 15"/>
          <p:cNvSpPr txBox="1">
            <a:spLocks noChangeArrowheads="1"/>
          </p:cNvSpPr>
          <p:nvPr/>
        </p:nvSpPr>
        <p:spPr bwMode="auto">
          <a:xfrm>
            <a:off x="214282" y="2071678"/>
            <a:ext cx="385762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1000" b="1" u="sng" dirty="0" smtClean="0">
                <a:solidFill>
                  <a:srgbClr val="0073CF"/>
                </a:solidFill>
                <a:latin typeface="Georgia" pitchFamily="18" charset="0"/>
              </a:rPr>
              <a:t>Северная Америка</a:t>
            </a:r>
          </a:p>
          <a:p>
            <a:pPr marL="342900" indent="-342900">
              <a:spcBef>
                <a:spcPct val="20000"/>
              </a:spcBef>
            </a:pPr>
            <a:r>
              <a:rPr lang="en-GB" sz="1000" dirty="0" smtClean="0">
                <a:solidFill>
                  <a:srgbClr val="0073CF"/>
                </a:solidFill>
                <a:latin typeface="Georgia" pitchFamily="18" charset="0"/>
              </a:rPr>
              <a:t>Ontario Municipal Employees’ Retirement System  (OMERS) 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- Канада</a:t>
            </a:r>
          </a:p>
          <a:p>
            <a:pPr marL="342900" indent="-342900">
              <a:spcBef>
                <a:spcPct val="20000"/>
              </a:spcBef>
            </a:pP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Инвестиционный совет Канадского пенсионного плана (</a:t>
            </a:r>
            <a:r>
              <a:rPr lang="en-GB" sz="1000" dirty="0" smtClean="0">
                <a:solidFill>
                  <a:srgbClr val="0073CF"/>
                </a:solidFill>
                <a:latin typeface="Georgia" pitchFamily="18" charset="0"/>
              </a:rPr>
              <a:t>CPPIB) - 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Канада</a:t>
            </a:r>
          </a:p>
          <a:p>
            <a:pPr marL="342900" indent="-342900">
              <a:spcBef>
                <a:spcPct val="20000"/>
              </a:spcBef>
            </a:pPr>
            <a:r>
              <a:rPr lang="en-GB" sz="1000" dirty="0" smtClean="0">
                <a:solidFill>
                  <a:srgbClr val="0073CF"/>
                </a:solidFill>
                <a:latin typeface="Georgia" pitchFamily="18" charset="0"/>
              </a:rPr>
              <a:t>Ontario Teachers Pension Plan (OTPP)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 - Канада</a:t>
            </a:r>
          </a:p>
          <a:p>
            <a:pPr marL="342900" indent="-342900">
              <a:spcBef>
                <a:spcPct val="20000"/>
              </a:spcBef>
            </a:pPr>
            <a:r>
              <a:rPr lang="en-GB" sz="1000" dirty="0" err="1" smtClean="0">
                <a:solidFill>
                  <a:srgbClr val="0073CF"/>
                </a:solidFill>
                <a:latin typeface="Georgia" pitchFamily="18" charset="0"/>
              </a:rPr>
              <a:t>Socila</a:t>
            </a:r>
            <a:r>
              <a:rPr lang="en-GB" sz="1000" dirty="0" smtClean="0">
                <a:solidFill>
                  <a:srgbClr val="0073CF"/>
                </a:solidFill>
                <a:latin typeface="Georgia" pitchFamily="18" charset="0"/>
              </a:rPr>
              <a:t> Security Trust Fund-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США</a:t>
            </a:r>
          </a:p>
          <a:p>
            <a:pPr marL="342900" indent="-342900">
              <a:spcBef>
                <a:spcPct val="20000"/>
              </a:spcBef>
            </a:pPr>
            <a:endParaRPr lang="en-GB" sz="1000" dirty="0">
              <a:solidFill>
                <a:srgbClr val="0073CF"/>
              </a:solidFill>
              <a:latin typeface="Georgia" pitchFamily="18" charset="0"/>
            </a:endParaRPr>
          </a:p>
        </p:txBody>
      </p:sp>
      <p:sp>
        <p:nvSpPr>
          <p:cNvPr id="37897" name="Content Placeholder 5"/>
          <p:cNvSpPr txBox="1">
            <a:spLocks/>
          </p:cNvSpPr>
          <p:nvPr/>
        </p:nvSpPr>
        <p:spPr bwMode="auto">
          <a:xfrm>
            <a:off x="4071934" y="549275"/>
            <a:ext cx="5108579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lvl="2" indent="-342900">
              <a:spcBef>
                <a:spcPct val="20000"/>
              </a:spcBef>
            </a:pPr>
            <a:endParaRPr lang="en-US" sz="1000" b="1" u="sng" dirty="0">
              <a:solidFill>
                <a:srgbClr val="0073CF"/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1000" b="1" u="sng" dirty="0" smtClean="0">
                <a:solidFill>
                  <a:srgbClr val="0073CF"/>
                </a:solidFill>
                <a:latin typeface="Georgia" pitchFamily="18" charset="0"/>
              </a:rPr>
              <a:t>Европа</a:t>
            </a:r>
          </a:p>
          <a:p>
            <a:pPr marL="342900" indent="-342900">
              <a:spcBef>
                <a:spcPct val="20000"/>
              </a:spcBef>
            </a:pPr>
            <a:r>
              <a:rPr lang="en-US" sz="1000" dirty="0" err="1" smtClean="0">
                <a:solidFill>
                  <a:srgbClr val="0073CF"/>
                </a:solidFill>
                <a:latin typeface="Georgia" pitchFamily="18" charset="0"/>
              </a:rPr>
              <a:t>Zilverfonds</a:t>
            </a:r>
            <a:r>
              <a:rPr lang="en-US" sz="1000" dirty="0" smtClean="0">
                <a:solidFill>
                  <a:srgbClr val="0073CF"/>
                </a:solidFill>
                <a:latin typeface="Georgia" pitchFamily="18" charset="0"/>
              </a:rPr>
              <a:t>-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Бельгия</a:t>
            </a:r>
          </a:p>
          <a:p>
            <a:pPr marL="342900" indent="-342900">
              <a:spcBef>
                <a:spcPct val="20000"/>
              </a:spcBef>
            </a:pPr>
            <a:r>
              <a:rPr lang="en-US" sz="1000" dirty="0" smtClean="0">
                <a:solidFill>
                  <a:srgbClr val="0073CF"/>
                </a:solidFill>
                <a:latin typeface="Georgia" pitchFamily="18" charset="0"/>
              </a:rPr>
              <a:t>ATP - 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Дания</a:t>
            </a:r>
          </a:p>
          <a:p>
            <a:pPr marL="342900" indent="-342900">
              <a:spcBef>
                <a:spcPct val="20000"/>
              </a:spcBef>
            </a:pPr>
            <a:r>
              <a:rPr lang="en-US" sz="1000" dirty="0" smtClean="0">
                <a:solidFill>
                  <a:srgbClr val="0073CF"/>
                </a:solidFill>
                <a:latin typeface="Georgia" pitchFamily="18" charset="0"/>
              </a:rPr>
              <a:t>PFA-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Дания</a:t>
            </a:r>
          </a:p>
          <a:p>
            <a:pPr marL="342900" indent="-342900">
              <a:spcBef>
                <a:spcPct val="20000"/>
              </a:spcBef>
            </a:pP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Пенсионный Резервный фонд – </a:t>
            </a:r>
          </a:p>
          <a:p>
            <a:pPr marL="342900" indent="-342900">
              <a:spcBef>
                <a:spcPct val="20000"/>
              </a:spcBef>
            </a:pP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Франция</a:t>
            </a:r>
          </a:p>
          <a:p>
            <a:pPr marL="342900" indent="-342900">
              <a:spcBef>
                <a:spcPct val="20000"/>
              </a:spcBef>
            </a:pPr>
            <a:r>
              <a:rPr lang="en-US" sz="1000" dirty="0" smtClean="0">
                <a:solidFill>
                  <a:srgbClr val="0073CF"/>
                </a:solidFill>
                <a:latin typeface="Georgia" pitchFamily="18" charset="0"/>
              </a:rPr>
              <a:t>AGIRC-ARRCO-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Франс</a:t>
            </a:r>
          </a:p>
          <a:p>
            <a:pPr marL="342900" indent="-342900">
              <a:spcBef>
                <a:spcPct val="20000"/>
              </a:spcBef>
            </a:pP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Национальный фонд </a:t>
            </a:r>
            <a:r>
              <a:rPr lang="en-US" sz="1000" dirty="0" smtClean="0">
                <a:solidFill>
                  <a:srgbClr val="0073CF"/>
                </a:solidFill>
                <a:latin typeface="Georgia" pitchFamily="18" charset="0"/>
              </a:rPr>
              <a:t>Res Pen-</a:t>
            </a:r>
            <a:endParaRPr lang="ru-RU" sz="1000" dirty="0" smtClean="0">
              <a:solidFill>
                <a:srgbClr val="0073CF"/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Ирландия</a:t>
            </a:r>
          </a:p>
          <a:p>
            <a:pPr marL="342900" indent="-342900">
              <a:spcBef>
                <a:spcPct val="20000"/>
              </a:spcBef>
            </a:pPr>
            <a:r>
              <a:rPr lang="en-US" sz="1000" dirty="0" err="1" smtClean="0">
                <a:solidFill>
                  <a:srgbClr val="0073CF"/>
                </a:solidFill>
                <a:latin typeface="Georgia" pitchFamily="18" charset="0"/>
              </a:rPr>
              <a:t>Fonchim</a:t>
            </a:r>
            <a:r>
              <a:rPr lang="en-US" sz="1000" dirty="0" smtClean="0">
                <a:solidFill>
                  <a:srgbClr val="0073CF"/>
                </a:solidFill>
                <a:latin typeface="Georgia" pitchFamily="18" charset="0"/>
              </a:rPr>
              <a:t>-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Италия</a:t>
            </a:r>
          </a:p>
          <a:p>
            <a:pPr marL="342900" indent="-342900">
              <a:spcBef>
                <a:spcPct val="20000"/>
              </a:spcBef>
            </a:pPr>
            <a:r>
              <a:rPr lang="en-US" sz="1000" dirty="0" err="1" smtClean="0">
                <a:solidFill>
                  <a:srgbClr val="0073CF"/>
                </a:solidFill>
                <a:latin typeface="Georgia" pitchFamily="18" charset="0"/>
              </a:rPr>
              <a:t>Cometa</a:t>
            </a:r>
            <a:r>
              <a:rPr lang="en-US" sz="1000" dirty="0" smtClean="0">
                <a:solidFill>
                  <a:srgbClr val="0073CF"/>
                </a:solidFill>
                <a:latin typeface="Georgia" pitchFamily="18" charset="0"/>
              </a:rPr>
              <a:t>-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Италия</a:t>
            </a:r>
          </a:p>
          <a:p>
            <a:pPr marL="342900" indent="-342900">
              <a:spcBef>
                <a:spcPct val="20000"/>
              </a:spcBef>
            </a:pPr>
            <a:r>
              <a:rPr lang="en-US" sz="1000" dirty="0" smtClean="0">
                <a:solidFill>
                  <a:srgbClr val="0073CF"/>
                </a:solidFill>
                <a:latin typeface="Georgia" pitchFamily="18" charset="0"/>
              </a:rPr>
              <a:t>ABP-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Голландия</a:t>
            </a:r>
          </a:p>
          <a:p>
            <a:pPr marL="342900" indent="-342900">
              <a:spcBef>
                <a:spcPct val="20000"/>
              </a:spcBef>
            </a:pPr>
            <a:r>
              <a:rPr lang="en-US" sz="1000" dirty="0" smtClean="0">
                <a:solidFill>
                  <a:srgbClr val="0073CF"/>
                </a:solidFill>
                <a:latin typeface="Georgia" pitchFamily="18" charset="0"/>
              </a:rPr>
              <a:t>PFZW - 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Голландия</a:t>
            </a:r>
          </a:p>
          <a:p>
            <a:pPr marL="342900" indent="-342900">
              <a:spcBef>
                <a:spcPct val="20000"/>
              </a:spcBef>
            </a:pPr>
            <a:r>
              <a:rPr lang="en-US" sz="1000" dirty="0" smtClean="0">
                <a:solidFill>
                  <a:srgbClr val="0073CF"/>
                </a:solidFill>
                <a:latin typeface="Georgia" pitchFamily="18" charset="0"/>
              </a:rPr>
              <a:t>PMT – 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Голландия</a:t>
            </a:r>
          </a:p>
        </p:txBody>
      </p:sp>
      <p:pic>
        <p:nvPicPr>
          <p:cNvPr id="37898" name="Picture 258" descr="gre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3284538"/>
            <a:ext cx="6524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9" name="Content Placeholder 5"/>
          <p:cNvSpPr txBox="1">
            <a:spLocks/>
          </p:cNvSpPr>
          <p:nvPr/>
        </p:nvSpPr>
        <p:spPr bwMode="auto">
          <a:xfrm>
            <a:off x="571472" y="4143380"/>
            <a:ext cx="314327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200" b="1" u="sng" dirty="0" smtClean="0">
                <a:solidFill>
                  <a:srgbClr val="0073CF"/>
                </a:solidFill>
                <a:latin typeface="Georgia" pitchFamily="18" charset="0"/>
              </a:rPr>
              <a:t>Центральная и Южная Америка</a:t>
            </a:r>
            <a:endParaRPr lang="en-US" sz="1200" b="1" u="sng" dirty="0">
              <a:solidFill>
                <a:srgbClr val="0073CF"/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000" dirty="0">
                <a:solidFill>
                  <a:srgbClr val="0073CF"/>
                </a:solidFill>
                <a:latin typeface="Georgia" pitchFamily="18" charset="0"/>
              </a:rPr>
              <a:t>Sustainability Guarantee Fund </a:t>
            </a:r>
            <a:r>
              <a:rPr lang="en-US" sz="1000" dirty="0" smtClean="0">
                <a:solidFill>
                  <a:srgbClr val="0073CF"/>
                </a:solidFill>
                <a:latin typeface="Georgia" pitchFamily="18" charset="0"/>
              </a:rPr>
              <a:t>–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Аргентина</a:t>
            </a:r>
            <a:endParaRPr lang="en-US" sz="1000" dirty="0">
              <a:solidFill>
                <a:srgbClr val="0073CF"/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pt-BR" sz="1000" dirty="0">
                <a:solidFill>
                  <a:srgbClr val="0073CF"/>
                </a:solidFill>
                <a:latin typeface="Georgia" pitchFamily="18" charset="0"/>
              </a:rPr>
              <a:t>Banco do Brasil Employee Pension Fund </a:t>
            </a:r>
            <a:r>
              <a:rPr lang="en-US" sz="1000" dirty="0">
                <a:solidFill>
                  <a:srgbClr val="0073CF"/>
                </a:solidFill>
                <a:latin typeface="Georgia" pitchFamily="18" charset="0"/>
              </a:rPr>
              <a:t> (PREVI) - 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Бразилия</a:t>
            </a:r>
            <a:endParaRPr lang="en-US" sz="1000" dirty="0">
              <a:solidFill>
                <a:srgbClr val="0073CF"/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000" dirty="0">
                <a:solidFill>
                  <a:srgbClr val="0073CF"/>
                </a:solidFill>
                <a:latin typeface="Georgia" pitchFamily="18" charset="0"/>
              </a:rPr>
              <a:t>Pension Reserve Fund – 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Чили</a:t>
            </a:r>
            <a:endParaRPr lang="en-US" sz="1000" dirty="0">
              <a:solidFill>
                <a:srgbClr val="0073CF"/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000" dirty="0">
                <a:solidFill>
                  <a:srgbClr val="0073CF"/>
                </a:solidFill>
                <a:latin typeface="Georgia" pitchFamily="18" charset="0"/>
              </a:rPr>
              <a:t>AFP </a:t>
            </a:r>
            <a:r>
              <a:rPr lang="en-US" sz="1000" dirty="0" err="1">
                <a:solidFill>
                  <a:srgbClr val="0073CF"/>
                </a:solidFill>
                <a:latin typeface="Georgia" pitchFamily="18" charset="0"/>
              </a:rPr>
              <a:t>Provida</a:t>
            </a:r>
            <a:r>
              <a:rPr lang="en-US" sz="1000" dirty="0">
                <a:solidFill>
                  <a:srgbClr val="0073CF"/>
                </a:solidFill>
                <a:latin typeface="Georgia" pitchFamily="18" charset="0"/>
              </a:rPr>
              <a:t> – 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Чили</a:t>
            </a:r>
            <a:endParaRPr lang="en-US" sz="1000" dirty="0">
              <a:solidFill>
                <a:srgbClr val="0073CF"/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000" dirty="0">
                <a:solidFill>
                  <a:srgbClr val="0073CF"/>
                </a:solidFill>
                <a:latin typeface="Georgia" pitchFamily="18" charset="0"/>
              </a:rPr>
              <a:t>AFP Horizonte – 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Колумбия</a:t>
            </a:r>
            <a:endParaRPr lang="en-US" sz="1000" dirty="0">
              <a:solidFill>
                <a:srgbClr val="0073CF"/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000" dirty="0" err="1">
                <a:solidFill>
                  <a:srgbClr val="0073CF"/>
                </a:solidFill>
                <a:latin typeface="Georgia" pitchFamily="18" charset="0"/>
              </a:rPr>
              <a:t>Bancomer</a:t>
            </a:r>
            <a:r>
              <a:rPr lang="en-US" sz="1000" dirty="0">
                <a:solidFill>
                  <a:srgbClr val="0073CF"/>
                </a:solidFill>
                <a:latin typeface="Georgia" pitchFamily="18" charset="0"/>
              </a:rPr>
              <a:t> Afore – 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Мексика</a:t>
            </a:r>
            <a:endParaRPr lang="en-US" sz="1000" dirty="0">
              <a:solidFill>
                <a:srgbClr val="0073CF"/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000" dirty="0">
                <a:solidFill>
                  <a:srgbClr val="0073CF"/>
                </a:solidFill>
                <a:latin typeface="Georgia" pitchFamily="18" charset="0"/>
              </a:rPr>
              <a:t>IMSS Reserve – 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Мексика</a:t>
            </a:r>
            <a:endParaRPr lang="en-US" sz="1000" dirty="0">
              <a:solidFill>
                <a:srgbClr val="0073CF"/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000" dirty="0">
                <a:solidFill>
                  <a:srgbClr val="0073CF"/>
                </a:solidFill>
                <a:latin typeface="Georgia" pitchFamily="18" charset="0"/>
              </a:rPr>
              <a:t>AFP Horizonte </a:t>
            </a:r>
            <a:r>
              <a:rPr lang="en-US" sz="1000" dirty="0" smtClean="0">
                <a:solidFill>
                  <a:srgbClr val="0073CF"/>
                </a:solidFill>
                <a:latin typeface="Georgia" pitchFamily="18" charset="0"/>
              </a:rPr>
              <a:t>–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Перу</a:t>
            </a:r>
            <a:endParaRPr lang="en-US" sz="1000" dirty="0">
              <a:solidFill>
                <a:srgbClr val="0073CF"/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000" dirty="0">
              <a:solidFill>
                <a:srgbClr val="0073CF"/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it-IT" sz="1000" dirty="0">
              <a:solidFill>
                <a:srgbClr val="0073CF"/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it-IT" sz="1000" dirty="0">
              <a:solidFill>
                <a:srgbClr val="0073CF"/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it-IT" sz="1000" dirty="0">
              <a:solidFill>
                <a:srgbClr val="0073CF"/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3200" dirty="0">
              <a:solidFill>
                <a:srgbClr val="0073CF"/>
              </a:solidFill>
              <a:latin typeface="Georgia" pitchFamily="18" charset="0"/>
            </a:endParaRPr>
          </a:p>
        </p:txBody>
      </p:sp>
      <p:sp>
        <p:nvSpPr>
          <p:cNvPr id="37900" name="Content Placeholder 5"/>
          <p:cNvSpPr txBox="1">
            <a:spLocks/>
          </p:cNvSpPr>
          <p:nvPr/>
        </p:nvSpPr>
        <p:spPr bwMode="auto">
          <a:xfrm>
            <a:off x="6335713" y="285728"/>
            <a:ext cx="28082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lvl="2" indent="-342900">
              <a:spcBef>
                <a:spcPct val="20000"/>
              </a:spcBef>
            </a:pPr>
            <a:endParaRPr lang="en-US" sz="1000" b="1" u="sng" dirty="0">
              <a:solidFill>
                <a:srgbClr val="0073CF"/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000" dirty="0">
              <a:solidFill>
                <a:srgbClr val="0073CF"/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Государственный</a:t>
            </a:r>
            <a:r>
              <a:rPr lang="en-US" sz="1000" dirty="0" smtClean="0">
                <a:solidFill>
                  <a:srgbClr val="0073CF"/>
                </a:solidFill>
                <a:latin typeface="Georgia" pitchFamily="18" charset="0"/>
              </a:rPr>
              <a:t> 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пенсионный фонд </a:t>
            </a:r>
            <a:r>
              <a:rPr lang="en-US" sz="1000" dirty="0" smtClean="0">
                <a:solidFill>
                  <a:srgbClr val="0073CF"/>
                </a:solidFill>
                <a:latin typeface="Georgia" pitchFamily="18" charset="0"/>
              </a:rPr>
              <a:t>Global-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Норвегия</a:t>
            </a:r>
          </a:p>
          <a:p>
            <a:pPr marL="342900" indent="-342900">
              <a:spcBef>
                <a:spcPct val="20000"/>
              </a:spcBef>
            </a:pP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Демографический резервный фонд-Польша</a:t>
            </a:r>
          </a:p>
          <a:p>
            <a:pPr marL="342900" indent="-342900">
              <a:spcBef>
                <a:spcPct val="20000"/>
              </a:spcBef>
            </a:pP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Стабилизационный фонд социального обеспечения - Португалия</a:t>
            </a:r>
          </a:p>
          <a:p>
            <a:pPr marL="342900" indent="-342900">
              <a:spcBef>
                <a:spcPct val="20000"/>
              </a:spcBef>
            </a:pPr>
            <a:r>
              <a:rPr lang="en-US" sz="1000" dirty="0" smtClean="0">
                <a:solidFill>
                  <a:srgbClr val="0073CF"/>
                </a:solidFill>
                <a:latin typeface="Georgia" pitchFamily="18" charset="0"/>
              </a:rPr>
              <a:t>BPI - 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Португалия</a:t>
            </a:r>
          </a:p>
          <a:p>
            <a:pPr marL="342900" indent="-342900">
              <a:spcBef>
                <a:spcPct val="20000"/>
              </a:spcBef>
            </a:pP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Резервный фонд социального обеспечения - Испания</a:t>
            </a:r>
          </a:p>
          <a:p>
            <a:pPr marL="342900" indent="-342900">
              <a:spcBef>
                <a:spcPct val="20000"/>
              </a:spcBef>
            </a:pPr>
            <a:r>
              <a:rPr lang="en-US" sz="1000" dirty="0" err="1" smtClean="0">
                <a:solidFill>
                  <a:srgbClr val="0073CF"/>
                </a:solidFill>
                <a:latin typeface="Georgia" pitchFamily="18" charset="0"/>
              </a:rPr>
              <a:t>Caja</a:t>
            </a:r>
            <a:r>
              <a:rPr lang="en-US" sz="1000" dirty="0" smtClean="0">
                <a:solidFill>
                  <a:srgbClr val="0073CF"/>
                </a:solidFill>
                <a:latin typeface="Georgia" pitchFamily="18" charset="0"/>
              </a:rPr>
              <a:t> Madrid, 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Испания</a:t>
            </a:r>
          </a:p>
          <a:p>
            <a:pPr marL="342900" indent="-342900">
              <a:spcBef>
                <a:spcPct val="20000"/>
              </a:spcBef>
            </a:pPr>
            <a:r>
              <a:rPr lang="en-US" sz="1000" dirty="0" err="1" smtClean="0">
                <a:solidFill>
                  <a:srgbClr val="0073CF"/>
                </a:solidFill>
                <a:latin typeface="Georgia" pitchFamily="18" charset="0"/>
              </a:rPr>
              <a:t>Endesa</a:t>
            </a:r>
            <a:r>
              <a:rPr lang="en-US" sz="1000" dirty="0" smtClean="0">
                <a:solidFill>
                  <a:srgbClr val="0073CF"/>
                </a:solidFill>
                <a:latin typeface="Georgia" pitchFamily="18" charset="0"/>
              </a:rPr>
              <a:t>-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Испания</a:t>
            </a:r>
          </a:p>
          <a:p>
            <a:pPr marL="342900" indent="-342900">
              <a:spcBef>
                <a:spcPct val="20000"/>
              </a:spcBef>
            </a:pPr>
            <a:r>
              <a:rPr lang="en-US" sz="1000" dirty="0" err="1" smtClean="0">
                <a:solidFill>
                  <a:srgbClr val="0073CF"/>
                </a:solidFill>
                <a:latin typeface="Georgia" pitchFamily="18" charset="0"/>
              </a:rPr>
              <a:t>Fonditel</a:t>
            </a:r>
            <a:r>
              <a:rPr lang="en-US" sz="1000" dirty="0" smtClean="0">
                <a:solidFill>
                  <a:srgbClr val="0073CF"/>
                </a:solidFill>
                <a:latin typeface="Georgia" pitchFamily="18" charset="0"/>
              </a:rPr>
              <a:t>-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Испания</a:t>
            </a:r>
          </a:p>
          <a:p>
            <a:pPr marL="342900" indent="-342900">
              <a:spcBef>
                <a:spcPct val="20000"/>
              </a:spcBef>
            </a:pPr>
            <a:r>
              <a:rPr lang="en-US" sz="1000" dirty="0" smtClean="0">
                <a:solidFill>
                  <a:srgbClr val="0073CF"/>
                </a:solidFill>
                <a:latin typeface="Georgia" pitchFamily="18" charset="0"/>
              </a:rPr>
              <a:t>Ap1-AP6-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Швеция</a:t>
            </a:r>
          </a:p>
          <a:p>
            <a:pPr marL="342900" indent="-342900">
              <a:spcBef>
                <a:spcPct val="20000"/>
              </a:spcBef>
            </a:pP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Университет </a:t>
            </a:r>
            <a:r>
              <a:rPr lang="en-US" sz="1000" dirty="0" err="1" smtClean="0">
                <a:solidFill>
                  <a:srgbClr val="0073CF"/>
                </a:solidFill>
                <a:latin typeface="Georgia" pitchFamily="18" charset="0"/>
              </a:rPr>
              <a:t>Superann</a:t>
            </a:r>
            <a:r>
              <a:rPr lang="en-US" sz="1000" dirty="0" smtClean="0">
                <a:solidFill>
                  <a:srgbClr val="0073CF"/>
                </a:solidFill>
                <a:latin typeface="Georgia" pitchFamily="18" charset="0"/>
              </a:rPr>
              <a:t>. 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Схема (</a:t>
            </a:r>
            <a:r>
              <a:rPr lang="en-US" sz="1000" dirty="0" smtClean="0">
                <a:solidFill>
                  <a:srgbClr val="0073CF"/>
                </a:solidFill>
                <a:latin typeface="Georgia" pitchFamily="18" charset="0"/>
              </a:rPr>
              <a:t>USS)-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 Великобритания</a:t>
            </a:r>
            <a:endParaRPr lang="en-US" sz="1000" dirty="0" smtClean="0">
              <a:solidFill>
                <a:srgbClr val="0073CF"/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000" dirty="0" smtClean="0">
                <a:solidFill>
                  <a:srgbClr val="0073CF"/>
                </a:solidFill>
                <a:latin typeface="Georgia" pitchFamily="18" charset="0"/>
              </a:rPr>
              <a:t>BT Pension Scheme - </a:t>
            </a:r>
            <a:r>
              <a:rPr lang="ru-RU" sz="1000" dirty="0" smtClean="0">
                <a:solidFill>
                  <a:srgbClr val="0073CF"/>
                </a:solidFill>
                <a:latin typeface="Georgia" pitchFamily="18" charset="0"/>
              </a:rPr>
              <a:t>Великобритания</a:t>
            </a:r>
          </a:p>
          <a:p>
            <a:pPr marL="342900" indent="-342900">
              <a:spcBef>
                <a:spcPct val="20000"/>
              </a:spcBef>
            </a:pPr>
            <a:endParaRPr lang="ru-RU" sz="1000" dirty="0" smtClean="0">
              <a:solidFill>
                <a:srgbClr val="0073CF"/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1000" dirty="0" smtClean="0">
              <a:solidFill>
                <a:srgbClr val="0073CF"/>
              </a:solidFill>
              <a:latin typeface="Georgia" pitchFamily="18" charset="0"/>
            </a:endParaRPr>
          </a:p>
        </p:txBody>
      </p:sp>
      <p:sp>
        <p:nvSpPr>
          <p:cNvPr id="37901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1B000A-20C8-4F73-A6F1-B116A7380DD6}" type="slidenum">
              <a:rPr lang="fr-FR"/>
              <a:pPr/>
              <a:t>12</a:t>
            </a:fld>
            <a:endParaRPr lang="fr-FR"/>
          </a:p>
        </p:txBody>
      </p:sp>
      <p:sp>
        <p:nvSpPr>
          <p:cNvPr id="37902" name="Title 20"/>
          <p:cNvSpPr>
            <a:spLocks noGrp="1"/>
          </p:cNvSpPr>
          <p:nvPr>
            <p:ph type="title"/>
          </p:nvPr>
        </p:nvSpPr>
        <p:spPr>
          <a:xfrm>
            <a:off x="468313" y="117475"/>
            <a:ext cx="8218487" cy="647700"/>
          </a:xfrm>
        </p:spPr>
        <p:txBody>
          <a:bodyPr/>
          <a:lstStyle/>
          <a:p>
            <a:r>
              <a:rPr lang="ru-RU" sz="3600" dirty="0" smtClean="0"/>
              <a:t>Инфраструктурное инвестирование</a:t>
            </a:r>
            <a:r>
              <a:rPr lang="en-GB" sz="3600" dirty="0" smtClean="0"/>
              <a:t> </a:t>
            </a:r>
            <a:br>
              <a:rPr lang="en-GB" sz="3600" dirty="0" smtClean="0"/>
            </a:br>
            <a:endParaRPr lang="en-GB" sz="3600" dirty="0" smtClean="0"/>
          </a:p>
        </p:txBody>
      </p:sp>
      <p:sp>
        <p:nvSpPr>
          <p:cNvPr id="37903" name="TextBox 20"/>
          <p:cNvSpPr txBox="1">
            <a:spLocks noChangeArrowheads="1"/>
          </p:cNvSpPr>
          <p:nvPr/>
        </p:nvSpPr>
        <p:spPr bwMode="auto">
          <a:xfrm>
            <a:off x="3238500" y="6027738"/>
            <a:ext cx="5905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i="1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GB" b="1" i="1" dirty="0" smtClean="0">
                <a:solidFill>
                  <a:srgbClr val="0070C0"/>
                </a:solidFill>
                <a:latin typeface="Arial Narrow" pitchFamily="34" charset="0"/>
              </a:rPr>
              <a:t>..</a:t>
            </a:r>
            <a:r>
              <a:rPr lang="ru-RU" b="1" i="1" dirty="0" smtClean="0">
                <a:solidFill>
                  <a:srgbClr val="0070C0"/>
                </a:solidFill>
                <a:latin typeface="Arial Narrow" pitchFamily="34" charset="0"/>
              </a:rPr>
              <a:t> Распределение инвесторов с активами более $6 трлн. под управлением (AUM) по регионам</a:t>
            </a:r>
            <a:endParaRPr lang="en-GB" b="1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37904" name="Picture 258" descr="gre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5084763"/>
            <a:ext cx="6524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779838" y="4357688"/>
            <a:ext cx="172878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u="sng" kern="0" dirty="0" smtClean="0">
                <a:solidFill>
                  <a:srgbClr val="0073CF"/>
                </a:solidFill>
                <a:latin typeface="+mn-lt"/>
                <a:cs typeface="+mn-cs"/>
              </a:rPr>
              <a:t>South Africa</a:t>
            </a:r>
          </a:p>
          <a:p>
            <a:pPr>
              <a:defRPr/>
            </a:pPr>
            <a:r>
              <a:rPr lang="ru-RU" sz="1200" b="1" u="sng" kern="0" dirty="0" smtClean="0">
                <a:solidFill>
                  <a:srgbClr val="0073CF"/>
                </a:solidFill>
                <a:latin typeface="+mn-lt"/>
                <a:cs typeface="+mn-cs"/>
              </a:rPr>
              <a:t>ЮАР</a:t>
            </a:r>
          </a:p>
          <a:p>
            <a:pPr>
              <a:defRPr/>
            </a:pPr>
            <a:r>
              <a:rPr lang="ru-RU" sz="1000" kern="0" dirty="0" smtClean="0">
                <a:solidFill>
                  <a:srgbClr val="0073CF"/>
                </a:solidFill>
                <a:latin typeface="+mn-lt"/>
                <a:cs typeface="+mn-cs"/>
              </a:rPr>
              <a:t>Пенсионный фонд государственных Южной Африки (GEPF)</a:t>
            </a:r>
            <a:endParaRPr lang="en-GB" sz="1000" b="1" u="sng" kern="0" dirty="0">
              <a:solidFill>
                <a:srgbClr val="0073CF"/>
              </a:solidFill>
              <a:latin typeface="+mn-lt"/>
              <a:cs typeface="+mn-cs"/>
            </a:endParaRPr>
          </a:p>
        </p:txBody>
      </p:sp>
      <p:sp>
        <p:nvSpPr>
          <p:cNvPr id="37906" name="TextBox 20"/>
          <p:cNvSpPr txBox="1">
            <a:spLocks noChangeArrowheads="1"/>
          </p:cNvSpPr>
          <p:nvPr/>
        </p:nvSpPr>
        <p:spPr bwMode="auto">
          <a:xfrm>
            <a:off x="323850" y="860425"/>
            <a:ext cx="41036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Arial Narrow" pitchFamily="34" charset="0"/>
              </a:rPr>
              <a:t>Обзор крупнейших пенсионных фондов, ОЭСР 2011…</a:t>
            </a:r>
            <a:endParaRPr lang="en-GB" sz="2400" b="1" i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AGE HEADING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z="3200" dirty="0" smtClean="0"/>
              <a:t>Инфраструктурное инвестирование</a:t>
            </a:r>
            <a:r>
              <a:rPr lang="en-GB" sz="3200" dirty="0" smtClean="0"/>
              <a:t> </a:t>
            </a:r>
            <a:br>
              <a:rPr lang="en-GB" sz="3200" dirty="0" smtClean="0"/>
            </a:br>
            <a:endParaRPr lang="en-GB" altLang="zh-TW" sz="3400" dirty="0" smtClean="0">
              <a:ea typeface="新細明體" pitchFamily="18" charset="-120"/>
            </a:endParaRPr>
          </a:p>
        </p:txBody>
      </p:sp>
      <p:sp>
        <p:nvSpPr>
          <p:cNvPr id="38915" name="Slide Number Placeholder 2"/>
          <p:cNvSpPr txBox="1">
            <a:spLocks noGrp="1"/>
          </p:cNvSpPr>
          <p:nvPr/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AE0A58F-52F7-4D69-BF58-1A6856790AF1}" type="slidenum">
              <a:rPr lang="zh-TW" altLang="en-GB" sz="1400">
                <a:solidFill>
                  <a:srgbClr val="727272"/>
                </a:solidFill>
                <a:latin typeface="Georgia" pitchFamily="18" charset="0"/>
                <a:ea typeface="新細明體" pitchFamily="18" charset="-120"/>
              </a:rPr>
              <a:pPr algn="r"/>
              <a:t>13</a:t>
            </a:fld>
            <a:endParaRPr lang="en-GB" altLang="zh-TW" sz="1400">
              <a:solidFill>
                <a:srgbClr val="727272"/>
              </a:solidFill>
              <a:latin typeface="Georgia" pitchFamily="18" charset="0"/>
              <a:ea typeface="新細明體" pitchFamily="18" charset="-12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9750" y="976313"/>
            <a:ext cx="8064500" cy="3698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5725" indent="3175" defTabSz="1006475">
              <a:spcBef>
                <a:spcPct val="65000"/>
              </a:spcBef>
              <a:buClr>
                <a:schemeClr val="tx1"/>
              </a:buClr>
            </a:pPr>
            <a:r>
              <a:rPr lang="ru-RU" altLang="zh-CN" sz="2400" b="1" i="1" dirty="0" smtClean="0">
                <a:solidFill>
                  <a:schemeClr val="accent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Региональный обзор</a:t>
            </a:r>
            <a:endParaRPr lang="en-GB" altLang="zh-CN" sz="2400" b="1" i="1" dirty="0">
              <a:solidFill>
                <a:schemeClr val="accent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917" name="TextBox 7"/>
          <p:cNvSpPr txBox="1">
            <a:spLocks noChangeArrowheads="1"/>
          </p:cNvSpPr>
          <p:nvPr/>
        </p:nvSpPr>
        <p:spPr bwMode="auto">
          <a:xfrm>
            <a:off x="539750" y="1628775"/>
            <a:ext cx="8351838" cy="323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06475">
              <a:spcBef>
                <a:spcPct val="65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CN" sz="2800" dirty="0" smtClean="0">
                <a:solidFill>
                  <a:srgbClr val="004B78"/>
                </a:solidFill>
                <a:latin typeface="Georgia" pitchFamily="18" charset="0"/>
                <a:ea typeface="宋体" pitchFamily="2" charset="-122"/>
              </a:rPr>
              <a:t>Эволюция инвестиций пенсионных фондов в инфраструктуру</a:t>
            </a:r>
          </a:p>
          <a:p>
            <a:pPr defTabSz="1006475">
              <a:spcBef>
                <a:spcPct val="65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CN" sz="2800" dirty="0" smtClean="0">
                <a:solidFill>
                  <a:srgbClr val="004B78"/>
                </a:solidFill>
                <a:latin typeface="Georgia" pitchFamily="18" charset="0"/>
                <a:ea typeface="宋体" pitchFamily="2" charset="-122"/>
              </a:rPr>
              <a:t>Юг-Юг / внутренних институциональных инвесторов</a:t>
            </a:r>
          </a:p>
          <a:p>
            <a:pPr defTabSz="1006475">
              <a:spcBef>
                <a:spcPct val="65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ru-RU" altLang="zh-CN" sz="2800" dirty="0" smtClean="0">
                <a:solidFill>
                  <a:srgbClr val="004B78"/>
                </a:solidFill>
                <a:latin typeface="Georgia" pitchFamily="18" charset="0"/>
                <a:ea typeface="宋体" pitchFamily="2" charset="-122"/>
              </a:rPr>
              <a:t>Север-Юг инфраструктурное (проектное)  инвестирование пенсионных фондов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Инфраструктурное инвестирование</a:t>
            </a:r>
            <a:r>
              <a:rPr lang="en-GB" sz="3200" dirty="0" smtClean="0"/>
              <a:t> </a:t>
            </a:r>
            <a:br>
              <a:rPr lang="en-GB" sz="3200" dirty="0" smtClean="0"/>
            </a:br>
            <a:endParaRPr lang="en-US" sz="3200" dirty="0" smtClean="0"/>
          </a:p>
        </p:txBody>
      </p:sp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5627B0-D8B9-469E-B3CA-5AE6650A0BD7}" type="slidenum">
              <a:rPr lang="fr-FR"/>
              <a:pPr/>
              <a:t>14</a:t>
            </a:fld>
            <a:endParaRPr lang="fr-FR"/>
          </a:p>
        </p:txBody>
      </p:sp>
      <p:sp>
        <p:nvSpPr>
          <p:cNvPr id="2053" name="TextBox 20"/>
          <p:cNvSpPr txBox="1">
            <a:spLocks noChangeArrowheads="1"/>
          </p:cNvSpPr>
          <p:nvPr/>
        </p:nvSpPr>
        <p:spPr bwMode="auto">
          <a:xfrm>
            <a:off x="323850" y="765175"/>
            <a:ext cx="828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Arial Narrow" pitchFamily="34" charset="0"/>
              </a:rPr>
              <a:t>Обзор крупнейших пенсионных фондов, ОЭСР 2011 </a:t>
            </a:r>
            <a:r>
              <a:rPr lang="en-GB" sz="2400" b="1" i="1" dirty="0" smtClean="0">
                <a:solidFill>
                  <a:srgbClr val="0070C0"/>
                </a:solidFill>
                <a:latin typeface="Arial Narrow" pitchFamily="34" charset="0"/>
              </a:rPr>
              <a:t>:</a:t>
            </a:r>
            <a:endParaRPr lang="en-GB" sz="2400" b="1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05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4214810" y="5949950"/>
            <a:ext cx="49291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Georgia" pitchFamily="18" charset="0"/>
              </a:rPr>
              <a:t>Источники</a:t>
            </a:r>
            <a:r>
              <a:rPr lang="en-US" sz="1400" i="1" dirty="0" smtClean="0">
                <a:latin typeface="Georgia" pitchFamily="18" charset="0"/>
              </a:rPr>
              <a:t>: </a:t>
            </a:r>
            <a:r>
              <a:rPr lang="ru-RU" sz="1400" i="1" dirty="0" smtClean="0">
                <a:latin typeface="Georgia" pitchFamily="18" charset="0"/>
              </a:rPr>
              <a:t>Обзор крупнейших пенсионных фондов, ОЭСР 2011</a:t>
            </a:r>
            <a:endParaRPr lang="en-US" sz="1400" i="1" dirty="0">
              <a:latin typeface="Georgia" pitchFamily="18" charset="0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85720" y="1571612"/>
          <a:ext cx="8382000" cy="4162425"/>
        </p:xfrm>
        <a:graphic>
          <a:graphicData uri="http://schemas.openxmlformats.org/presentationml/2006/ole">
            <p:oleObj spid="_x0000_s2051" name="Worksheet" r:id="rId4" imgW="7096069" imgH="349569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17675" y="6237288"/>
            <a:ext cx="2133600" cy="476250"/>
          </a:xfrm>
          <a:noFill/>
        </p:spPr>
        <p:txBody>
          <a:bodyPr/>
          <a:lstStyle/>
          <a:p>
            <a:fld id="{986EC8E0-FF71-44FC-B0B5-C3F3A49DD8C3}" type="slidenum">
              <a:rPr lang="da-DK"/>
              <a:pPr/>
              <a:t>15</a:t>
            </a:fld>
            <a:endParaRPr lang="da-DK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570913" cy="561975"/>
          </a:xfrm>
        </p:spPr>
        <p:txBody>
          <a:bodyPr/>
          <a:lstStyle/>
          <a:p>
            <a:r>
              <a:rPr lang="ru-RU" sz="3200" dirty="0" smtClean="0"/>
              <a:t>Инфраструктурное инвестирование</a:t>
            </a:r>
            <a:r>
              <a:rPr lang="en-GB" sz="3200" dirty="0" smtClean="0"/>
              <a:t> </a:t>
            </a:r>
            <a:br>
              <a:rPr lang="en-GB" sz="3200" dirty="0" smtClean="0"/>
            </a:br>
            <a:endParaRPr lang="en-US" altLang="zh-TW" sz="3400" dirty="0" smtClean="0">
              <a:ea typeface="新細明體" pitchFamily="18" charset="-12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323850" y="1844675"/>
            <a:ext cx="1800225" cy="4429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a-DK" sz="1400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/>
          <p:nvPr/>
        </p:nvSpPr>
        <p:spPr>
          <a:xfrm>
            <a:off x="323850" y="1557338"/>
            <a:ext cx="1800225" cy="10080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Акции</a:t>
            </a:r>
            <a:endParaRPr lang="da-DK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a-DK" dirty="0">
                <a:solidFill>
                  <a:schemeClr val="tx1"/>
                </a:solidFill>
              </a:rPr>
              <a:t>20-25% </a:t>
            </a:r>
          </a:p>
        </p:txBody>
      </p:sp>
      <p:sp>
        <p:nvSpPr>
          <p:cNvPr id="39942" name="TextBox 20"/>
          <p:cNvSpPr txBox="1">
            <a:spLocks noChangeArrowheads="1"/>
          </p:cNvSpPr>
          <p:nvPr/>
        </p:nvSpPr>
        <p:spPr bwMode="auto">
          <a:xfrm>
            <a:off x="250825" y="4041775"/>
            <a:ext cx="18732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Приоритетный долг</a:t>
            </a:r>
            <a:r>
              <a:rPr lang="da-DK" dirty="0" smtClean="0"/>
              <a:t>55-70</a:t>
            </a:r>
            <a:r>
              <a:rPr lang="da-DK" dirty="0"/>
              <a:t>%</a:t>
            </a:r>
          </a:p>
          <a:p>
            <a:pPr algn="ctr"/>
            <a:endParaRPr lang="da-DK" sz="1400" dirty="0"/>
          </a:p>
        </p:txBody>
      </p:sp>
      <p:sp>
        <p:nvSpPr>
          <p:cNvPr id="8" name="Rectangle 21"/>
          <p:cNvSpPr/>
          <p:nvPr/>
        </p:nvSpPr>
        <p:spPr>
          <a:xfrm>
            <a:off x="323850" y="2565400"/>
            <a:ext cx="1800225" cy="576263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dirty="0" err="1">
                <a:solidFill>
                  <a:schemeClr val="tx1"/>
                </a:solidFill>
              </a:rPr>
              <a:t>Mezz</a:t>
            </a:r>
            <a:endParaRPr lang="da-DK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a-DK" dirty="0">
                <a:solidFill>
                  <a:schemeClr val="tx1"/>
                </a:solidFill>
              </a:rPr>
              <a:t>10-20%</a:t>
            </a:r>
          </a:p>
        </p:txBody>
      </p:sp>
      <p:sp>
        <p:nvSpPr>
          <p:cNvPr id="9" name="Right Brace 8"/>
          <p:cNvSpPr/>
          <p:nvPr/>
        </p:nvSpPr>
        <p:spPr>
          <a:xfrm>
            <a:off x="2339975" y="3141663"/>
            <a:ext cx="576263" cy="31670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da-DK"/>
          </a:p>
        </p:txBody>
      </p:sp>
      <p:sp>
        <p:nvSpPr>
          <p:cNvPr id="10" name="Right Brace 8"/>
          <p:cNvSpPr/>
          <p:nvPr/>
        </p:nvSpPr>
        <p:spPr>
          <a:xfrm>
            <a:off x="2339975" y="2565400"/>
            <a:ext cx="576263" cy="5762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da-DK"/>
          </a:p>
        </p:txBody>
      </p:sp>
      <p:sp>
        <p:nvSpPr>
          <p:cNvPr id="11" name="Right Brace 8"/>
          <p:cNvSpPr/>
          <p:nvPr/>
        </p:nvSpPr>
        <p:spPr>
          <a:xfrm>
            <a:off x="2339975" y="1557338"/>
            <a:ext cx="576263" cy="10080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da-DK"/>
          </a:p>
        </p:txBody>
      </p:sp>
      <p:sp>
        <p:nvSpPr>
          <p:cNvPr id="39947" name="Tekstboks 12"/>
          <p:cNvSpPr txBox="1">
            <a:spLocks noChangeArrowheads="1"/>
          </p:cNvSpPr>
          <p:nvPr/>
        </p:nvSpPr>
        <p:spPr bwMode="auto">
          <a:xfrm>
            <a:off x="3419475" y="3933825"/>
            <a:ext cx="18002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/>
              <a:t>”</a:t>
            </a:r>
            <a:r>
              <a:rPr lang="ru-RU" sz="1600" dirty="0" smtClean="0"/>
              <a:t>Нет</a:t>
            </a:r>
            <a:r>
              <a:rPr lang="en-US" sz="1600" dirty="0" smtClean="0"/>
              <a:t>” </a:t>
            </a:r>
            <a:r>
              <a:rPr lang="ru-RU" sz="1600" dirty="0" smtClean="0"/>
              <a:t>недостатков</a:t>
            </a:r>
            <a:r>
              <a:rPr lang="en-US" sz="1600" dirty="0" smtClean="0"/>
              <a:t>, </a:t>
            </a:r>
            <a:endParaRPr lang="ru-RU" sz="1600" dirty="0" smtClean="0"/>
          </a:p>
          <a:p>
            <a:r>
              <a:rPr lang="ru-RU" sz="1600" dirty="0" smtClean="0"/>
              <a:t>Нет выгод</a:t>
            </a:r>
            <a:endParaRPr lang="en-US" sz="1600" dirty="0"/>
          </a:p>
          <a:p>
            <a:r>
              <a:rPr lang="ru-RU" sz="1600" dirty="0" smtClean="0"/>
              <a:t>Низкий стабильный доход</a:t>
            </a:r>
            <a:endParaRPr lang="en-US" sz="1600" dirty="0"/>
          </a:p>
        </p:txBody>
      </p:sp>
      <p:sp>
        <p:nvSpPr>
          <p:cNvPr id="39948" name="Tekstboks 13"/>
          <p:cNvSpPr txBox="1">
            <a:spLocks noChangeArrowheads="1"/>
          </p:cNvSpPr>
          <p:nvPr/>
        </p:nvSpPr>
        <p:spPr bwMode="auto">
          <a:xfrm>
            <a:off x="3348038" y="2492375"/>
            <a:ext cx="18002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/>
              <a:t>Без контроля, риск как у акций, более высокие доходы</a:t>
            </a:r>
            <a:endParaRPr lang="en-US" sz="1600" dirty="0"/>
          </a:p>
        </p:txBody>
      </p:sp>
      <p:sp>
        <p:nvSpPr>
          <p:cNvPr id="39949" name="Tekstboks 14"/>
          <p:cNvSpPr txBox="1">
            <a:spLocks noChangeArrowheads="1"/>
          </p:cNvSpPr>
          <p:nvPr/>
        </p:nvSpPr>
        <p:spPr bwMode="auto">
          <a:xfrm>
            <a:off x="3348038" y="1700213"/>
            <a:ext cx="1800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/>
              <a:t>Контроль. Полный риск</a:t>
            </a:r>
            <a:endParaRPr lang="en-US" sz="1600" dirty="0"/>
          </a:p>
        </p:txBody>
      </p:sp>
      <p:sp>
        <p:nvSpPr>
          <p:cNvPr id="39950" name="Tekstboks 15"/>
          <p:cNvSpPr txBox="1">
            <a:spLocks noChangeArrowheads="1"/>
          </p:cNvSpPr>
          <p:nvPr/>
        </p:nvSpPr>
        <p:spPr bwMode="auto">
          <a:xfrm>
            <a:off x="5795963" y="1641475"/>
            <a:ext cx="27368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/>
              <a:t>Вопросы к рассмотрению для пенсионных фондов:</a:t>
            </a:r>
          </a:p>
          <a:p>
            <a:endParaRPr lang="ru-RU" sz="1600" dirty="0" smtClean="0"/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/>
              <a:t>Является ли важным контроль характеристик,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/>
              <a:t>Доходы номинальные или с поправкой на риск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/>
              <a:t>Защита от падения или не продажа при росте</a:t>
            </a:r>
            <a:endParaRPr lang="en-US" sz="1600" dirty="0"/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/>
              <a:t>Способность влиять на развитие бизнеса</a:t>
            </a:r>
            <a:endParaRPr lang="en-US" sz="1600" dirty="0"/>
          </a:p>
          <a:p>
            <a:pPr>
              <a:buFontTx/>
              <a:buAutoNum type="arabicParenR"/>
            </a:pPr>
            <a:endParaRPr lang="en-US" sz="1600" dirty="0"/>
          </a:p>
        </p:txBody>
      </p:sp>
      <p:sp>
        <p:nvSpPr>
          <p:cNvPr id="39951" name="TextBox 20"/>
          <p:cNvSpPr txBox="1">
            <a:spLocks noChangeArrowheads="1"/>
          </p:cNvSpPr>
          <p:nvPr/>
        </p:nvSpPr>
        <p:spPr bwMode="auto">
          <a:xfrm>
            <a:off x="468313" y="765175"/>
            <a:ext cx="741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Arial Narrow" pitchFamily="34" charset="0"/>
              </a:rPr>
              <a:t>Пример структуры инфраструктурного капитала</a:t>
            </a:r>
            <a:endParaRPr lang="en-GB" sz="2400" b="1" i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Инфраструктурное инвестирование</a:t>
            </a:r>
            <a:r>
              <a:rPr lang="en-GB" sz="3200" dirty="0" smtClean="0"/>
              <a:t> </a:t>
            </a:r>
            <a:br>
              <a:rPr lang="en-GB" sz="3200" dirty="0" smtClean="0"/>
            </a:br>
            <a:endParaRPr lang="en-US" sz="3200" dirty="0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6A8020-099F-4532-BF29-149B2F5B7B43}" type="slidenum">
              <a:rPr lang="fr-FR"/>
              <a:pPr/>
              <a:t>16</a:t>
            </a:fld>
            <a:endParaRPr lang="fr-FR"/>
          </a:p>
        </p:txBody>
      </p:sp>
      <p:sp>
        <p:nvSpPr>
          <p:cNvPr id="40964" name="TextBox 20"/>
          <p:cNvSpPr txBox="1">
            <a:spLocks noChangeArrowheads="1"/>
          </p:cNvSpPr>
          <p:nvPr/>
        </p:nvSpPr>
        <p:spPr bwMode="auto">
          <a:xfrm>
            <a:off x="468313" y="765175"/>
            <a:ext cx="741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Arial Narrow" pitchFamily="34" charset="0"/>
              </a:rPr>
              <a:t>Обзор крупнейших пенсионных фондов, ОЭСР 2011 </a:t>
            </a:r>
            <a:r>
              <a:rPr lang="en-GB" sz="2400" b="1" i="1" dirty="0" smtClean="0">
                <a:solidFill>
                  <a:srgbClr val="0070C0"/>
                </a:solidFill>
                <a:latin typeface="Arial Narrow" pitchFamily="34" charset="0"/>
              </a:rPr>
              <a:t>:</a:t>
            </a:r>
          </a:p>
          <a:p>
            <a:r>
              <a:rPr lang="ru-RU" sz="2400" b="1" i="1" dirty="0" smtClean="0">
                <a:solidFill>
                  <a:srgbClr val="0070C0"/>
                </a:solidFill>
                <a:latin typeface="Arial Narrow" pitchFamily="34" charset="0"/>
              </a:rPr>
              <a:t>Инфраструктура как альтернативный актив</a:t>
            </a:r>
            <a:r>
              <a:rPr lang="en-GB" sz="2400" b="1" i="1" dirty="0" smtClean="0">
                <a:solidFill>
                  <a:srgbClr val="0070C0"/>
                </a:solidFill>
                <a:latin typeface="Arial Narrow" pitchFamily="34" charset="0"/>
              </a:rPr>
              <a:t>?</a:t>
            </a:r>
            <a:endParaRPr lang="en-GB" sz="2400" b="1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4096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48" y="1928802"/>
            <a:ext cx="7567612" cy="3494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AGE HEADING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>Инфраструктурное инвестирование</a:t>
            </a: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US" altLang="zh-TW" sz="3200" dirty="0" smtClean="0">
                <a:ea typeface="新細明體" pitchFamily="18" charset="-120"/>
              </a:rPr>
              <a:t/>
            </a:r>
            <a:br>
              <a:rPr lang="en-US" altLang="zh-TW" sz="3200" dirty="0" smtClean="0">
                <a:ea typeface="新細明體" pitchFamily="18" charset="-120"/>
              </a:rPr>
            </a:br>
            <a:endParaRPr lang="en-GB" altLang="zh-TW" sz="3200" dirty="0" smtClean="0">
              <a:ea typeface="新細明體" pitchFamily="18" charset="-120"/>
            </a:endParaRPr>
          </a:p>
        </p:txBody>
      </p:sp>
      <p:sp>
        <p:nvSpPr>
          <p:cNvPr id="41987" name="Slide Number Placeholder 2"/>
          <p:cNvSpPr txBox="1">
            <a:spLocks noGrp="1"/>
          </p:cNvSpPr>
          <p:nvPr/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944A453-939F-4B49-9D02-5AE883C6AA7B}" type="slidenum">
              <a:rPr lang="zh-TW" altLang="en-GB" sz="1400">
                <a:solidFill>
                  <a:srgbClr val="727272"/>
                </a:solidFill>
                <a:latin typeface="Georgia" pitchFamily="18" charset="0"/>
                <a:ea typeface="新細明體" pitchFamily="18" charset="-120"/>
              </a:rPr>
              <a:pPr algn="r"/>
              <a:t>17</a:t>
            </a:fld>
            <a:endParaRPr lang="en-GB" altLang="zh-TW" sz="1400">
              <a:solidFill>
                <a:srgbClr val="727272"/>
              </a:solidFill>
              <a:latin typeface="Georgia" pitchFamily="18" charset="0"/>
              <a:ea typeface="新細明體" pitchFamily="18" charset="-120"/>
            </a:endParaRPr>
          </a:p>
        </p:txBody>
      </p:sp>
      <p:sp>
        <p:nvSpPr>
          <p:cNvPr id="41988" name="TextBox 11"/>
          <p:cNvSpPr txBox="1">
            <a:spLocks noChangeArrowheads="1"/>
          </p:cNvSpPr>
          <p:nvPr/>
        </p:nvSpPr>
        <p:spPr bwMode="auto">
          <a:xfrm>
            <a:off x="3000364" y="5715016"/>
            <a:ext cx="55721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Georgia" pitchFamily="18" charset="0"/>
              </a:rPr>
              <a:t>Источники</a:t>
            </a:r>
            <a:r>
              <a:rPr lang="en-US" sz="1400" i="1" dirty="0" smtClean="0">
                <a:latin typeface="Georgia" pitchFamily="18" charset="0"/>
              </a:rPr>
              <a:t>: </a:t>
            </a:r>
            <a:r>
              <a:rPr lang="ru-RU" sz="1400" i="1" dirty="0" smtClean="0">
                <a:latin typeface="Georgia" pitchFamily="18" charset="0"/>
              </a:rPr>
              <a:t>Обзор крупнейших пенсионных фондов, ОЭСР 2011</a:t>
            </a:r>
            <a:endParaRPr lang="en-US" sz="1400" i="1" dirty="0">
              <a:latin typeface="Georgia" pitchFamily="18" charset="0"/>
            </a:endParaRP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2133600"/>
            <a:ext cx="712946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Box 20"/>
          <p:cNvSpPr txBox="1">
            <a:spLocks noChangeArrowheads="1"/>
          </p:cNvSpPr>
          <p:nvPr/>
        </p:nvSpPr>
        <p:spPr bwMode="auto">
          <a:xfrm>
            <a:off x="323850" y="765175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Arial Narrow" pitchFamily="34" charset="0"/>
              </a:rPr>
              <a:t>Обзор крупнейших пенсионных фондов, ОЭСР 2011 </a:t>
            </a:r>
            <a:r>
              <a:rPr lang="en-GB" sz="2400" b="1" i="1" dirty="0" smtClean="0">
                <a:solidFill>
                  <a:srgbClr val="0070C0"/>
                </a:solidFill>
                <a:latin typeface="Arial Narrow" pitchFamily="34" charset="0"/>
              </a:rPr>
              <a:t>:</a:t>
            </a:r>
          </a:p>
          <a:p>
            <a:r>
              <a:rPr lang="ru-RU" sz="2400" b="1" i="1" dirty="0" smtClean="0">
                <a:solidFill>
                  <a:srgbClr val="0070C0"/>
                </a:solidFill>
                <a:latin typeface="Arial Narrow" pitchFamily="34" charset="0"/>
              </a:rPr>
              <a:t>Сколько инвестируется</a:t>
            </a:r>
            <a:r>
              <a:rPr lang="en-GB" sz="2400" b="1" i="1" dirty="0" smtClean="0">
                <a:solidFill>
                  <a:srgbClr val="0070C0"/>
                </a:solidFill>
                <a:latin typeface="Arial Narrow" pitchFamily="34" charset="0"/>
              </a:rPr>
              <a:t>?</a:t>
            </a:r>
            <a:endParaRPr lang="en-GB" sz="2400" b="1" i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/>
              <a:t>Проблемы и перспективы на будущее </a:t>
            </a:r>
            <a:r>
              <a:rPr lang="en-GB" cap="none" dirty="0" smtClean="0"/>
              <a:t/>
            </a:r>
            <a:br>
              <a:rPr lang="en-GB" cap="none" dirty="0" smtClean="0"/>
            </a:br>
            <a:endParaRPr lang="en-US" cap="none" dirty="0" smtClean="0"/>
          </a:p>
        </p:txBody>
      </p:sp>
      <p:sp>
        <p:nvSpPr>
          <p:cNvPr id="43011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zh-CN" dirty="0" smtClean="0">
                <a:ea typeface="宋体" pitchFamily="2" charset="-122"/>
              </a:rPr>
              <a:t>Почему так мало инвестиций? Что мы можем сделать по этому поводу?</a:t>
            </a: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DD530F-03DE-4F48-B3E2-A6F05AFD425F}" type="slidenum">
              <a:rPr lang="fr-FR"/>
              <a:pPr/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Инфраструктурное инвестирование - проблемы</a:t>
            </a:r>
            <a:endParaRPr lang="en-GB" sz="2800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1857EE-F2AB-4570-BCB2-155FBF63D7EE}" type="slidenum">
              <a:rPr lang="fr-FR"/>
              <a:pPr/>
              <a:t>19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9750" y="1203325"/>
          <a:ext cx="8137525" cy="4852035"/>
        </p:xfrm>
        <a:graphic>
          <a:graphicData uri="http://schemas.openxmlformats.org/drawingml/2006/table">
            <a:tbl>
              <a:tblPr/>
              <a:tblGrid>
                <a:gridCol w="2317738"/>
                <a:gridCol w="581978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Основные темы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Основные барьеры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Барьеры для инвестиционных возможностей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ru-RU" sz="1800" dirty="0" smtClean="0">
                          <a:latin typeface="+mn-lt"/>
                          <a:ea typeface="Times New Roman"/>
                        </a:rPr>
                        <a:t>Отсутствие политической воли в долгосрочной перспективе.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Нет ясности относительно инвестиционных возможностей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Нестабильность регулирования, политический риск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Фрагментация рынка среди различных уровней правительства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Возможности инфраструктурного инвестирования на рынке воспринимаются как слишком рискованные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44047" name="TextBox 4"/>
          <p:cNvSpPr txBox="1">
            <a:spLocks noChangeArrowheads="1"/>
          </p:cNvSpPr>
          <p:nvPr/>
        </p:nvSpPr>
        <p:spPr bwMode="auto">
          <a:xfrm>
            <a:off x="250825" y="663575"/>
            <a:ext cx="7705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Arial Narrow" pitchFamily="34" charset="0"/>
              </a:rPr>
              <a:t>Основные барьеры</a:t>
            </a:r>
            <a:r>
              <a:rPr lang="en-GB" sz="2400" b="1" i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GB" sz="2400" b="1" i="1" dirty="0">
                <a:solidFill>
                  <a:srgbClr val="0070C0"/>
                </a:solidFill>
                <a:latin typeface="Arial Narrow" pitchFamily="34" charset="0"/>
              </a:rPr>
              <a:t>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4525963"/>
          </a:xfrm>
        </p:spPr>
        <p:txBody>
          <a:bodyPr/>
          <a:lstStyle/>
          <a:p>
            <a:pPr marL="514350" indent="-514350" eaLnBrk="1" hangingPunct="1">
              <a:spcBef>
                <a:spcPts val="1800"/>
              </a:spcBef>
              <a:spcAft>
                <a:spcPts val="400"/>
              </a:spcAft>
              <a:buFont typeface="Helvetica" pitchFamily="34" charset="0"/>
              <a:buAutoNum type="arabicPeriod"/>
            </a:pPr>
            <a:r>
              <a:rPr lang="ru-RU" altLang="zh-CN" sz="2800" b="1" dirty="0" smtClean="0">
                <a:ea typeface="宋体" pitchFamily="2" charset="-122"/>
              </a:rPr>
              <a:t>Инфраструктурный рынок</a:t>
            </a:r>
          </a:p>
          <a:p>
            <a:pPr marL="514350" indent="-514350" eaLnBrk="1" hangingPunct="1">
              <a:spcBef>
                <a:spcPts val="1800"/>
              </a:spcBef>
              <a:spcAft>
                <a:spcPts val="400"/>
              </a:spcAft>
              <a:buFont typeface="Helvetica" pitchFamily="34" charset="0"/>
              <a:buAutoNum type="arabicPeriod"/>
            </a:pPr>
            <a:r>
              <a:rPr lang="ru-RU" altLang="zh-CN" sz="2800" b="1" dirty="0" smtClean="0">
                <a:ea typeface="宋体" pitchFamily="2" charset="-122"/>
              </a:rPr>
              <a:t>Общая картина институциональных инвесторов</a:t>
            </a:r>
          </a:p>
          <a:p>
            <a:pPr marL="514350" indent="-514350" eaLnBrk="1" hangingPunct="1">
              <a:spcBef>
                <a:spcPts val="1800"/>
              </a:spcBef>
              <a:spcAft>
                <a:spcPts val="400"/>
              </a:spcAft>
              <a:buFont typeface="Helvetica" pitchFamily="34" charset="0"/>
              <a:buAutoNum type="arabicPeriod"/>
            </a:pPr>
            <a:r>
              <a:rPr lang="ru-RU" altLang="zh-CN" sz="2800" b="1" dirty="0" smtClean="0">
                <a:ea typeface="宋体" pitchFamily="2" charset="-122"/>
              </a:rPr>
              <a:t>Инфраструктурное инвестирование</a:t>
            </a:r>
          </a:p>
          <a:p>
            <a:pPr marL="514350" indent="-514350" eaLnBrk="1" hangingPunct="1">
              <a:spcBef>
                <a:spcPts val="1800"/>
              </a:spcBef>
              <a:spcAft>
                <a:spcPts val="400"/>
              </a:spcAft>
              <a:buFont typeface="Helvetica" pitchFamily="34" charset="0"/>
              <a:buAutoNum type="arabicPeriod"/>
            </a:pPr>
            <a:r>
              <a:rPr lang="ru-RU" altLang="zh-CN" sz="2800" b="1" dirty="0" smtClean="0">
                <a:ea typeface="宋体" pitchFamily="2" charset="-122"/>
              </a:rPr>
              <a:t>Проблемы и перспективы на будущее</a:t>
            </a:r>
          </a:p>
          <a:p>
            <a:pPr marL="514350" indent="-514350" eaLnBrk="1" hangingPunct="1">
              <a:spcBef>
                <a:spcPts val="1800"/>
              </a:spcBef>
              <a:spcAft>
                <a:spcPts val="400"/>
              </a:spcAft>
              <a:buFont typeface="Helvetica" pitchFamily="34" charset="0"/>
              <a:buAutoNum type="arabicPeriod"/>
            </a:pPr>
            <a:r>
              <a:rPr lang="ru-RU" altLang="zh-CN" sz="2800" b="1" dirty="0" smtClean="0">
                <a:ea typeface="宋体" pitchFamily="2" charset="-122"/>
              </a:rPr>
              <a:t>Проект ОЭСР по долгосрочному инвестированию</a:t>
            </a:r>
            <a:endParaRPr lang="en-GB" sz="2800" dirty="0" smtClean="0"/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457200" y="-10001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Содержание</a:t>
            </a:r>
            <a:endParaRPr lang="en-GB" sz="3200" kern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094369-C13F-409C-9136-36A6D04CAE97}" type="slidenum">
              <a:rPr lang="fr-FR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Инфраструктурное инвестирование - проблемы</a:t>
            </a:r>
            <a:endParaRPr lang="en-GB" sz="2800" dirty="0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0616B8-BDE4-4E8D-8459-976B24EFE3C6}" type="slidenum">
              <a:rPr lang="fr-FR"/>
              <a:pPr/>
              <a:t>20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9750" y="1203325"/>
          <a:ext cx="8137525" cy="2797179"/>
        </p:xfrm>
        <a:graphic>
          <a:graphicData uri="http://schemas.openxmlformats.org/drawingml/2006/table">
            <a:tbl>
              <a:tblPr/>
              <a:tblGrid>
                <a:gridCol w="2232025"/>
                <a:gridCol w="5905500"/>
              </a:tblGrid>
              <a:tr h="503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Основные темы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Основные барьеры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93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+mn-ea"/>
                          <a:cs typeface="Arial" pitchFamily="34" charset="0"/>
                        </a:rPr>
                        <a:t>Отсутствие возможностей у  инвестора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+mn-ea"/>
                          <a:cs typeface="Arial" pitchFamily="34" charset="0"/>
                        </a:rPr>
                        <a:t>Отсутствие опыта в секторе инфраструктуры.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+mn-ea"/>
                          <a:cs typeface="Arial" pitchFamily="34" charset="0"/>
                        </a:rPr>
                        <a:t>Проблема масштаба пенсионных фондов.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+mn-ea"/>
                          <a:cs typeface="Arial" pitchFamily="34" charset="0"/>
                        </a:rPr>
                        <a:t>Регуляторные барьеры.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+mn-ea"/>
                          <a:cs typeface="Arial" pitchFamily="34" charset="0"/>
                        </a:rPr>
                        <a:t>Краткосрочный подход инвесторов.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45071" name="TextBox 4"/>
          <p:cNvSpPr txBox="1">
            <a:spLocks noChangeArrowheads="1"/>
          </p:cNvSpPr>
          <p:nvPr/>
        </p:nvSpPr>
        <p:spPr bwMode="auto">
          <a:xfrm>
            <a:off x="250825" y="663575"/>
            <a:ext cx="7705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Arial Narrow" pitchFamily="34" charset="0"/>
              </a:rPr>
              <a:t>Основные барьеры</a:t>
            </a:r>
            <a:r>
              <a:rPr lang="en-GB" sz="2400" b="1" i="1" dirty="0" smtClean="0">
                <a:solidFill>
                  <a:srgbClr val="0070C0"/>
                </a:solidFill>
                <a:latin typeface="Arial Narrow" pitchFamily="34" charset="0"/>
              </a:rPr>
              <a:t> ..</a:t>
            </a:r>
            <a:endParaRPr lang="en-GB" sz="2400" b="1" i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Инфраструктурное инвестирование - проблемы</a:t>
            </a:r>
            <a:endParaRPr lang="en-GB" sz="2800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1772AD-7E4E-4C94-BA7E-EAC1A775A5C5}" type="slidenum">
              <a:rPr lang="fr-FR"/>
              <a:pPr/>
              <a:t>21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9750" y="1203325"/>
          <a:ext cx="8137525" cy="3480435"/>
        </p:xfrm>
        <a:graphic>
          <a:graphicData uri="http://schemas.openxmlformats.org/drawingml/2006/table">
            <a:tbl>
              <a:tblPr/>
              <a:tblGrid>
                <a:gridCol w="2603490"/>
                <a:gridCol w="553403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Основные темы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Основные барьеры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Проблемы с инвестиционными условиями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Отрицательное восприятие ценности инфраструктуры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Отсутствие прозрачности в секторе инфраструктуры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Рассогласование интересов между владельцами активов / управляющих активами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Нехватка данных по инфраструктурным проектам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46095" name="TextBox 4"/>
          <p:cNvSpPr txBox="1">
            <a:spLocks noChangeArrowheads="1"/>
          </p:cNvSpPr>
          <p:nvPr/>
        </p:nvSpPr>
        <p:spPr bwMode="auto">
          <a:xfrm>
            <a:off x="250825" y="663575"/>
            <a:ext cx="7705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Arial Narrow" pitchFamily="34" charset="0"/>
              </a:rPr>
              <a:t>Основные барьеры</a:t>
            </a:r>
            <a:r>
              <a:rPr lang="en-GB" sz="2400" b="1" i="1" dirty="0" smtClean="0">
                <a:solidFill>
                  <a:srgbClr val="0070C0"/>
                </a:solidFill>
                <a:latin typeface="Arial Narrow" pitchFamily="34" charset="0"/>
              </a:rPr>
              <a:t> ..</a:t>
            </a:r>
            <a:endParaRPr lang="en-GB" sz="2400" b="1" i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cap="none" dirty="0" smtClean="0"/>
              <a:t>Проект ОЭСР по долгосрочному инвестированию (</a:t>
            </a:r>
            <a:r>
              <a:rPr lang="en-US" sz="3600" cap="none" dirty="0" smtClean="0"/>
              <a:t>LTI)</a:t>
            </a:r>
          </a:p>
        </p:txBody>
      </p:sp>
      <p:sp>
        <p:nvSpPr>
          <p:cNvPr id="47107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zh-CN" dirty="0" smtClean="0">
                <a:ea typeface="宋体" pitchFamily="2" charset="-122"/>
              </a:rPr>
              <a:t>Целостный подход к барьерам для долгосрочных инвестиций</a:t>
            </a:r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D5F29E-830D-4910-B4FC-A576671F0ED3}" type="slidenum">
              <a:rPr lang="fr-FR"/>
              <a:pPr/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68313" y="117475"/>
            <a:ext cx="8218487" cy="647700"/>
          </a:xfrm>
        </p:spPr>
        <p:txBody>
          <a:bodyPr/>
          <a:lstStyle/>
          <a:p>
            <a:r>
              <a:rPr lang="ru-RU" sz="2400" dirty="0" smtClean="0"/>
              <a:t>Проект ОЭСР по долгосрочному инвестированию (</a:t>
            </a:r>
            <a:r>
              <a:rPr lang="en-US" sz="2400" dirty="0" smtClean="0"/>
              <a:t>LTI)</a:t>
            </a:r>
            <a:endParaRPr lang="en-GB" sz="2400" dirty="0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57158" y="1785926"/>
            <a:ext cx="5500726" cy="452596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sz="2400" dirty="0" smtClean="0"/>
              <a:t>«Терпеливый», </a:t>
            </a:r>
            <a:r>
              <a:rPr lang="ru-RU" sz="2400" dirty="0" smtClean="0"/>
              <a:t>«</a:t>
            </a:r>
            <a:r>
              <a:rPr lang="ru-RU" sz="2400" dirty="0" smtClean="0"/>
              <a:t>заинтересованный», «продуктивный</a:t>
            </a:r>
            <a:r>
              <a:rPr lang="ru-RU" sz="2400" dirty="0" smtClean="0"/>
              <a:t>» капитал</a:t>
            </a:r>
          </a:p>
          <a:p>
            <a:pPr>
              <a:spcBef>
                <a:spcPts val="1200"/>
              </a:spcBef>
            </a:pPr>
            <a:r>
              <a:rPr lang="ru-RU" sz="2400" dirty="0" smtClean="0"/>
              <a:t>Долгосрочные инвесторы /долгосрочные активы</a:t>
            </a:r>
          </a:p>
          <a:p>
            <a:pPr>
              <a:spcBef>
                <a:spcPts val="1200"/>
              </a:spcBef>
            </a:pPr>
            <a:r>
              <a:rPr lang="ru-RU" sz="2400" dirty="0" smtClean="0"/>
              <a:t>NB: Краткосрочные – это не плохо</a:t>
            </a:r>
          </a:p>
          <a:p>
            <a:pPr>
              <a:spcBef>
                <a:spcPts val="1200"/>
              </a:spcBef>
            </a:pPr>
            <a:r>
              <a:rPr lang="ru-RU" sz="2400" dirty="0" smtClean="0"/>
              <a:t>Цель проекта ОЭСР по долгосрочному инвестированию </a:t>
            </a:r>
          </a:p>
          <a:p>
            <a:pPr>
              <a:spcBef>
                <a:spcPts val="1200"/>
              </a:spcBef>
            </a:pPr>
            <a:r>
              <a:rPr lang="ru-RU" sz="2400" dirty="0" smtClean="0"/>
              <a:t>Актуальность для G20</a:t>
            </a:r>
            <a:endParaRPr lang="en-GB" sz="2400" dirty="0" smtClean="0"/>
          </a:p>
          <a:p>
            <a:pPr lvl="1">
              <a:spcBef>
                <a:spcPts val="1200"/>
              </a:spcBef>
            </a:pPr>
            <a:endParaRPr lang="en-GB" sz="2400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3A25F4-34E0-4884-8D18-53DBE2057FA1}" type="slidenum">
              <a:rPr lang="fr-FR"/>
              <a:pPr/>
              <a:t>23</a:t>
            </a:fld>
            <a:endParaRPr lang="fr-FR"/>
          </a:p>
        </p:txBody>
      </p:sp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357159" y="806450"/>
            <a:ext cx="83185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Arial Narrow" pitchFamily="34" charset="0"/>
              </a:rPr>
              <a:t>Что означает долгосрочное инвестирование и почему это так важно?</a:t>
            </a:r>
            <a:endParaRPr lang="en-GB" sz="24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4813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060575"/>
            <a:ext cx="27432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7"/>
          <p:cNvSpPr>
            <a:spLocks noGrp="1"/>
          </p:cNvSpPr>
          <p:nvPr>
            <p:ph type="title"/>
          </p:nvPr>
        </p:nvSpPr>
        <p:spPr>
          <a:xfrm>
            <a:off x="357158" y="-1588"/>
            <a:ext cx="8501121" cy="647701"/>
          </a:xfrm>
        </p:spPr>
        <p:txBody>
          <a:bodyPr/>
          <a:lstStyle/>
          <a:p>
            <a:r>
              <a:rPr lang="ru-RU" sz="2000" dirty="0" smtClean="0"/>
              <a:t>Проект ОЭСР по долгосрочному инвестированию </a:t>
            </a:r>
            <a:r>
              <a:rPr lang="en-GB" sz="2000" dirty="0" smtClean="0"/>
              <a:t>- </a:t>
            </a:r>
            <a:r>
              <a:rPr lang="ru-RU" sz="2000" dirty="0" smtClean="0"/>
              <a:t>Структура</a:t>
            </a:r>
            <a:endParaRPr lang="en-GB" sz="2000" dirty="0" smtClean="0"/>
          </a:p>
        </p:txBody>
      </p:sp>
      <p:graphicFrame>
        <p:nvGraphicFramePr>
          <p:cNvPr id="11" name="Diagram 10"/>
          <p:cNvGraphicFramePr/>
          <p:nvPr/>
        </p:nvGraphicFramePr>
        <p:xfrm>
          <a:off x="4170104" y="1252560"/>
          <a:ext cx="633670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9156" name="Group 25"/>
          <p:cNvGrpSpPr>
            <a:grpSpLocks/>
          </p:cNvGrpSpPr>
          <p:nvPr/>
        </p:nvGrpSpPr>
        <p:grpSpPr bwMode="auto">
          <a:xfrm>
            <a:off x="471488" y="2276475"/>
            <a:ext cx="2447925" cy="720725"/>
            <a:chOff x="3482711" y="15773"/>
            <a:chExt cx="2565960" cy="1377582"/>
          </a:xfrm>
        </p:grpSpPr>
        <p:sp>
          <p:nvSpPr>
            <p:cNvPr id="33" name="Pentagon 32"/>
            <p:cNvSpPr/>
            <p:nvPr/>
          </p:nvSpPr>
          <p:spPr>
            <a:xfrm>
              <a:off x="3482711" y="15773"/>
              <a:ext cx="2565960" cy="1377582"/>
            </a:xfrm>
            <a:prstGeom prst="homePlat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Pentagon 4"/>
            <p:cNvSpPr/>
            <p:nvPr/>
          </p:nvSpPr>
          <p:spPr>
            <a:xfrm>
              <a:off x="3482711" y="15773"/>
              <a:ext cx="2221502" cy="1377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890" tIns="8890" rIns="8890" bIns="8890"/>
            <a:lstStyle/>
            <a:p>
              <a:pPr marL="114300" lvl="1" indent="-114300" algn="ctr" defTabSz="6223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en-GB" sz="1400" dirty="0">
                <a:solidFill>
                  <a:srgbClr val="000000"/>
                </a:solidFill>
              </a:endParaRPr>
            </a:p>
            <a:p>
              <a:pPr marL="114300" lvl="1" indent="-114300" algn="ctr" defTabSz="6223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400" b="1" dirty="0" smtClean="0">
                  <a:solidFill>
                    <a:srgbClr val="000000"/>
                  </a:solidFill>
                </a:rPr>
                <a:t>Сбор данных</a:t>
              </a:r>
              <a:endParaRPr lang="en-GB" sz="1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9157" name="Group 26"/>
          <p:cNvGrpSpPr>
            <a:grpSpLocks/>
          </p:cNvGrpSpPr>
          <p:nvPr/>
        </p:nvGrpSpPr>
        <p:grpSpPr bwMode="auto">
          <a:xfrm>
            <a:off x="468313" y="3138488"/>
            <a:ext cx="2447925" cy="719137"/>
            <a:chOff x="3478989" y="1515340"/>
            <a:chExt cx="2565960" cy="1377582"/>
          </a:xfrm>
        </p:grpSpPr>
        <p:sp>
          <p:nvSpPr>
            <p:cNvPr id="31" name="Pentagon 30"/>
            <p:cNvSpPr/>
            <p:nvPr/>
          </p:nvSpPr>
          <p:spPr>
            <a:xfrm>
              <a:off x="3478989" y="1515340"/>
              <a:ext cx="2565960" cy="1377582"/>
            </a:xfrm>
            <a:prstGeom prst="homePlat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Pentagon 6"/>
            <p:cNvSpPr/>
            <p:nvPr/>
          </p:nvSpPr>
          <p:spPr>
            <a:xfrm>
              <a:off x="3478989" y="1515340"/>
              <a:ext cx="2221502" cy="1377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890" tIns="8890" rIns="8890" bIns="8890"/>
            <a:lstStyle/>
            <a:p>
              <a:pPr marL="114300" lvl="1" indent="-114300" algn="ctr" defTabSz="622300">
                <a:lnSpc>
                  <a:spcPct val="90000"/>
                </a:lnSpc>
                <a:spcAft>
                  <a:spcPct val="15000"/>
                </a:spcAft>
              </a:pPr>
              <a:endParaRPr lang="en-GB" sz="1400" dirty="0">
                <a:solidFill>
                  <a:srgbClr val="000000"/>
                </a:solidFill>
              </a:endParaRPr>
            </a:p>
            <a:p>
              <a:pPr marL="114300" lvl="1" indent="-114300" algn="ctr" defTabSz="6223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400" b="1" dirty="0" smtClean="0">
                  <a:solidFill>
                    <a:srgbClr val="000000"/>
                  </a:solidFill>
                </a:rPr>
                <a:t>Анализ политики</a:t>
              </a:r>
              <a:endParaRPr lang="en-GB" sz="1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9158" name="Group 27"/>
          <p:cNvGrpSpPr>
            <a:grpSpLocks/>
          </p:cNvGrpSpPr>
          <p:nvPr/>
        </p:nvGrpSpPr>
        <p:grpSpPr bwMode="auto">
          <a:xfrm>
            <a:off x="468313" y="4033838"/>
            <a:ext cx="2447925" cy="719137"/>
            <a:chOff x="3478989" y="3030681"/>
            <a:chExt cx="2565960" cy="1377582"/>
          </a:xfrm>
        </p:grpSpPr>
        <p:sp>
          <p:nvSpPr>
            <p:cNvPr id="29" name="Pentagon 28"/>
            <p:cNvSpPr/>
            <p:nvPr/>
          </p:nvSpPr>
          <p:spPr>
            <a:xfrm>
              <a:off x="3478989" y="3030681"/>
              <a:ext cx="2565960" cy="1377582"/>
            </a:xfrm>
            <a:prstGeom prst="homePlat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Pentagon 8"/>
            <p:cNvSpPr/>
            <p:nvPr/>
          </p:nvSpPr>
          <p:spPr>
            <a:xfrm>
              <a:off x="3478989" y="3030681"/>
              <a:ext cx="2221502" cy="1377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890" tIns="8890" rIns="8890" bIns="8890"/>
            <a:lstStyle/>
            <a:p>
              <a:pPr marL="114300" lvl="1" indent="-114300" algn="ctr" defTabSz="6223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en-GB" sz="1400" dirty="0">
                <a:solidFill>
                  <a:srgbClr val="000000"/>
                </a:solidFill>
              </a:endParaRPr>
            </a:p>
            <a:p>
              <a:pPr marL="114300" lvl="1" indent="-114300" algn="ctr" defTabSz="6223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400" b="1" dirty="0" smtClean="0">
                  <a:solidFill>
                    <a:srgbClr val="000000"/>
                  </a:solidFill>
                </a:rPr>
                <a:t>События</a:t>
              </a:r>
              <a:endParaRPr lang="en-GB" sz="1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9159" name="Group 35"/>
          <p:cNvGrpSpPr>
            <a:grpSpLocks/>
          </p:cNvGrpSpPr>
          <p:nvPr/>
        </p:nvGrpSpPr>
        <p:grpSpPr bwMode="auto">
          <a:xfrm>
            <a:off x="87313" y="1325563"/>
            <a:ext cx="3132137" cy="719137"/>
            <a:chOff x="0" y="91533"/>
            <a:chExt cx="4626586" cy="1125124"/>
          </a:xfrm>
        </p:grpSpPr>
        <p:sp>
          <p:nvSpPr>
            <p:cNvPr id="37" name="Rounded Rectangle 36"/>
            <p:cNvSpPr/>
            <p:nvPr/>
          </p:nvSpPr>
          <p:spPr>
            <a:xfrm>
              <a:off x="0" y="91533"/>
              <a:ext cx="4626586" cy="112512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32829" y="123821"/>
              <a:ext cx="4560927" cy="1060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dirty="0" smtClean="0">
                  <a:solidFill>
                    <a:srgbClr val="FFFFFF"/>
                  </a:solidFill>
                </a:rPr>
                <a:t>Результаты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9160" name="Rectangle 38"/>
          <p:cNvSpPr>
            <a:spLocks noChangeArrowheads="1"/>
          </p:cNvSpPr>
          <p:nvPr/>
        </p:nvSpPr>
        <p:spPr bwMode="auto">
          <a:xfrm>
            <a:off x="3203575" y="5694363"/>
            <a:ext cx="5761038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4B78"/>
                </a:solidFill>
              </a:rPr>
              <a:t>Экспертиза институциональных инвесторов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4B78"/>
                </a:solidFill>
              </a:rPr>
              <a:t>Сбор данных национального уровня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4B78"/>
                </a:solidFill>
              </a:rPr>
              <a:t>Другие работы отделов ОЭСР (ENV., Эко и др.).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4B78"/>
                </a:solidFill>
              </a:rPr>
              <a:t>Взаимодействие инвесторов с политиками на высоком уровне</a:t>
            </a:r>
          </a:p>
          <a:p>
            <a:pPr marL="800100" lvl="1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endParaRPr lang="en-GB" sz="1200" dirty="0">
              <a:solidFill>
                <a:srgbClr val="004B78"/>
              </a:solidFill>
            </a:endParaRPr>
          </a:p>
        </p:txBody>
      </p:sp>
      <p:grpSp>
        <p:nvGrpSpPr>
          <p:cNvPr id="49161" name="Group 39"/>
          <p:cNvGrpSpPr>
            <a:grpSpLocks/>
          </p:cNvGrpSpPr>
          <p:nvPr/>
        </p:nvGrpSpPr>
        <p:grpSpPr bwMode="auto">
          <a:xfrm>
            <a:off x="3132138" y="5157788"/>
            <a:ext cx="4968875" cy="431800"/>
            <a:chOff x="0" y="91533"/>
            <a:chExt cx="4626586" cy="1125124"/>
          </a:xfrm>
        </p:grpSpPr>
        <p:sp>
          <p:nvSpPr>
            <p:cNvPr id="41" name="Rounded Rectangle 40"/>
            <p:cNvSpPr/>
            <p:nvPr/>
          </p:nvSpPr>
          <p:spPr>
            <a:xfrm>
              <a:off x="0" y="91533"/>
              <a:ext cx="4626586" cy="112512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4"/>
            <p:cNvSpPr/>
            <p:nvPr/>
          </p:nvSpPr>
          <p:spPr>
            <a:xfrm>
              <a:off x="32519" y="124625"/>
              <a:ext cx="4561548" cy="1058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dirty="0" smtClean="0">
                  <a:solidFill>
                    <a:srgbClr val="FFFFFF"/>
                  </a:solidFill>
                </a:rPr>
                <a:t>Добавленная стоимость ОЭСР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>
          <a:xfrm>
            <a:off x="914400" y="3517900"/>
            <a:ext cx="7391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2287588" y="3517900"/>
            <a:ext cx="457041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0" name="TextBox 23"/>
          <p:cNvSpPr txBox="1">
            <a:spLocks noChangeArrowheads="1"/>
          </p:cNvSpPr>
          <p:nvPr/>
        </p:nvSpPr>
        <p:spPr bwMode="auto">
          <a:xfrm>
            <a:off x="2387836" y="836613"/>
            <a:ext cx="50350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Calibri" pitchFamily="34" charset="0"/>
              </a:rPr>
              <a:t>ИНСТИТУЦИОНАЛЬНЫЕ ИНВЕСТОРЫ </a:t>
            </a:r>
          </a:p>
          <a:p>
            <a:pPr algn="ctr"/>
            <a:r>
              <a:rPr lang="fr-FR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</a:rPr>
              <a:t>Пенсионные фонды, страховщики жизни, СФБ</a:t>
            </a:r>
            <a:r>
              <a:rPr lang="fr-FR" b="1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fr-FR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fr-FR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84438" y="5981700"/>
            <a:ext cx="410368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Calibri"/>
                <a:cs typeface="+mn-cs"/>
              </a:rPr>
              <a:t>ПОЛИТИКИ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Calibri"/>
                <a:cs typeface="+mn-cs"/>
              </a:rPr>
              <a:t>(Регуляторы, правительства)</a:t>
            </a:r>
            <a:endParaRPr lang="fr-FR" sz="20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50182" name="Group 24"/>
          <p:cNvGrpSpPr>
            <a:grpSpLocks/>
          </p:cNvGrpSpPr>
          <p:nvPr/>
        </p:nvGrpSpPr>
        <p:grpSpPr bwMode="auto">
          <a:xfrm>
            <a:off x="971550" y="1601788"/>
            <a:ext cx="7391400" cy="4419600"/>
            <a:chOff x="914400" y="1308100"/>
            <a:chExt cx="7391400" cy="4419600"/>
          </a:xfrm>
        </p:grpSpPr>
        <p:sp>
          <p:nvSpPr>
            <p:cNvPr id="18" name="Rectangle 17"/>
            <p:cNvSpPr/>
            <p:nvPr/>
          </p:nvSpPr>
          <p:spPr>
            <a:xfrm>
              <a:off x="4572000" y="3517900"/>
              <a:ext cx="3733800" cy="2209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14400" y="3517900"/>
              <a:ext cx="3657600" cy="2209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14400" y="1308100"/>
              <a:ext cx="3657600" cy="2209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72000" y="1308100"/>
              <a:ext cx="3733800" cy="2209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32" name="Oval 31"/>
          <p:cNvSpPr/>
          <p:nvPr/>
        </p:nvSpPr>
        <p:spPr>
          <a:xfrm>
            <a:off x="3116263" y="2714625"/>
            <a:ext cx="3097212" cy="2232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prstClr val="white"/>
                </a:solidFill>
              </a:rPr>
              <a:t>ОЭСР</a:t>
            </a:r>
            <a:endParaRPr lang="fr-FR" sz="3600" b="1" dirty="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71550" y="4005263"/>
            <a:ext cx="26003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  <a:cs typeface="+mn-cs"/>
              </a:rPr>
              <a:t>Исследования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latin typeface="Calibri"/>
                <a:cs typeface="+mn-cs"/>
              </a:rPr>
              <a:t>Университеты, исследовательские центры, специализированные журналы</a:t>
            </a:r>
            <a:endParaRPr lang="fr-FR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11863" y="1700213"/>
            <a:ext cx="2378075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Calibri"/>
                <a:cs typeface="+mn-cs"/>
              </a:rPr>
              <a:t>Индустрия управления активами</a:t>
            </a:r>
            <a:endParaRPr lang="fr-FR" sz="16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Calibri"/>
                <a:cs typeface="+mn-cs"/>
              </a:rPr>
              <a:t>Управляющие компании, паевые инвестиционные фонды, банки, рейтинговые агентства, консультанты и т.д..</a:t>
            </a:r>
            <a:endParaRPr lang="fr-FR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08625" y="4365625"/>
            <a:ext cx="32861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  <a:cs typeface="+mn-cs"/>
              </a:rPr>
              <a:t>Многосторонние организации</a:t>
            </a:r>
            <a:endParaRPr lang="fr-FR" sz="20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prstClr val="black"/>
                </a:solidFill>
                <a:latin typeface="Calibri"/>
                <a:cs typeface="+mn-cs"/>
              </a:rPr>
              <a:t>IFC, EIB </a:t>
            </a:r>
            <a:r>
              <a:rPr lang="ru-RU" sz="2000" dirty="0" smtClean="0">
                <a:solidFill>
                  <a:prstClr val="black"/>
                </a:solidFill>
                <a:latin typeface="Calibri"/>
                <a:cs typeface="+mn-cs"/>
              </a:rPr>
              <a:t>и т.д.</a:t>
            </a:r>
            <a:endParaRPr lang="fr-FR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00113" y="1916113"/>
            <a:ext cx="249396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  <a:cs typeface="+mn-cs"/>
              </a:rPr>
              <a:t>Группы инвесторов</a:t>
            </a:r>
            <a:endParaRPr lang="fr-FR" sz="20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prstClr val="black"/>
                </a:solidFill>
                <a:latin typeface="Calibri"/>
                <a:cs typeface="+mn-cs"/>
              </a:rPr>
              <a:t>LTI Club, UN PRI, IIGCC, P8, INCG, </a:t>
            </a:r>
            <a:r>
              <a:rPr lang="ru-RU" sz="2000" dirty="0" smtClean="0">
                <a:solidFill>
                  <a:prstClr val="black"/>
                </a:solidFill>
                <a:latin typeface="Calibri"/>
                <a:cs typeface="+mn-cs"/>
              </a:rPr>
              <a:t>Форум СФБ</a:t>
            </a:r>
            <a:endParaRPr lang="fr-FR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188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GB" sz="4400">
              <a:latin typeface="Helvetica" pitchFamily="34" charset="0"/>
            </a:endParaRPr>
          </a:p>
        </p:txBody>
      </p:sp>
      <p:sp>
        <p:nvSpPr>
          <p:cNvPr id="50189" name="Title 16"/>
          <p:cNvSpPr>
            <a:spLocks noGrp="1"/>
          </p:cNvSpPr>
          <p:nvPr>
            <p:ph type="title"/>
          </p:nvPr>
        </p:nvSpPr>
        <p:spPr>
          <a:xfrm>
            <a:off x="468313" y="117475"/>
            <a:ext cx="8218487" cy="647700"/>
          </a:xfrm>
        </p:spPr>
        <p:txBody>
          <a:bodyPr/>
          <a:lstStyle/>
          <a:p>
            <a:r>
              <a:rPr lang="ru-RU" sz="1800" dirty="0" smtClean="0"/>
              <a:t>Проект ОЭСР по долгосрочному инвестированию </a:t>
            </a:r>
            <a:r>
              <a:rPr lang="en-GB" sz="1800" dirty="0" smtClean="0"/>
              <a:t>- </a:t>
            </a:r>
            <a:r>
              <a:rPr lang="ru-RU" sz="1800" dirty="0" smtClean="0"/>
              <a:t> Управление </a:t>
            </a:r>
            <a:endParaRPr lang="en-US" sz="1800" dirty="0" smtClean="0"/>
          </a:p>
        </p:txBody>
      </p:sp>
      <p:sp>
        <p:nvSpPr>
          <p:cNvPr id="50190" name="Slide Number Placeholder 2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20BE6F-A5F1-439C-82C5-E8DF9B636E2D}" type="slidenum">
              <a:rPr lang="fr-FR"/>
              <a:pPr/>
              <a:t>25</a:t>
            </a:fld>
            <a:endParaRPr lang="fr-FR"/>
          </a:p>
        </p:txBody>
      </p:sp>
      <p:sp>
        <p:nvSpPr>
          <p:cNvPr id="50191" name="TextBox 5"/>
          <p:cNvSpPr txBox="1">
            <a:spLocks noChangeArrowheads="1"/>
          </p:cNvSpPr>
          <p:nvPr/>
        </p:nvSpPr>
        <p:spPr bwMode="auto">
          <a:xfrm>
            <a:off x="34925" y="735013"/>
            <a:ext cx="23050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Arial Narrow" pitchFamily="34" charset="0"/>
              </a:rPr>
              <a:t>Привлекать заинтересованных лиц</a:t>
            </a:r>
            <a:endParaRPr lang="en-GB" sz="2000" b="1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50192" name="Down Arrow 23"/>
          <p:cNvSpPr>
            <a:spLocks noChangeArrowheads="1"/>
          </p:cNvSpPr>
          <p:nvPr/>
        </p:nvSpPr>
        <p:spPr bwMode="auto">
          <a:xfrm>
            <a:off x="4356100" y="1628775"/>
            <a:ext cx="431800" cy="1079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ru-RU" sz="2000">
              <a:latin typeface="Helvetica 65 Medium"/>
            </a:endParaRPr>
          </a:p>
        </p:txBody>
      </p:sp>
      <p:sp>
        <p:nvSpPr>
          <p:cNvPr id="50193" name="Down Arrow 27"/>
          <p:cNvSpPr>
            <a:spLocks noChangeArrowheads="1"/>
          </p:cNvSpPr>
          <p:nvPr/>
        </p:nvSpPr>
        <p:spPr bwMode="auto">
          <a:xfrm rot="10800000">
            <a:off x="4427538" y="4941888"/>
            <a:ext cx="431800" cy="1079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ru-RU" sz="2000">
              <a:latin typeface="Helvetica 65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0" y="-1588"/>
            <a:ext cx="9144000" cy="647701"/>
          </a:xfrm>
        </p:spPr>
        <p:txBody>
          <a:bodyPr/>
          <a:lstStyle/>
          <a:p>
            <a:r>
              <a:rPr lang="ru-RU" sz="2400" dirty="0" smtClean="0"/>
              <a:t>Проект ОЭСР по долгосрочному инвестированию – партнеры и участники</a:t>
            </a:r>
            <a:endParaRPr lang="en-US" sz="2400" dirty="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8424862" cy="4525962"/>
          </a:xfrm>
        </p:spPr>
        <p:txBody>
          <a:bodyPr/>
          <a:lstStyle/>
          <a:p>
            <a:r>
              <a:rPr lang="ru-RU" sz="2800" u="sng" dirty="0" smtClean="0"/>
              <a:t>Партнеры: </a:t>
            </a:r>
            <a:r>
              <a:rPr lang="ru-RU" sz="2800" dirty="0" smtClean="0"/>
              <a:t>APG, Инвестиционный совет Канадского пенсионного плана, Клуб долгосрочных инвесторов (члены Руководящего комитета проекта)</a:t>
            </a:r>
            <a:endParaRPr lang="en-GB" sz="2800" dirty="0" smtClean="0"/>
          </a:p>
          <a:p>
            <a:r>
              <a:rPr lang="ru-RU" sz="2800" u="sng" dirty="0" smtClean="0"/>
              <a:t>Участники: </a:t>
            </a:r>
            <a:r>
              <a:rPr lang="en-GB" sz="2800" dirty="0" smtClean="0"/>
              <a:t>APG, ATP, BT, </a:t>
            </a:r>
            <a:r>
              <a:rPr lang="en-GB" sz="2800" dirty="0" err="1" smtClean="0"/>
              <a:t>Calpers</a:t>
            </a:r>
            <a:r>
              <a:rPr lang="en-GB" sz="2800" dirty="0" smtClean="0"/>
              <a:t>, CDC, CIC, CPPIB, Future Fund, NZ </a:t>
            </a:r>
            <a:r>
              <a:rPr lang="en-GB" sz="2800" dirty="0" err="1" smtClean="0"/>
              <a:t>Superannnuation</a:t>
            </a:r>
            <a:r>
              <a:rPr lang="en-GB" sz="2800" dirty="0" smtClean="0"/>
              <a:t> Fund, GIC, </a:t>
            </a:r>
            <a:r>
              <a:rPr lang="ru-RU" sz="2800" dirty="0" smtClean="0"/>
              <a:t>Государственный</a:t>
            </a:r>
            <a:r>
              <a:rPr lang="en-US" sz="2800" dirty="0" smtClean="0"/>
              <a:t> </a:t>
            </a:r>
            <a:r>
              <a:rPr lang="ru-RU" sz="2800" dirty="0" smtClean="0"/>
              <a:t>пенсионный фонд </a:t>
            </a:r>
            <a:r>
              <a:rPr lang="en-US" sz="2800" dirty="0" smtClean="0"/>
              <a:t>Global</a:t>
            </a:r>
            <a:r>
              <a:rPr lang="ru-RU" sz="2800" dirty="0" smtClean="0"/>
              <a:t> Норвегия</a:t>
            </a:r>
            <a:r>
              <a:rPr lang="en-GB" sz="2800" dirty="0" smtClean="0"/>
              <a:t>, </a:t>
            </a:r>
            <a:r>
              <a:rPr lang="en-GB" sz="2800" dirty="0" err="1" smtClean="0"/>
              <a:t>PensionDanmark</a:t>
            </a:r>
            <a:r>
              <a:rPr lang="en-GB" sz="2800" dirty="0" smtClean="0"/>
              <a:t>, PGGM, PREVI, GEPF</a:t>
            </a:r>
            <a:r>
              <a:rPr lang="ru-RU" sz="2800" dirty="0" smtClean="0"/>
              <a:t> Южная Африка </a:t>
            </a:r>
            <a:r>
              <a:rPr lang="en-GB" sz="2800" dirty="0" smtClean="0"/>
              <a:t>, </a:t>
            </a:r>
            <a:r>
              <a:rPr lang="en-GB" sz="2800" dirty="0" err="1" smtClean="0"/>
              <a:t>AustraliaSuper</a:t>
            </a:r>
            <a:r>
              <a:rPr lang="en-GB" sz="2800" dirty="0" smtClean="0"/>
              <a:t>, TIAA-CREFF </a:t>
            </a:r>
            <a:r>
              <a:rPr lang="ru-RU" sz="2800" dirty="0" smtClean="0"/>
              <a:t>ООН , </a:t>
            </a:r>
            <a:r>
              <a:rPr lang="en-GB" sz="2800" dirty="0" smtClean="0"/>
              <a:t>USS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F16AD1-FE42-478B-A146-4F4D56349B5B}" type="slidenum">
              <a:rPr lang="fr-FR"/>
              <a:pPr/>
              <a:t>26</a:t>
            </a:fld>
            <a:endParaRPr lang="fr-FR"/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468313" y="806450"/>
            <a:ext cx="8207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Arial Narrow" pitchFamily="34" charset="0"/>
              </a:rPr>
              <a:t>Успех проекта зависит от участия владельцев активов …</a:t>
            </a:r>
            <a:endParaRPr lang="en-GB" sz="24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2555875" y="2714625"/>
            <a:ext cx="3657600" cy="2232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prstClr val="white"/>
                </a:solidFill>
              </a:rPr>
              <a:t>Long-</a:t>
            </a:r>
            <a:r>
              <a:rPr lang="fr-FR" sz="3200" b="1" dirty="0" err="1">
                <a:solidFill>
                  <a:prstClr val="white"/>
                </a:solidFill>
              </a:rPr>
              <a:t>Term</a:t>
            </a:r>
            <a:r>
              <a:rPr lang="fr-FR" sz="3200" b="1" dirty="0">
                <a:solidFill>
                  <a:prstClr val="white"/>
                </a:solidFill>
              </a:rPr>
              <a:t> </a:t>
            </a:r>
            <a:r>
              <a:rPr lang="fr-FR" sz="3200" b="1" dirty="0" err="1">
                <a:solidFill>
                  <a:prstClr val="white"/>
                </a:solidFill>
              </a:rPr>
              <a:t>Investment</a:t>
            </a:r>
            <a:r>
              <a:rPr lang="fr-FR" sz="3200" b="1" dirty="0">
                <a:solidFill>
                  <a:prstClr val="white"/>
                </a:solidFill>
              </a:rPr>
              <a:t> Project</a:t>
            </a:r>
          </a:p>
        </p:txBody>
      </p:sp>
      <p:sp>
        <p:nvSpPr>
          <p:cNvPr id="52227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GB" sz="4400">
              <a:latin typeface="Helvetica" pitchFamily="34" charset="0"/>
            </a:endParaRPr>
          </a:p>
        </p:txBody>
      </p:sp>
      <p:sp>
        <p:nvSpPr>
          <p:cNvPr id="52228" name="Title 16"/>
          <p:cNvSpPr>
            <a:spLocks noGrp="1"/>
          </p:cNvSpPr>
          <p:nvPr>
            <p:ph type="title"/>
          </p:nvPr>
        </p:nvSpPr>
        <p:spPr>
          <a:xfrm>
            <a:off x="468313" y="117475"/>
            <a:ext cx="8218487" cy="647700"/>
          </a:xfrm>
        </p:spPr>
        <p:txBody>
          <a:bodyPr/>
          <a:lstStyle/>
          <a:p>
            <a:pPr eaLnBrk="1" hangingPunct="1"/>
            <a:r>
              <a:rPr lang="ru-RU" sz="2000" dirty="0" smtClean="0"/>
              <a:t>Проект ОЭСР по долгосрочному инвестированию –</a:t>
            </a:r>
            <a:r>
              <a:rPr lang="en-GB" sz="2000" dirty="0" smtClean="0"/>
              <a:t>– </a:t>
            </a:r>
            <a:r>
              <a:rPr lang="ru-RU" sz="2000" dirty="0" smtClean="0"/>
              <a:t>мероприятия </a:t>
            </a:r>
            <a:r>
              <a:rPr lang="en-GB" sz="2000" dirty="0" smtClean="0"/>
              <a:t>2012-3 </a:t>
            </a:r>
            <a:endParaRPr lang="en-US" sz="2000" dirty="0" smtClean="0"/>
          </a:p>
        </p:txBody>
      </p:sp>
      <p:sp>
        <p:nvSpPr>
          <p:cNvPr id="52229" name="Slide Number Placeholder 2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73B793-2AA1-4795-BC62-19D8EDEC3F8C}" type="slidenum">
              <a:rPr lang="fr-FR"/>
              <a:pPr/>
              <a:t>27</a:t>
            </a:fld>
            <a:endParaRPr lang="fr-FR"/>
          </a:p>
        </p:txBody>
      </p:sp>
      <p:sp>
        <p:nvSpPr>
          <p:cNvPr id="52230" name="Oval 26"/>
          <p:cNvSpPr>
            <a:spLocks noChangeArrowheads="1"/>
          </p:cNvSpPr>
          <p:nvPr/>
        </p:nvSpPr>
        <p:spPr bwMode="auto">
          <a:xfrm>
            <a:off x="6372225" y="1989138"/>
            <a:ext cx="1943100" cy="1295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GB" sz="1400" b="1" dirty="0">
              <a:latin typeface="Helvetica 65 Medium"/>
            </a:endParaRPr>
          </a:p>
          <a:p>
            <a:pPr algn="ctr" eaLnBrk="0" hangingPunct="0"/>
            <a:r>
              <a:rPr lang="ru-RU" sz="1400" b="1" dirty="0" smtClean="0">
                <a:latin typeface="Helvetica 65 Medium"/>
              </a:rPr>
              <a:t>Форум ОЭСР</a:t>
            </a:r>
          </a:p>
          <a:p>
            <a:pPr algn="ctr" eaLnBrk="0" hangingPunct="0"/>
            <a:r>
              <a:rPr lang="ru-RU" sz="1400" b="1" dirty="0" smtClean="0">
                <a:latin typeface="Helvetica 65 Medium"/>
              </a:rPr>
              <a:t>Париж</a:t>
            </a:r>
          </a:p>
          <a:p>
            <a:pPr algn="ctr" eaLnBrk="0" hangingPunct="0"/>
            <a:r>
              <a:rPr lang="ru-RU" sz="1400" b="1" dirty="0" smtClean="0">
                <a:latin typeface="Helvetica 65 Medium"/>
              </a:rPr>
              <a:t>Май 2012</a:t>
            </a:r>
            <a:endParaRPr lang="en-US" sz="1400" b="1" dirty="0">
              <a:latin typeface="Helvetica 65 Medium"/>
            </a:endParaRPr>
          </a:p>
        </p:txBody>
      </p:sp>
      <p:sp>
        <p:nvSpPr>
          <p:cNvPr id="52231" name="Oval 27"/>
          <p:cNvSpPr>
            <a:spLocks noChangeArrowheads="1"/>
          </p:cNvSpPr>
          <p:nvPr/>
        </p:nvSpPr>
        <p:spPr bwMode="auto">
          <a:xfrm>
            <a:off x="6659563" y="3933825"/>
            <a:ext cx="1871662" cy="13525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r>
              <a:rPr lang="ru-RU" sz="1400" b="1" dirty="0" smtClean="0">
                <a:latin typeface="Helvetica 65 Medium"/>
              </a:rPr>
              <a:t>ОЭСР/G20</a:t>
            </a:r>
          </a:p>
          <a:p>
            <a:pPr algn="ctr" eaLnBrk="0" hangingPunct="0"/>
            <a:r>
              <a:rPr lang="ru-RU" sz="1400" b="1" dirty="0" smtClean="0">
                <a:latin typeface="Helvetica 65 Medium"/>
              </a:rPr>
              <a:t>Конференция </a:t>
            </a:r>
          </a:p>
          <a:p>
            <a:pPr algn="ctr" eaLnBrk="0" hangingPunct="0"/>
            <a:r>
              <a:rPr lang="ru-RU" sz="1400" b="1" dirty="0" smtClean="0">
                <a:latin typeface="Helvetica 65 Medium"/>
              </a:rPr>
              <a:t>по зеленому росту</a:t>
            </a:r>
          </a:p>
          <a:p>
            <a:pPr algn="ctr" eaLnBrk="0" hangingPunct="0"/>
            <a:r>
              <a:rPr lang="ru-RU" sz="1400" b="1" dirty="0" smtClean="0">
                <a:latin typeface="Helvetica 65 Medium"/>
              </a:rPr>
              <a:t>Париж</a:t>
            </a:r>
          </a:p>
          <a:p>
            <a:pPr algn="ctr" eaLnBrk="0" hangingPunct="0"/>
            <a:r>
              <a:rPr lang="ru-RU" sz="1400" b="1" dirty="0" smtClean="0">
                <a:latin typeface="Helvetica 65 Medium"/>
              </a:rPr>
              <a:t>Май 2012</a:t>
            </a:r>
            <a:endParaRPr lang="en-US" sz="1400" b="1" dirty="0">
              <a:latin typeface="Helvetica 65 Medium"/>
            </a:endParaRPr>
          </a:p>
        </p:txBody>
      </p:sp>
      <p:sp>
        <p:nvSpPr>
          <p:cNvPr id="52232" name="Oval 28"/>
          <p:cNvSpPr>
            <a:spLocks noChangeArrowheads="1"/>
          </p:cNvSpPr>
          <p:nvPr/>
        </p:nvSpPr>
        <p:spPr bwMode="auto">
          <a:xfrm>
            <a:off x="250825" y="1916113"/>
            <a:ext cx="2303463" cy="14398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GB" sz="1400" b="1" dirty="0">
              <a:latin typeface="Helvetica 65 Medium"/>
            </a:endParaRPr>
          </a:p>
          <a:p>
            <a:pPr algn="ctr" eaLnBrk="0" hangingPunct="0"/>
            <a:r>
              <a:rPr lang="en-GB" sz="1400" b="1" dirty="0" smtClean="0">
                <a:latin typeface="Helvetica 65 Medium"/>
              </a:rPr>
              <a:t>G20 - </a:t>
            </a:r>
            <a:r>
              <a:rPr lang="ru-RU" sz="1400" b="1" dirty="0" smtClean="0">
                <a:latin typeface="Helvetica 65 Medium"/>
              </a:rPr>
              <a:t>Россия</a:t>
            </a:r>
          </a:p>
          <a:p>
            <a:pPr algn="ctr" eaLnBrk="0" hangingPunct="0"/>
            <a:r>
              <a:rPr lang="ru-RU" sz="1400" b="1" dirty="0" smtClean="0">
                <a:latin typeface="Helvetica 65 Medium"/>
              </a:rPr>
              <a:t>АТЭС - Индонезия</a:t>
            </a:r>
            <a:endParaRPr lang="en-US" sz="1400" b="1" dirty="0">
              <a:latin typeface="Helvetica 65 Medium"/>
            </a:endParaRPr>
          </a:p>
        </p:txBody>
      </p:sp>
      <p:sp>
        <p:nvSpPr>
          <p:cNvPr id="52233" name="Oval 29"/>
          <p:cNvSpPr>
            <a:spLocks noChangeArrowheads="1"/>
          </p:cNvSpPr>
          <p:nvPr/>
        </p:nvSpPr>
        <p:spPr bwMode="auto">
          <a:xfrm>
            <a:off x="1547813" y="5084763"/>
            <a:ext cx="2160587" cy="14843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r>
              <a:rPr lang="ru-RU" sz="1400" b="1" dirty="0" smtClean="0">
                <a:latin typeface="Helvetica 65 Medium"/>
              </a:rPr>
              <a:t>ОЭСР - </a:t>
            </a:r>
            <a:r>
              <a:rPr lang="ru-RU" sz="1400" b="1" dirty="0" err="1" smtClean="0">
                <a:latin typeface="Helvetica 65 Medium"/>
              </a:rPr>
              <a:t>RiskLab</a:t>
            </a:r>
            <a:endParaRPr lang="ru-RU" sz="1400" b="1" dirty="0" smtClean="0">
              <a:latin typeface="Helvetica 65 Medium"/>
            </a:endParaRPr>
          </a:p>
          <a:p>
            <a:pPr algn="ctr" eaLnBrk="0" hangingPunct="0"/>
            <a:r>
              <a:rPr lang="ru-RU" sz="1400" b="1" dirty="0" smtClean="0">
                <a:latin typeface="Helvetica 65 Medium"/>
              </a:rPr>
              <a:t>семинар</a:t>
            </a:r>
          </a:p>
          <a:p>
            <a:pPr algn="ctr" eaLnBrk="0" hangingPunct="0"/>
            <a:r>
              <a:rPr lang="ru-RU" sz="1400" b="1" dirty="0" smtClean="0">
                <a:latin typeface="Helvetica 65 Medium"/>
              </a:rPr>
              <a:t>по регулированию и </a:t>
            </a:r>
          </a:p>
          <a:p>
            <a:pPr algn="ctr" eaLnBrk="0" hangingPunct="0"/>
            <a:r>
              <a:rPr lang="ru-RU" sz="1400" b="1" dirty="0" smtClean="0">
                <a:latin typeface="Helvetica 65 Medium"/>
              </a:rPr>
              <a:t>долгосрочному </a:t>
            </a:r>
          </a:p>
          <a:p>
            <a:pPr algn="ctr" eaLnBrk="0" hangingPunct="0"/>
            <a:r>
              <a:rPr lang="ru-RU" sz="1400" b="1" dirty="0" smtClean="0">
                <a:latin typeface="Helvetica 65 Medium"/>
              </a:rPr>
              <a:t>инвестированию</a:t>
            </a:r>
            <a:endParaRPr lang="en-US" sz="1400" b="1" dirty="0">
              <a:latin typeface="Helvetica 65 Medium"/>
            </a:endParaRPr>
          </a:p>
        </p:txBody>
      </p:sp>
      <p:sp>
        <p:nvSpPr>
          <p:cNvPr id="52234" name="Oval 27"/>
          <p:cNvSpPr>
            <a:spLocks noChangeArrowheads="1"/>
          </p:cNvSpPr>
          <p:nvPr/>
        </p:nvSpPr>
        <p:spPr bwMode="auto">
          <a:xfrm>
            <a:off x="4572000" y="5084763"/>
            <a:ext cx="2087563" cy="15128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r>
              <a:rPr lang="ru-RU" sz="1400" b="1" dirty="0" smtClean="0">
                <a:latin typeface="Helvetica 65 Medium"/>
              </a:rPr>
              <a:t>ОЭСР / IOPS</a:t>
            </a:r>
          </a:p>
          <a:p>
            <a:pPr algn="ctr" eaLnBrk="0" hangingPunct="0"/>
            <a:r>
              <a:rPr lang="ru-RU" sz="1400" b="1" dirty="0" smtClean="0">
                <a:latin typeface="Helvetica 65 Medium"/>
              </a:rPr>
              <a:t>Глобальный форум</a:t>
            </a:r>
          </a:p>
          <a:p>
            <a:pPr algn="ctr" eaLnBrk="0" hangingPunct="0"/>
            <a:r>
              <a:rPr lang="ru-RU" sz="1400" b="1" dirty="0" smtClean="0">
                <a:latin typeface="Helvetica 65 Medium"/>
              </a:rPr>
              <a:t>Конференция по </a:t>
            </a:r>
          </a:p>
          <a:p>
            <a:pPr algn="ctr" eaLnBrk="0" hangingPunct="0"/>
            <a:r>
              <a:rPr lang="ru-RU" sz="1400" b="1" dirty="0" smtClean="0">
                <a:latin typeface="Helvetica 65 Medium"/>
              </a:rPr>
              <a:t>частным пенсиям –</a:t>
            </a:r>
          </a:p>
          <a:p>
            <a:pPr algn="ctr" eaLnBrk="0" hangingPunct="0"/>
            <a:r>
              <a:rPr lang="ru-RU" sz="1400" b="1" dirty="0" smtClean="0">
                <a:latin typeface="Helvetica 65 Medium"/>
              </a:rPr>
              <a:t> Чили</a:t>
            </a:r>
          </a:p>
          <a:p>
            <a:pPr algn="ctr" eaLnBrk="0" hangingPunct="0"/>
            <a:r>
              <a:rPr lang="ru-RU" sz="1400" b="1" dirty="0" smtClean="0">
                <a:latin typeface="Helvetica 65 Medium"/>
              </a:rPr>
              <a:t>Октябрь 2012</a:t>
            </a:r>
            <a:endParaRPr lang="en-GB" sz="1400" b="1" dirty="0">
              <a:latin typeface="Helvetica 65 Medium"/>
            </a:endParaRPr>
          </a:p>
        </p:txBody>
      </p:sp>
      <p:sp>
        <p:nvSpPr>
          <p:cNvPr id="52235" name="Oval 26"/>
          <p:cNvSpPr>
            <a:spLocks noChangeArrowheads="1"/>
          </p:cNvSpPr>
          <p:nvPr/>
        </p:nvSpPr>
        <p:spPr bwMode="auto">
          <a:xfrm>
            <a:off x="4140200" y="1052513"/>
            <a:ext cx="1943100" cy="1295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GB" sz="1400" b="1" dirty="0">
              <a:latin typeface="Helvetica 65 Medium"/>
            </a:endParaRPr>
          </a:p>
          <a:p>
            <a:pPr algn="ctr" eaLnBrk="0" hangingPunct="0"/>
            <a:r>
              <a:rPr lang="ru-RU" sz="1400" b="1" dirty="0" smtClean="0">
                <a:latin typeface="Helvetica 65 Medium"/>
              </a:rPr>
              <a:t>Запуск проекта</a:t>
            </a:r>
          </a:p>
          <a:p>
            <a:pPr algn="ctr" eaLnBrk="0" hangingPunct="0"/>
            <a:r>
              <a:rPr lang="ru-RU" sz="1400" b="1" dirty="0" smtClean="0">
                <a:latin typeface="Helvetica 65 Medium"/>
              </a:rPr>
              <a:t>Париж</a:t>
            </a:r>
          </a:p>
          <a:p>
            <a:pPr algn="ctr" eaLnBrk="0" hangingPunct="0"/>
            <a:r>
              <a:rPr lang="ru-RU" sz="1400" b="1" dirty="0" smtClean="0">
                <a:latin typeface="Helvetica 65 Medium"/>
              </a:rPr>
              <a:t>Февраль 2012</a:t>
            </a:r>
            <a:endParaRPr lang="en-US" sz="1400" b="1" dirty="0">
              <a:latin typeface="Helvetica 65 Medium"/>
            </a:endParaRPr>
          </a:p>
        </p:txBody>
      </p:sp>
      <p:sp>
        <p:nvSpPr>
          <p:cNvPr id="52236" name="Oval 26"/>
          <p:cNvSpPr>
            <a:spLocks noChangeArrowheads="1"/>
          </p:cNvSpPr>
          <p:nvPr/>
        </p:nvSpPr>
        <p:spPr bwMode="auto">
          <a:xfrm>
            <a:off x="250825" y="3789363"/>
            <a:ext cx="1943100" cy="1295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r>
              <a:rPr lang="ru-RU" sz="1400" b="1" dirty="0" smtClean="0">
                <a:latin typeface="Helvetica 65 Medium"/>
              </a:rPr>
              <a:t>Конференция</a:t>
            </a:r>
          </a:p>
          <a:p>
            <a:pPr algn="ctr" eaLnBrk="0" hangingPunct="0"/>
            <a:r>
              <a:rPr lang="ru-RU" sz="1400" b="1" dirty="0" smtClean="0">
                <a:latin typeface="Helvetica 65 Medium"/>
              </a:rPr>
              <a:t>Париж</a:t>
            </a:r>
          </a:p>
          <a:p>
            <a:pPr algn="ctr" eaLnBrk="0" hangingPunct="0"/>
            <a:r>
              <a:rPr lang="ru-RU" sz="1400" b="1" dirty="0" smtClean="0">
                <a:latin typeface="Helvetica 65 Medium"/>
              </a:rPr>
              <a:t>2-й квартал 2013</a:t>
            </a:r>
            <a:endParaRPr lang="en-US" sz="1400" b="1" dirty="0">
              <a:latin typeface="Helvetica 65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898FCD-91A1-4CDF-96D7-DADC5DAF4997}" type="slidenum">
              <a:rPr lang="fr-FR"/>
              <a:pPr/>
              <a:t>28</a:t>
            </a:fld>
            <a:endParaRPr lang="fr-FR"/>
          </a:p>
        </p:txBody>
      </p:sp>
      <p:sp>
        <p:nvSpPr>
          <p:cNvPr id="53251" name="Title 1"/>
          <p:cNvSpPr>
            <a:spLocks noGrp="1"/>
          </p:cNvSpPr>
          <p:nvPr>
            <p:ph type="title"/>
          </p:nvPr>
        </p:nvSpPr>
        <p:spPr>
          <a:xfrm>
            <a:off x="468313" y="117475"/>
            <a:ext cx="8218487" cy="647700"/>
          </a:xfrm>
        </p:spPr>
        <p:txBody>
          <a:bodyPr/>
          <a:lstStyle/>
          <a:p>
            <a:r>
              <a:rPr lang="ru-RU" sz="2000" dirty="0" smtClean="0"/>
              <a:t>Проект ОЭСР по долгосрочному инвестированию –</a:t>
            </a:r>
            <a:r>
              <a:rPr lang="en-GB" sz="2000" dirty="0" smtClean="0"/>
              <a:t>– </a:t>
            </a:r>
            <a:r>
              <a:rPr lang="ru-RU" sz="2000" dirty="0" smtClean="0"/>
              <a:t>исследования</a:t>
            </a:r>
            <a:endParaRPr lang="en-GB" sz="2000" dirty="0" smtClean="0"/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468313" y="806450"/>
            <a:ext cx="8207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Arial Narrow" pitchFamily="34" charset="0"/>
              </a:rPr>
              <a:t>За последний год мы были довольно активны ....</a:t>
            </a:r>
            <a:endParaRPr lang="en-GB" sz="24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53253" name="Content Placeholder 2"/>
          <p:cNvSpPr txBox="1">
            <a:spLocks/>
          </p:cNvSpPr>
          <p:nvPr/>
        </p:nvSpPr>
        <p:spPr bwMode="auto">
          <a:xfrm>
            <a:off x="179388" y="1350963"/>
            <a:ext cx="7345362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solidFill>
                  <a:srgbClr val="004B78"/>
                </a:solidFill>
                <a:latin typeface="Georgia" pitchFamily="18" charset="0"/>
              </a:rPr>
              <a:t>Опубликовано:</a:t>
            </a:r>
          </a:p>
          <a:p>
            <a:pPr marL="800100" lvl="1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ru-RU" sz="2000" dirty="0" smtClean="0">
                <a:solidFill>
                  <a:srgbClr val="004B78"/>
                </a:solidFill>
                <a:latin typeface="Georgia" pitchFamily="18" charset="0"/>
              </a:rPr>
              <a:t>Обзор крупнейших пенсионных </a:t>
            </a:r>
            <a:r>
              <a:rPr lang="ru-RU" sz="2000" dirty="0" smtClean="0">
                <a:solidFill>
                  <a:srgbClr val="004B78"/>
                </a:solidFill>
                <a:latin typeface="Georgia" pitchFamily="18" charset="0"/>
              </a:rPr>
              <a:t>фондов, </a:t>
            </a:r>
            <a:r>
              <a:rPr lang="ru-RU" sz="2000" dirty="0" smtClean="0">
                <a:solidFill>
                  <a:srgbClr val="004B78"/>
                </a:solidFill>
                <a:latin typeface="Georgia" pitchFamily="18" charset="0"/>
              </a:rPr>
              <a:t>2011 год (начало нового обследования </a:t>
            </a:r>
            <a:r>
              <a:rPr lang="ru-RU" sz="2000" dirty="0" smtClean="0">
                <a:solidFill>
                  <a:srgbClr val="004B78"/>
                </a:solidFill>
                <a:latin typeface="Georgia" pitchFamily="18" charset="0"/>
              </a:rPr>
              <a:t> - июль </a:t>
            </a:r>
            <a:r>
              <a:rPr lang="ru-RU" sz="2000" dirty="0" smtClean="0">
                <a:solidFill>
                  <a:srgbClr val="004B78"/>
                </a:solidFill>
                <a:latin typeface="Georgia" pitchFamily="18" charset="0"/>
              </a:rPr>
              <a:t>2012 г.)</a:t>
            </a:r>
          </a:p>
          <a:p>
            <a:pPr marL="800100" lvl="1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ru-RU" sz="2000" dirty="0" smtClean="0">
                <a:solidFill>
                  <a:srgbClr val="004B78"/>
                </a:solidFill>
                <a:latin typeface="Georgia" pitchFamily="18" charset="0"/>
              </a:rPr>
              <a:t>Инвестиции институциональных инвесторов в инфраструктуру в развивающихся странах</a:t>
            </a:r>
          </a:p>
          <a:p>
            <a:pPr marL="800100" lvl="1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ru-RU" sz="2000" dirty="0" smtClean="0">
                <a:solidFill>
                  <a:srgbClr val="004B78"/>
                </a:solidFill>
                <a:latin typeface="Georgia" pitchFamily="18" charset="0"/>
              </a:rPr>
              <a:t>Документ по платежеспособности и стандартам бухгалтерского учета</a:t>
            </a:r>
          </a:p>
          <a:p>
            <a:pPr marL="800100" lvl="1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ru-RU" sz="2000" dirty="0" smtClean="0">
                <a:solidFill>
                  <a:srgbClr val="004B78"/>
                </a:solidFill>
                <a:latin typeface="Georgia" pitchFamily="18" charset="0"/>
              </a:rPr>
              <a:t>Аналитическая записка G20 о финансировании пенсионными фондами зеленой инфраструктуры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395288" y="4929198"/>
            <a:ext cx="8748712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eaLnBrk="0" hangingPunct="0">
              <a:spcBef>
                <a:spcPct val="20000"/>
              </a:spcBef>
            </a:pPr>
            <a:r>
              <a:rPr lang="en-GB" sz="2400" b="1" i="1" dirty="0">
                <a:solidFill>
                  <a:srgbClr val="0070C0"/>
                </a:solidFill>
                <a:latin typeface="Arial Narrow" pitchFamily="34" charset="0"/>
                <a:hlinkClick r:id="rId3"/>
              </a:rPr>
              <a:t>www.oecd.org/finance/lti</a:t>
            </a:r>
            <a:r>
              <a:rPr lang="en-GB" sz="2400" b="1" i="1" dirty="0">
                <a:solidFill>
                  <a:srgbClr val="0070C0"/>
                </a:solidFill>
                <a:latin typeface="Arial Narrow" pitchFamily="34" charset="0"/>
              </a:rPr>
              <a:t>  - </a:t>
            </a:r>
            <a:r>
              <a:rPr lang="ru-RU" sz="2400" b="1" i="1" dirty="0" smtClean="0">
                <a:solidFill>
                  <a:srgbClr val="0070C0"/>
                </a:solidFill>
                <a:latin typeface="Arial Narrow" pitchFamily="34" charset="0"/>
              </a:rPr>
              <a:t>Проект ОЭСР по долгосрочному инвестированию</a:t>
            </a:r>
            <a:endParaRPr lang="en-GB" sz="2400" b="1" i="1" dirty="0">
              <a:solidFill>
                <a:srgbClr val="0070C0"/>
              </a:solidFill>
              <a:latin typeface="Arial Narrow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</a:pPr>
            <a:endParaRPr lang="en-GB" sz="2400" b="1" i="1" dirty="0">
              <a:solidFill>
                <a:srgbClr val="0070C0"/>
              </a:solidFill>
              <a:latin typeface="Arial Narrow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</a:pPr>
            <a:endParaRPr lang="en-GB" sz="2400" b="1" i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/>
              <a:t>Инфраструктурный рынок</a:t>
            </a:r>
            <a:endParaRPr lang="en-US" cap="none" dirty="0" smtClean="0"/>
          </a:p>
        </p:txBody>
      </p:sp>
      <p:sp>
        <p:nvSpPr>
          <p:cNvPr id="29699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 </a:t>
            </a:r>
            <a:r>
              <a:rPr lang="ru-RU" altLang="zh-CN" dirty="0" smtClean="0">
                <a:ea typeface="宋体" pitchFamily="2" charset="-122"/>
              </a:rPr>
              <a:t>Инвестиционные возможности</a:t>
            </a: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133B11-0E74-47BE-8DF4-64281D01E1ED}" type="slidenum">
              <a:rPr lang="fr-FR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dirty="0" smtClean="0"/>
              <a:t>Инфраструктурный рынок</a:t>
            </a:r>
            <a:endParaRPr lang="en-GB" sz="3400" dirty="0" smtClean="0"/>
          </a:p>
        </p:txBody>
      </p:sp>
      <p:sp>
        <p:nvSpPr>
          <p:cNvPr id="10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28034E-77FC-41B0-B3C7-6DAEA98A0F0A}" type="slidenum">
              <a:rPr lang="fr-FR"/>
              <a:pPr/>
              <a:t>4</a:t>
            </a:fld>
            <a:endParaRPr lang="fr-FR"/>
          </a:p>
        </p:txBody>
      </p:sp>
      <p:sp>
        <p:nvSpPr>
          <p:cNvPr id="1029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3850" y="765175"/>
            <a:ext cx="8569325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0963" indent="-28575" defTabSz="831850" eaLnBrk="0" hangingPunct="0"/>
            <a:r>
              <a:rPr lang="ru-RU" altLang="zh-CN" sz="2400" b="1" i="1" dirty="0" smtClean="0">
                <a:solidFill>
                  <a:schemeClr val="accent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Потребности в инфраструктурных инвестициях </a:t>
            </a:r>
            <a:r>
              <a:rPr lang="en-GB" altLang="zh-CN" sz="2400" b="1" i="1" dirty="0" smtClean="0">
                <a:solidFill>
                  <a:schemeClr val="accent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2009-2030 </a:t>
            </a:r>
            <a:endParaRPr lang="en-GB" altLang="zh-CN" sz="2400" b="1" i="1" dirty="0">
              <a:solidFill>
                <a:schemeClr val="accent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4716463" y="5805488"/>
            <a:ext cx="40322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/>
              <a:t>Источник: ОЭСР «Стратегические потребности транспортной инфраструктуры до </a:t>
            </a:r>
            <a:r>
              <a:rPr lang="en-GB" sz="1400" dirty="0" smtClean="0"/>
              <a:t>2030</a:t>
            </a:r>
            <a:r>
              <a:rPr lang="ru-RU" sz="1400" dirty="0" smtClean="0"/>
              <a:t> г.»</a:t>
            </a:r>
            <a:endParaRPr lang="en-GB" sz="1400" dirty="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473200" y="1346200"/>
          <a:ext cx="6197600" cy="41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ru-RU" sz="3400" dirty="0" smtClean="0"/>
              <a:t>Инфраструктурный рынок</a:t>
            </a:r>
            <a:endParaRPr lang="en-US" altLang="zh-TW" sz="3400" dirty="0" smtClean="0">
              <a:ea typeface="新細明體" pitchFamily="18" charset="-120"/>
            </a:endParaRPr>
          </a:p>
        </p:txBody>
      </p:sp>
      <p:pic>
        <p:nvPicPr>
          <p:cNvPr id="30723" name="Content Placeholder 7" descr="cid:image001.png@01CD2C66.8E53B7F0"/>
          <p:cNvPicPr>
            <a:picLocks noGrp="1"/>
          </p:cNvPicPr>
          <p:nvPr>
            <p:ph idx="1"/>
          </p:nvPr>
        </p:nvPicPr>
        <p:blipFill>
          <a:blip r:embed="rId4" r:link="rId5" cstate="print"/>
          <a:srcRect/>
          <a:stretch>
            <a:fillRect/>
          </a:stretch>
        </p:blipFill>
        <p:spPr>
          <a:xfrm>
            <a:off x="747713" y="1174750"/>
            <a:ext cx="7600950" cy="5207000"/>
          </a:xfrm>
        </p:spPr>
      </p:pic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4286248" y="6286520"/>
            <a:ext cx="40322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/>
              <a:t>Источник: Европейский инвестиционный Банк</a:t>
            </a:r>
            <a:endParaRPr lang="en-GB" sz="1200" dirty="0"/>
          </a:p>
        </p:txBody>
      </p:sp>
      <p:sp>
        <p:nvSpPr>
          <p:cNvPr id="30725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9750" y="788988"/>
            <a:ext cx="8064500" cy="61555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5725" indent="3175" defTabSz="1006475">
              <a:spcBef>
                <a:spcPct val="65000"/>
              </a:spcBef>
              <a:buClr>
                <a:schemeClr val="tx1"/>
              </a:buClr>
            </a:pPr>
            <a:r>
              <a:rPr lang="ru-RU" altLang="zh-CN" sz="2000" b="1" i="1" dirty="0" smtClean="0">
                <a:solidFill>
                  <a:schemeClr val="accent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Потребности в финансировании превышают  возможности институциональных инвесторов</a:t>
            </a:r>
            <a:endParaRPr lang="en-GB" altLang="zh-CN" sz="2000" b="1" i="1" dirty="0">
              <a:solidFill>
                <a:schemeClr val="accent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dirty="0" smtClean="0"/>
              <a:t>Инфраструктурный рынок</a:t>
            </a:r>
            <a:endParaRPr lang="en-GB" sz="3400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C489A1-3326-4C67-AE5F-4BAB99EA3E39}" type="slidenum">
              <a:rPr lang="fr-FR"/>
              <a:pPr/>
              <a:t>6</a:t>
            </a:fld>
            <a:endParaRPr lang="fr-FR"/>
          </a:p>
        </p:txBody>
      </p:sp>
      <p:sp>
        <p:nvSpPr>
          <p:cNvPr id="3174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3850" y="765175"/>
            <a:ext cx="8569325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0963" indent="-28575" defTabSz="831850" eaLnBrk="0" hangingPunct="0"/>
            <a:r>
              <a:rPr lang="ru-RU" altLang="zh-CN" sz="2400" b="1" i="1" dirty="0" smtClean="0">
                <a:solidFill>
                  <a:schemeClr val="accent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Ограниченные государственные и частные ресурсы</a:t>
            </a:r>
            <a:endParaRPr lang="en-GB" altLang="zh-CN" sz="2400" b="1" i="1" dirty="0">
              <a:solidFill>
                <a:schemeClr val="accent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9" name="Content Placeholder 2"/>
          <p:cNvSpPr>
            <a:spLocks noGrp="1"/>
          </p:cNvSpPr>
          <p:nvPr>
            <p:ph idx="1"/>
          </p:nvPr>
        </p:nvSpPr>
        <p:spPr>
          <a:xfrm>
            <a:off x="468313" y="1279525"/>
            <a:ext cx="8218487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400"/>
              </a:spcAft>
            </a:pPr>
            <a:r>
              <a:rPr lang="ru-RU" altLang="zh-CN" sz="2800" dirty="0" smtClean="0">
                <a:ea typeface="宋体" pitchFamily="2" charset="-122"/>
              </a:rPr>
              <a:t>Государственные инвестиции в инфраструктуру снизились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</a:pPr>
            <a:endParaRPr lang="ru-RU" altLang="zh-CN" sz="2800" dirty="0" smtClean="0"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spcAft>
                <a:spcPts val="400"/>
              </a:spcAft>
            </a:pPr>
            <a:r>
              <a:rPr lang="ru-RU" altLang="zh-CN" sz="2800" dirty="0" smtClean="0">
                <a:ea typeface="宋体" pitchFamily="2" charset="-122"/>
              </a:rPr>
              <a:t>Традиционные источники частного капитала имеют ограниченные возможности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</a:pPr>
            <a:endParaRPr lang="ru-RU" altLang="zh-CN" sz="2800" dirty="0" smtClean="0"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spcAft>
                <a:spcPts val="400"/>
              </a:spcAft>
            </a:pPr>
            <a:r>
              <a:rPr lang="ru-RU" altLang="zh-CN" sz="2800" dirty="0" smtClean="0">
                <a:ea typeface="宋体" pitchFamily="2" charset="-122"/>
              </a:rPr>
              <a:t>Новая модель  инфраструктурного финансирования? Какова потенциальная роль институциональных инвесторов?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cap="none" dirty="0" smtClean="0"/>
              <a:t>Общая картина институциональных инвесторов </a:t>
            </a:r>
            <a:r>
              <a:rPr lang="en-GB" sz="3600" cap="none" dirty="0" smtClean="0"/>
              <a:t/>
            </a:r>
            <a:br>
              <a:rPr lang="en-GB" sz="3600" cap="none" dirty="0" smtClean="0"/>
            </a:br>
            <a:endParaRPr lang="en-US" sz="3600" cap="none" dirty="0" smtClean="0"/>
          </a:p>
        </p:txBody>
      </p:sp>
      <p:sp>
        <p:nvSpPr>
          <p:cNvPr id="32771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zh-CN" dirty="0" smtClean="0">
                <a:ea typeface="宋体" pitchFamily="2" charset="-122"/>
              </a:rPr>
              <a:t>Потребность в долгосрочных активах</a:t>
            </a: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75A45C-9EFD-41D8-A931-54620C6BA745}" type="slidenum">
              <a:rPr lang="fr-FR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AGE HEADING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468313" y="0"/>
            <a:ext cx="8675687" cy="647700"/>
          </a:xfrm>
        </p:spPr>
        <p:txBody>
          <a:bodyPr anchor="ctr"/>
          <a:lstStyle/>
          <a:p>
            <a:pPr eaLnBrk="1" hangingPunct="1"/>
            <a:r>
              <a:rPr lang="ru-RU" altLang="zh-TW" sz="2800" dirty="0" smtClean="0">
                <a:ea typeface="新細明體" pitchFamily="18" charset="-120"/>
              </a:rPr>
              <a:t>Общая картина институциональных инвесторов</a:t>
            </a:r>
            <a:endParaRPr lang="en-GB" altLang="zh-TW" sz="2800" dirty="0" smtClean="0">
              <a:ea typeface="新細明體" pitchFamily="18" charset="-120"/>
            </a:endParaRPr>
          </a:p>
        </p:txBody>
      </p:sp>
      <p:sp>
        <p:nvSpPr>
          <p:cNvPr id="33795" name="Slide Number Placeholder 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597FAAA-B957-4B6C-8E99-096958B617D7}" type="slidenum">
              <a:rPr lang="zh-TW" altLang="en-GB" sz="1200">
                <a:solidFill>
                  <a:srgbClr val="898989"/>
                </a:solidFill>
                <a:ea typeface="Arial Unicode MS" pitchFamily="34" charset="-128"/>
                <a:cs typeface="Arial Unicode MS" pitchFamily="34" charset="-128"/>
              </a:rPr>
              <a:pPr algn="r"/>
              <a:t>8</a:t>
            </a:fld>
            <a:endParaRPr lang="en-GB" altLang="zh-TW" sz="1200">
              <a:solidFill>
                <a:srgbClr val="89898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1472" y="714356"/>
            <a:ext cx="8424863" cy="7386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0963" indent="-28575" defTabSz="831850" eaLnBrk="0" hangingPunct="0"/>
            <a:r>
              <a:rPr lang="ru-RU" altLang="zh-CN" sz="2400" b="1" i="1" dirty="0" smtClean="0">
                <a:solidFill>
                  <a:schemeClr val="accent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Активы под управлением институциональных инвесторов выросли до </a:t>
            </a:r>
            <a:r>
              <a:rPr lang="en-GB" altLang="zh-CN" sz="2400" b="1" i="1" dirty="0" smtClean="0">
                <a:solidFill>
                  <a:schemeClr val="accent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71</a:t>
            </a:r>
            <a:r>
              <a:rPr lang="ru-RU" altLang="zh-CN" sz="2400" b="1" i="1" dirty="0" smtClean="0">
                <a:solidFill>
                  <a:schemeClr val="accent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трлн.</a:t>
            </a:r>
            <a:r>
              <a:rPr lang="en-GB" altLang="zh-CN" sz="2400" b="1" i="1" dirty="0" smtClean="0">
                <a:solidFill>
                  <a:schemeClr val="accent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USD</a:t>
            </a:r>
            <a:r>
              <a:rPr lang="ru-RU" altLang="zh-CN" sz="2400" b="1" i="1" dirty="0" smtClean="0">
                <a:solidFill>
                  <a:schemeClr val="accent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в странах ОЭСР</a:t>
            </a:r>
            <a:endParaRPr lang="en-GB" altLang="zh-CN" sz="2400" b="1" i="1" dirty="0">
              <a:solidFill>
                <a:schemeClr val="accent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714348" y="1643050"/>
            <a:ext cx="8072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zh-TW" b="1" dirty="0" smtClean="0">
                <a:ea typeface="PMingLiU" pitchFamily="18" charset="-120"/>
              </a:rPr>
              <a:t>Активы </a:t>
            </a:r>
            <a:r>
              <a:rPr lang="ru-RU" altLang="zh-TW" b="1" dirty="0">
                <a:ea typeface="PMingLiU" pitchFamily="18" charset="-120"/>
              </a:rPr>
              <a:t>институциональных инвесторов в странах ОЭСР (1995-2010) </a:t>
            </a:r>
            <a:endParaRPr lang="en-GB" b="1" dirty="0"/>
          </a:p>
        </p:txBody>
      </p:sp>
      <p:pic>
        <p:nvPicPr>
          <p:cNvPr id="3379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2133600"/>
            <a:ext cx="7361237" cy="403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9" name="TextBox 7"/>
          <p:cNvSpPr txBox="1">
            <a:spLocks noChangeArrowheads="1"/>
          </p:cNvSpPr>
          <p:nvPr/>
        </p:nvSpPr>
        <p:spPr bwMode="auto">
          <a:xfrm>
            <a:off x="5003800" y="6289675"/>
            <a:ext cx="4032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/>
              <a:t>Источник: Глобальная пенсионная статистика ОЭСР</a:t>
            </a:r>
            <a:endParaRPr lang="en-GB" sz="14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AGE HEADING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468313" y="-1588"/>
            <a:ext cx="8675687" cy="647701"/>
          </a:xfrm>
        </p:spPr>
        <p:txBody>
          <a:bodyPr anchor="ctr"/>
          <a:lstStyle/>
          <a:p>
            <a:pPr eaLnBrk="1" hangingPunct="1"/>
            <a:r>
              <a:rPr lang="ru-RU" altLang="zh-TW" sz="2800" dirty="0" smtClean="0">
                <a:ea typeface="新細明體" pitchFamily="18" charset="-120"/>
              </a:rPr>
              <a:t>Общая картина институциональных инвесторов</a:t>
            </a:r>
            <a:endParaRPr lang="en-GB" altLang="zh-TW" sz="2800" dirty="0" smtClean="0">
              <a:ea typeface="新細明體" pitchFamily="18" charset="-120"/>
            </a:endParaRPr>
          </a:p>
        </p:txBody>
      </p:sp>
      <p:sp>
        <p:nvSpPr>
          <p:cNvPr id="34819" name="Slide Number Placeholder 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097370F-9DB0-4FA3-8EB2-E1A5651658DA}" type="slidenum">
              <a:rPr lang="zh-TW" altLang="en-GB" sz="1200">
                <a:solidFill>
                  <a:srgbClr val="898989"/>
                </a:solidFill>
                <a:ea typeface="Arial Unicode MS" pitchFamily="34" charset="-128"/>
                <a:cs typeface="Arial Unicode MS" pitchFamily="34" charset="-128"/>
              </a:rPr>
              <a:pPr algn="r"/>
              <a:t>9</a:t>
            </a:fld>
            <a:endParaRPr lang="en-GB" altLang="zh-TW" sz="1200">
              <a:solidFill>
                <a:srgbClr val="89898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088" y="1700213"/>
            <a:ext cx="36004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latin typeface="+mn-lt"/>
                <a:cs typeface="Arial" charset="0"/>
              </a:rPr>
              <a:t>Пенсионные активы </a:t>
            </a:r>
            <a:r>
              <a:rPr lang="ru-RU" sz="1200" b="1" dirty="0" err="1">
                <a:latin typeface="+mn-lt"/>
                <a:cs typeface="Arial" charset="0"/>
              </a:rPr>
              <a:t>в%</a:t>
            </a:r>
            <a:r>
              <a:rPr lang="ru-RU" sz="1200" b="1" dirty="0">
                <a:latin typeface="+mn-lt"/>
                <a:cs typeface="Arial" charset="0"/>
              </a:rPr>
              <a:t> от ВВП в отдельных странах G20 </a:t>
            </a:r>
            <a:r>
              <a:rPr lang="ru-RU" sz="1200" b="1" dirty="0" smtClean="0">
                <a:latin typeface="+mn-lt"/>
                <a:cs typeface="Arial" charset="0"/>
              </a:rPr>
              <a:t>2010</a:t>
            </a:r>
            <a:endParaRPr lang="en-GB" sz="1200" b="1" dirty="0">
              <a:latin typeface="+mn-lt"/>
              <a:cs typeface="Arial" charset="0"/>
            </a:endParaRPr>
          </a:p>
        </p:txBody>
      </p:sp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5003800" y="6289675"/>
            <a:ext cx="4032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/>
              <a:t>Источник: Глобальная пенсионная статистика ОЭСР</a:t>
            </a:r>
            <a:endParaRPr lang="en-GB" sz="1400" dirty="0"/>
          </a:p>
        </p:txBody>
      </p:sp>
      <p:sp>
        <p:nvSpPr>
          <p:cNvPr id="3482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2775" y="836613"/>
            <a:ext cx="8351838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0963" indent="-28575" defTabSz="831850" eaLnBrk="0" hangingPunct="0"/>
            <a:r>
              <a:rPr lang="ru-RU" altLang="zh-CN" sz="2000" b="1" i="1" dirty="0" smtClean="0">
                <a:solidFill>
                  <a:schemeClr val="accent2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Хотя совокупные активы ПФ большие, размер внутренних рынков  различается. Распределение активов также отличается в разных странах</a:t>
            </a:r>
            <a:endParaRPr lang="en-GB" altLang="zh-CN" sz="2000" b="1" i="1" dirty="0">
              <a:solidFill>
                <a:schemeClr val="accent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80963" indent="-28575" defTabSz="831850" eaLnBrk="0" hangingPunct="0">
              <a:buFont typeface="Frutiger 55 Roman"/>
              <a:buNone/>
            </a:pPr>
            <a:endParaRPr lang="en-GB" altLang="zh-CN" sz="2000" b="1" i="1" dirty="0">
              <a:solidFill>
                <a:schemeClr val="accent2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23" name="TextBox 9"/>
          <p:cNvSpPr txBox="1">
            <a:spLocks noChangeArrowheads="1"/>
          </p:cNvSpPr>
          <p:nvPr/>
        </p:nvSpPr>
        <p:spPr bwMode="auto">
          <a:xfrm>
            <a:off x="4716463" y="1701800"/>
            <a:ext cx="44275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>
                <a:latin typeface="Georgia" pitchFamily="18" charset="0"/>
              </a:rPr>
              <a:t>Распределение активов  в частных пенсионных планах в странах  ОЭСР 2010</a:t>
            </a:r>
            <a:endParaRPr lang="en-GB" sz="1200" b="1" dirty="0">
              <a:latin typeface="Georgia" pitchFamily="18" charset="0"/>
            </a:endParaRPr>
          </a:p>
        </p:txBody>
      </p:sp>
      <p:pic>
        <p:nvPicPr>
          <p:cNvPr id="3482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214554"/>
            <a:ext cx="3733800" cy="3960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3800" y="2133600"/>
            <a:ext cx="3313113" cy="407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 FONT"/>
  <p:tag name="TEXT_TYPE" val="MESSAGE TEXT"/>
  <p:tag name="ISLOCKED" val="TRUE"/>
  <p:tag name="TOP" val="856250000000000E-13"/>
  <p:tag name="LEFT" val="603750000000000E-13"/>
  <p:tag name="HEIGHT" val="240000000000000E-13"/>
  <p:tag name="WIDTH" val="672875000000000E-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ERIF"/>
  <p:tag name="TEXT_TYPE" val="PAGE HEADI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 FONT"/>
  <p:tag name="TEXT_TYPE" val="MESSAGE TEXT"/>
  <p:tag name="ISLOCKED" val="TRUE"/>
  <p:tag name="TOP" val="856250000000000E-13"/>
  <p:tag name="LEFT" val="603750000000000E-13"/>
  <p:tag name="HEIGHT" val="240000000000000E-13"/>
  <p:tag name="WIDTH" val="672875000000000E-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ERIF"/>
  <p:tag name="TEXT_TYPE" val="PAGE HEADI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 FONT"/>
  <p:tag name="TEXT_TYPE" val="MESSAGE TEXT"/>
  <p:tag name="ISLOCKED" val="TRUE"/>
  <p:tag name="TOP" val="856250000000000E-13"/>
  <p:tag name="LEFT" val="603750000000000E-13"/>
  <p:tag name="HEIGHT" val="240000000000000E-13"/>
  <p:tag name="WIDTH" val="672875000000000E-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 FONT"/>
  <p:tag name="TEXT_TYPE" val="MESSAGE TEXT"/>
  <p:tag name="ISLOCKED" val="TRUE"/>
  <p:tag name="TOP" val="856250000000000E-13"/>
  <p:tag name="LEFT" val="603750000000000E-13"/>
  <p:tag name="HEIGHT" val="240000000000000E-13"/>
  <p:tag name="WIDTH" val="672875000000000E-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ERIF"/>
  <p:tag name="TEXT_TYPE" val="PAGE HEADI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 FONT"/>
  <p:tag name="TEXT_TYPE" val="MESSAGE TEXT"/>
  <p:tag name="ISLOCKED" val="TRUE"/>
  <p:tag name="TOP" val="856250000000000E-13"/>
  <p:tag name="LEFT" val="603750000000000E-13"/>
  <p:tag name="HEIGHT" val="240000000000000E-13"/>
  <p:tag name="WIDTH" val="672875000000000E-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ERIF"/>
  <p:tag name="TEXT_TYPE" val="PAGE HEADI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 FONT"/>
  <p:tag name="TEXT_TYPE" val="MESSAGE TEXT"/>
  <p:tag name="ISLOCKED" val="TRUE"/>
  <p:tag name="TOP" val="856250000000000E-13"/>
  <p:tag name="LEFT" val="603750000000000E-13"/>
  <p:tag name="HEIGHT" val="240000000000000E-13"/>
  <p:tag name="WIDTH" val="672875000000000E-12"/>
</p:tagLst>
</file>

<file path=ppt/theme/theme1.xml><?xml version="1.0" encoding="utf-8"?>
<a:theme xmlns:a="http://schemas.openxmlformats.org/drawingml/2006/main" name="1_oecd_50A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ecd_50A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3327</TotalTime>
  <Words>1351</Words>
  <Application>Microsoft Office PowerPoint</Application>
  <PresentationFormat>Экран (4:3)</PresentationFormat>
  <Paragraphs>326</Paragraphs>
  <Slides>28</Slides>
  <Notes>23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1_oecd_50A_Eng_BD</vt:lpstr>
      <vt:lpstr>2_oecd_50A_Eng_BD</vt:lpstr>
      <vt:lpstr>Worksheet</vt:lpstr>
      <vt:lpstr>Содействие долгосрочному инвестированию институциональных инвесторов  Раффаэле Делла Кроче Управление финансовых дел  Дирекции ОЭСР по финансовым делам и предпринимательству raffaele.dellacroce@oecd.org +33 (0) 1 45 24 14 11   </vt:lpstr>
      <vt:lpstr>Слайд 2</vt:lpstr>
      <vt:lpstr>Инфраструктурный рынок</vt:lpstr>
      <vt:lpstr>Инфраструктурный рынок</vt:lpstr>
      <vt:lpstr>Инфраструктурный рынок</vt:lpstr>
      <vt:lpstr>Инфраструктурный рынок</vt:lpstr>
      <vt:lpstr>Общая картина институциональных инвесторов  </vt:lpstr>
      <vt:lpstr>Общая картина институциональных инвесторов</vt:lpstr>
      <vt:lpstr>Общая картина институциональных инвесторов</vt:lpstr>
      <vt:lpstr>Общая картина институциональных инвесторов</vt:lpstr>
      <vt:lpstr>Инфраструктурное инвестирование</vt:lpstr>
      <vt:lpstr>Инфраструктурное инвестирование  </vt:lpstr>
      <vt:lpstr>Инфраструктурное инвестирование  </vt:lpstr>
      <vt:lpstr>Инфраструктурное инвестирование  </vt:lpstr>
      <vt:lpstr>Инфраструктурное инвестирование  </vt:lpstr>
      <vt:lpstr>Инфраструктурное инвестирование  </vt:lpstr>
      <vt:lpstr>Инфраструктурное инвестирование   </vt:lpstr>
      <vt:lpstr>Проблемы и перспективы на будущее  </vt:lpstr>
      <vt:lpstr>Инфраструктурное инвестирование - проблемы</vt:lpstr>
      <vt:lpstr>Инфраструктурное инвестирование - проблемы</vt:lpstr>
      <vt:lpstr>Инфраструктурное инвестирование - проблемы</vt:lpstr>
      <vt:lpstr>Проект ОЭСР по долгосрочному инвестированию (LTI)</vt:lpstr>
      <vt:lpstr>Проект ОЭСР по долгосрочному инвестированию (LTI)</vt:lpstr>
      <vt:lpstr>Проект ОЭСР по долгосрочному инвестированию - Структура</vt:lpstr>
      <vt:lpstr>Проект ОЭСР по долгосрочному инвестированию -  Управление </vt:lpstr>
      <vt:lpstr>Проект ОЭСР по долгосрочному инвестированию – партнеры и участники</vt:lpstr>
      <vt:lpstr>Проект ОЭСР по долгосрочному инвестированию –– мероприятия 2012-3 </vt:lpstr>
      <vt:lpstr>Проект ОЭСР по долгосрочному инвестированию –– исследования</vt:lpstr>
    </vt:vector>
  </TitlesOfParts>
  <Company>OECD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Investment in Infrastructure</dc:title>
  <dc:creator>DellaCroce_R</dc:creator>
  <cp:lastModifiedBy>Antonevich</cp:lastModifiedBy>
  <cp:revision>208</cp:revision>
  <dcterms:created xsi:type="dcterms:W3CDTF">2011-05-02T11:06:36Z</dcterms:created>
  <dcterms:modified xsi:type="dcterms:W3CDTF">2013-03-14T03:17:05Z</dcterms:modified>
</cp:coreProperties>
</file>