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ags/tag11.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9.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10.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notesSlides/notesSlide11.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2" r:id="rId2"/>
    <p:sldMasterId id="2147483700" r:id="rId3"/>
    <p:sldMasterId id="2147483709" r:id="rId4"/>
    <p:sldMasterId id="2147483718" r:id="rId5"/>
    <p:sldMasterId id="2147483726" r:id="rId6"/>
    <p:sldMasterId id="2147483735" r:id="rId7"/>
  </p:sldMasterIdLst>
  <p:notesMasterIdLst>
    <p:notesMasterId r:id="rId21"/>
  </p:notesMasterIdLst>
  <p:sldIdLst>
    <p:sldId id="377" r:id="rId8"/>
    <p:sldId id="420" r:id="rId9"/>
    <p:sldId id="418" r:id="rId10"/>
    <p:sldId id="419" r:id="rId11"/>
    <p:sldId id="387" r:id="rId12"/>
    <p:sldId id="371" r:id="rId13"/>
    <p:sldId id="416" r:id="rId14"/>
    <p:sldId id="396" r:id="rId15"/>
    <p:sldId id="392" r:id="rId16"/>
    <p:sldId id="393" r:id="rId17"/>
    <p:sldId id="404" r:id="rId18"/>
    <p:sldId id="382" r:id="rId19"/>
    <p:sldId id="380" r:id="rId20"/>
  </p:sldIdLst>
  <p:sldSz cx="9144000" cy="6858000" type="screen4x3"/>
  <p:notesSz cx="6797675" cy="9926638"/>
  <p:custDataLst>
    <p:tags r:id="rId22"/>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A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oleObject" Target="file:///\\Atlas\&#1073;&#1080;&#1079;&#1085;&#1077;&#1089;_&#1076;&#1080;&#1074;&#1080;&#1079;&#1080;&#1086;&#1085;_&#1076;&#1077;&#1085;&#1077;&#1078;&#1085;&#1099;&#1081;_&#1088;&#1099;&#1085;&#1086;&#1082;\&#1044;&#1077;&#1087;&#1072;&#1088;&#1090;&#1072;&#1084;&#1077;&#1085;&#1090;_&#1074;&#1072;&#1083;&#1102;&#1090;&#1085;&#1086;&#1075;&#1086;_&#1088;&#1099;&#1085;&#1082;&#1072;\&#1059;&#1087;&#1088;&#1072;&#1074;&#1083;&#1077;&#1085;&#1080;&#1077;_&#1087;&#1088;&#1086;&#1076;&#1072;&#1078;\&#1050;&#1086;&#1085;&#1092;&#1077;&#1088;&#1077;&#1085;&#1094;&#1080;&#1080;\Round%20Tables%20Lndn%20NY\&#1042;&#1056;_&#1052;&#1052;&#1042;&#1041;_&#1076;&#1086;&#1083;&#1080;_&#1086;&#1089;&#1085;&#1086;&#1074;&#1085;&#1099;&#1077;%20&#1075;&#1088;&#1072;&#1092;&#1080;&#1082;&#1080;.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Atlas\&#1073;&#1080;&#1079;&#1085;&#1077;&#1089;_&#1076;&#1080;&#1074;&#1080;&#1079;&#1080;&#1086;&#1085;_&#1076;&#1077;&#1085;&#1077;&#1078;&#1085;&#1099;&#1081;_&#1088;&#1099;&#1085;&#1086;&#1082;\&#1044;&#1077;&#1087;&#1072;&#1088;&#1090;&#1072;&#1084;&#1077;&#1085;&#1090;_&#1074;&#1072;&#1083;&#1102;&#1090;&#1085;&#1086;&#1075;&#1086;_&#1088;&#1099;&#1085;&#1082;&#1072;\&#1059;&#1087;&#1088;&#1072;&#1074;&#1083;&#1077;&#1085;&#1080;&#1077;_&#1087;&#1088;&#1086;&#1076;&#1072;&#1078;\&#1056;&#1045;&#1049;&#1058;&#1048;&#1053;&#1043;_&#1042;&#1056;\&#1056;&#1077;&#1081;&#1090;&#1080;&#1085;&#1075;%20&#1087;&#1086;%20&#1082;&#1083;&#1080;&#1077;&#1085;&#1090;&#1089;&#1082;&#1080;&#1084;%20&#1086;&#1087;&#1077;&#1088;&#1072;&#1094;&#1080;&#1103;&#1084;\&#1057;&#1058;&#1056;&#1059;&#1050;&#1058;&#1059;&#1056;&#1040;%20&#1050;&#1051;&#1048;&#1045;&#1053;&#1058;&#1054;&#1042;%20(&#1080;&#1102;&#1085;&#1100;%20-%20&#1085;&#1086;&#1103;&#1073;&#1088;&#1100;).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Atlas\&#1073;&#1080;&#1079;&#1085;&#1077;&#1089;_&#1076;&#1080;&#1074;&#1080;&#1079;&#1080;&#1086;&#1085;_&#1076;&#1077;&#1085;&#1077;&#1078;&#1085;&#1099;&#1081;_&#1088;&#1099;&#1085;&#1086;&#1082;\&#1044;&#1077;&#1087;&#1072;&#1088;&#1090;&#1072;&#1084;&#1077;&#1085;&#1090;_&#1074;&#1072;&#1083;&#1102;&#1090;&#1085;&#1086;&#1075;&#1086;_&#1088;&#1099;&#1085;&#1082;&#1072;\&#1059;&#1087;&#1088;&#1072;&#1074;&#1083;&#1077;&#1085;&#1080;&#1077;_&#1087;&#1088;&#1086;&#1076;&#1072;&#1078;\&#1056;&#1045;&#1049;&#1058;&#1048;&#1053;&#1043;_&#1042;&#1056;\&#1056;&#1077;&#1081;&#1090;&#1080;&#1085;&#1075;%20&#1087;&#1086;%20&#1082;&#1083;&#1080;&#1077;&#1085;&#1090;&#1089;&#1082;&#1080;&#1084;%20&#1086;&#1087;&#1077;&#1088;&#1072;&#1094;&#1080;&#1103;&#1084;\&#1057;&#1058;&#1056;&#1059;&#1050;&#1058;&#1059;&#1056;&#1040;%20&#1050;&#1051;&#1048;&#1045;&#1053;&#1058;&#1054;&#1042;%20(&#1080;&#1102;&#1085;&#1100;%20-%20&#1085;&#1086;&#1103;&#1073;&#1088;&#1100;).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Atlas\&#1073;&#1080;&#1079;&#1085;&#1077;&#1089;_&#1076;&#1080;&#1074;&#1080;&#1079;&#1080;&#1086;&#1085;_&#1076;&#1077;&#1085;&#1077;&#1078;&#1085;&#1099;&#1081;_&#1088;&#1099;&#1085;&#1086;&#1082;\&#1044;&#1077;&#1087;&#1072;&#1088;&#1090;&#1072;&#1084;&#1077;&#1085;&#1090;_&#1074;&#1072;&#1083;&#1102;&#1090;&#1085;&#1086;&#1075;&#1086;_&#1088;&#1099;&#1085;&#1082;&#1072;\&#1059;&#1087;&#1088;&#1072;&#1074;&#1083;&#1077;&#1085;&#1080;&#1077;_&#1087;&#1088;&#1086;&#1076;&#1072;&#1078;\&#1056;&#1045;&#1049;&#1058;&#1048;&#1053;&#1043;_&#1042;&#1056;\&#1056;&#1077;&#1081;&#1090;&#1080;&#1085;&#1075;%20&#1087;&#1086;%20&#1082;&#1083;&#1080;&#1077;&#1085;&#1090;&#1089;&#1082;&#1080;&#1084;%20&#1086;&#1087;&#1077;&#1088;&#1072;&#1094;&#1080;&#1103;&#1084;\&#1057;&#1058;&#1056;&#1059;&#1050;&#1058;&#1059;&#1056;&#1040;%20&#1050;&#1051;&#1048;&#1045;&#1053;&#1058;&#1054;&#1042;%20(&#1080;&#1102;&#1085;&#1100;%20-%20&#1085;&#1086;&#1103;&#1073;&#1088;&#1100;).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Atlas\&#1073;&#1080;&#1079;&#1085;&#1077;&#1089;_&#1076;&#1080;&#1074;&#1080;&#1079;&#1080;&#1086;&#1085;_&#1076;&#1077;&#1085;&#1077;&#1078;&#1085;&#1099;&#1081;_&#1088;&#1099;&#1085;&#1086;&#1082;\&#1044;&#1077;&#1087;&#1072;&#1088;&#1090;&#1072;&#1084;&#1077;&#1085;&#1090;_&#1074;&#1072;&#1083;&#1102;&#1090;&#1085;&#1086;&#1075;&#1086;_&#1088;&#1099;&#1085;&#1082;&#1072;\&#1059;&#1087;&#1088;&#1072;&#1074;&#1083;&#1077;&#1085;&#1080;&#1077;_&#1087;&#1088;&#1086;&#1076;&#1072;&#1078;\&#1055;&#1088;&#1077;&#1079;&#1077;&#1085;&#1090;&#1072;&#1094;&#1080;&#1080;%20&#1042;&#1056;\&#1057;&#1090;&#1072;&#1090;&#1080;&#1089;&#1090;&#1080;&#1082;&#1072;\&#1057;&#1090;&#1072;&#1090;%20&#1042;&#1044;&#1056;(&#1044;&#1072;&#1085;&#1103;).xlsx" TargetMode="External"/><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oleObject" Target="&#1050;&#1085;&#1080;&#1075;&#1072;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Atlas\&#1073;&#1080;&#1079;&#1085;&#1077;&#1089;_&#1076;&#1080;&#1074;&#1080;&#1079;&#1080;&#1086;&#1085;_&#1076;&#1077;&#1085;&#1077;&#1078;&#1085;&#1099;&#1081;_&#1088;&#1099;&#1085;&#1086;&#1082;\&#1044;&#1077;&#1087;&#1072;&#1088;&#1090;&#1072;&#1084;&#1077;&#1085;&#1090;_&#1074;&#1072;&#1083;&#1102;&#1090;&#1085;&#1086;&#1075;&#1086;_&#1088;&#1099;&#1085;&#1082;&#1072;\&#1059;&#1087;&#1088;&#1072;&#1074;&#1083;&#1077;&#1085;&#1080;&#1077;_&#1087;&#1088;&#1086;&#1076;&#1072;&#1078;\&#1055;&#1088;&#1077;&#1079;&#1077;&#1085;&#1090;&#1072;&#1094;&#1080;&#1080;%20&#1042;&#1056;\&#1057;&#1090;&#1072;&#1090;&#1080;&#1089;&#1090;&#1080;&#1082;&#1072;\&#1057;&#1090;&#1072;&#1090;%20&#1042;&#1044;&#1056;(&#1044;&#1072;&#1085;&#1103;).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Atlas\&#1073;&#1080;&#1079;&#1085;&#1077;&#1089;_&#1076;&#1080;&#1074;&#1080;&#1079;&#1080;&#1086;&#1085;_&#1076;&#1077;&#1085;&#1077;&#1078;&#1085;&#1099;&#1081;_&#1088;&#1099;&#1085;&#1086;&#1082;\&#1044;&#1077;&#1087;&#1072;&#1088;&#1090;&#1072;&#1084;&#1077;&#1085;&#1090;_&#1074;&#1072;&#1083;&#1102;&#1090;&#1085;&#1086;&#1075;&#1086;_&#1088;&#1099;&#1085;&#1082;&#1072;\&#1059;&#1087;&#1088;&#1072;&#1074;&#1083;&#1077;&#1085;&#1080;&#1077;_&#1087;&#1088;&#1086;&#1076;&#1072;&#1078;\&#1055;&#1088;&#1077;&#1079;&#1077;&#1085;&#1090;&#1072;&#1094;&#1080;&#1080;%20&#1042;&#1056;\&#1057;&#1090;&#1072;&#1090;&#1080;&#1089;&#1090;&#1080;&#1082;&#1072;\&#1057;&#1090;&#1072;&#1090;%20&#1042;&#1044;&#1056;(&#1044;&#1072;&#1085;&#1103;).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1050;&#1085;&#1080;&#1075;&#1072;1"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Documents%20and%20Settings\Korablev\Local%20Settings\Temporary%20Internet%20Files\Content.Outlook\H7MM01DR\&#1044;&#1083;%20&#1057;&#1074;&#1086;&#1087;&#1099;%20(&#1086;&#1073;&#1086;&#1088;&#1086;&#1090;&#1099;)_050413.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Atlas\&#1073;&#1080;&#1079;&#1085;&#1077;&#1089;_&#1076;&#1080;&#1074;&#1080;&#1079;&#1080;&#1086;&#1085;_&#1076;&#1077;&#1085;&#1077;&#1078;&#1085;&#1099;&#1081;_&#1088;&#1099;&#1085;&#1086;&#1082;\&#1044;&#1077;&#1087;&#1072;&#1088;&#1090;&#1072;&#1084;&#1077;&#1085;&#1090;_&#1074;&#1072;&#1083;&#1102;&#1090;&#1085;&#1086;&#1075;&#1086;_&#1088;&#1099;&#1085;&#1082;&#1072;\&#1059;&#1087;&#1088;&#1072;&#1074;&#1083;&#1077;&#1085;&#1080;&#1077;_&#1087;&#1088;&#1086;&#1076;&#1072;&#1078;\&#1055;&#1088;&#1077;&#1079;&#1077;&#1085;&#1090;&#1072;&#1094;&#1080;&#1080;%20&#1080;%20&#1073;&#1088;&#1086;&#1096;&#1102;&#1088;&#1099;%20&#1042;&#1056;\&#1057;&#1090;&#1072;&#1090;&#1080;&#1089;&#1090;&#1080;&#1082;&#1072;\&#1057;&#1090;&#1072;&#1090;%20&#1042;&#1044;&#1056;(&#1044;&#1072;&#1085;&#1103;).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Atlas\&#1073;&#1080;&#1079;&#1085;&#1077;&#1089;_&#1076;&#1080;&#1074;&#1080;&#1079;&#1080;&#1086;&#1085;_&#1076;&#1077;&#1085;&#1077;&#1078;&#1085;&#1099;&#1081;_&#1088;&#1099;&#1085;&#1086;&#1082;\&#1044;&#1077;&#1087;&#1072;&#1088;&#1090;&#1072;&#1084;&#1077;&#1085;&#1090;_&#1074;&#1072;&#1083;&#1102;&#1090;&#1085;&#1086;&#1075;&#1086;_&#1088;&#1099;&#1085;&#1082;&#1072;\&#1059;&#1087;&#1088;&#1072;&#1074;&#1083;&#1077;&#1085;&#1080;&#1077;_&#1087;&#1088;&#1086;&#1076;&#1072;&#1078;\&#1055;&#1088;&#1077;&#1079;&#1077;&#1085;&#1090;&#1072;&#1094;&#1080;&#1080;%20&#1080;%20&#1073;&#1088;&#1086;&#1096;&#1102;&#1088;&#1099;%20&#1042;&#1056;\&#1057;&#1090;&#1072;&#1090;&#1080;&#1089;&#1090;&#1080;&#1082;&#1072;\&#1057;&#1090;&#1072;&#1090;%20&#1042;&#1044;&#1056;(&#1044;&#1072;&#1085;&#1103;).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Atlas\&#1073;&#1080;&#1079;&#1085;&#1077;&#1089;_&#1076;&#1080;&#1074;&#1080;&#1079;&#1080;&#1086;&#1085;_&#1076;&#1077;&#1085;&#1077;&#1078;&#1085;&#1099;&#1081;_&#1088;&#1099;&#1085;&#1086;&#1082;\&#1044;&#1077;&#1087;&#1072;&#1088;&#1090;&#1072;&#1084;&#1077;&#1085;&#1090;_&#1074;&#1072;&#1083;&#1102;&#1090;&#1085;&#1086;&#1075;&#1086;_&#1088;&#1099;&#1085;&#1082;&#1072;\&#1059;&#1087;&#1088;&#1072;&#1074;&#1083;&#1077;&#1085;&#1080;&#1077;_&#1087;&#1088;&#1086;&#1076;&#1072;&#1078;\&#1056;&#1045;&#1049;&#1058;&#1048;&#1053;&#1043;_&#1042;&#1056;\&#1056;&#1077;&#1081;&#1090;&#1080;&#1085;&#1075;%20&#1087;&#1086;%20&#1082;&#1083;&#1080;&#1077;&#1085;&#1090;&#1089;&#1082;&#1080;&#1084;%20&#1086;&#1087;&#1077;&#1088;&#1072;&#1094;&#1080;&#1103;&#1084;\&#1057;&#1058;&#1056;&#1059;&#1050;&#1058;&#1059;&#1056;&#1040;%20&#1050;&#1051;&#1048;&#1045;&#1053;&#1058;&#1054;&#1042;%20(&#1080;&#1102;&#1085;&#1100;%20-%20&#1085;&#1086;&#1103;&#1073;&#1088;&#1100;).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388830859311681E-2"/>
          <c:y val="8.3231897102030925E-2"/>
          <c:w val="0.85417445162050698"/>
          <c:h val="0.79657689631924888"/>
        </c:manualLayout>
      </c:layout>
      <c:lineChart>
        <c:grouping val="standard"/>
        <c:varyColors val="0"/>
        <c:ser>
          <c:idx val="0"/>
          <c:order val="1"/>
          <c:tx>
            <c:strRef>
              <c:f>'Доли ММВБ '!$J$116</c:f>
              <c:strCache>
                <c:ptCount val="1"/>
                <c:pt idx="0">
                  <c:v>USD/RUB Market share %</c:v>
                </c:pt>
              </c:strCache>
            </c:strRef>
          </c:tx>
          <c:spPr>
            <a:ln w="38100">
              <a:noFill/>
              <a:prstDash val="solid"/>
            </a:ln>
          </c:spPr>
          <c:marker>
            <c:symbol val="none"/>
          </c:marker>
          <c:trendline>
            <c:spPr>
              <a:ln w="38100">
                <a:solidFill>
                  <a:schemeClr val="accent1">
                    <a:lumMod val="75000"/>
                  </a:schemeClr>
                </a:solidFill>
                <a:prstDash val="solid"/>
              </a:ln>
            </c:spPr>
            <c:trendlineType val="poly"/>
            <c:order val="4"/>
            <c:dispRSqr val="0"/>
            <c:dispEq val="0"/>
          </c:trendline>
          <c:cat>
            <c:multiLvlStrRef>
              <c:f>'Доли ММВБ '!$A$119:$B$228</c:f>
              <c:multiLvlStrCache>
                <c:ptCount val="110"/>
                <c:lvl>
                  <c:pt idx="0">
                    <c:v>янв</c:v>
                  </c:pt>
                  <c:pt idx="1">
                    <c:v>фев</c:v>
                  </c:pt>
                  <c:pt idx="2">
                    <c:v>мар</c:v>
                  </c:pt>
                  <c:pt idx="3">
                    <c:v>апр</c:v>
                  </c:pt>
                  <c:pt idx="4">
                    <c:v>май</c:v>
                  </c:pt>
                  <c:pt idx="5">
                    <c:v>июн</c:v>
                  </c:pt>
                  <c:pt idx="6">
                    <c:v>июл</c:v>
                  </c:pt>
                  <c:pt idx="7">
                    <c:v>авг</c:v>
                  </c:pt>
                  <c:pt idx="8">
                    <c:v>сен</c:v>
                  </c:pt>
                  <c:pt idx="9">
                    <c:v>окт</c:v>
                  </c:pt>
                  <c:pt idx="10">
                    <c:v>ноя</c:v>
                  </c:pt>
                  <c:pt idx="11">
                    <c:v>дек</c:v>
                  </c:pt>
                  <c:pt idx="12">
                    <c:v>янв</c:v>
                  </c:pt>
                  <c:pt idx="13">
                    <c:v>фев</c:v>
                  </c:pt>
                  <c:pt idx="14">
                    <c:v>мар</c:v>
                  </c:pt>
                  <c:pt idx="15">
                    <c:v>апр</c:v>
                  </c:pt>
                  <c:pt idx="16">
                    <c:v>май</c:v>
                  </c:pt>
                  <c:pt idx="17">
                    <c:v>июн</c:v>
                  </c:pt>
                  <c:pt idx="18">
                    <c:v>июл</c:v>
                  </c:pt>
                  <c:pt idx="19">
                    <c:v>авг</c:v>
                  </c:pt>
                  <c:pt idx="20">
                    <c:v>сен</c:v>
                  </c:pt>
                  <c:pt idx="21">
                    <c:v>окт</c:v>
                  </c:pt>
                  <c:pt idx="22">
                    <c:v>ноя</c:v>
                  </c:pt>
                  <c:pt idx="23">
                    <c:v>дек</c:v>
                  </c:pt>
                  <c:pt idx="24">
                    <c:v>янв</c:v>
                  </c:pt>
                  <c:pt idx="25">
                    <c:v>фев</c:v>
                  </c:pt>
                  <c:pt idx="26">
                    <c:v>мар</c:v>
                  </c:pt>
                  <c:pt idx="27">
                    <c:v>апр</c:v>
                  </c:pt>
                  <c:pt idx="28">
                    <c:v>май</c:v>
                  </c:pt>
                  <c:pt idx="29">
                    <c:v>июн</c:v>
                  </c:pt>
                  <c:pt idx="30">
                    <c:v>июл</c:v>
                  </c:pt>
                  <c:pt idx="31">
                    <c:v>авг</c:v>
                  </c:pt>
                  <c:pt idx="32">
                    <c:v>сен</c:v>
                  </c:pt>
                  <c:pt idx="33">
                    <c:v>окт</c:v>
                  </c:pt>
                  <c:pt idx="34">
                    <c:v>ноя</c:v>
                  </c:pt>
                  <c:pt idx="35">
                    <c:v>дек</c:v>
                  </c:pt>
                  <c:pt idx="36">
                    <c:v>янв</c:v>
                  </c:pt>
                  <c:pt idx="37">
                    <c:v>фев</c:v>
                  </c:pt>
                  <c:pt idx="38">
                    <c:v>мар</c:v>
                  </c:pt>
                  <c:pt idx="39">
                    <c:v>апр</c:v>
                  </c:pt>
                  <c:pt idx="40">
                    <c:v>май</c:v>
                  </c:pt>
                  <c:pt idx="41">
                    <c:v>июн</c:v>
                  </c:pt>
                  <c:pt idx="42">
                    <c:v>июл</c:v>
                  </c:pt>
                  <c:pt idx="43">
                    <c:v>авг</c:v>
                  </c:pt>
                  <c:pt idx="44">
                    <c:v>сен</c:v>
                  </c:pt>
                  <c:pt idx="45">
                    <c:v>окт</c:v>
                  </c:pt>
                  <c:pt idx="46">
                    <c:v>ноя</c:v>
                  </c:pt>
                  <c:pt idx="47">
                    <c:v>дек</c:v>
                  </c:pt>
                  <c:pt idx="48">
                    <c:v>янв</c:v>
                  </c:pt>
                  <c:pt idx="49">
                    <c:v>фев</c:v>
                  </c:pt>
                  <c:pt idx="50">
                    <c:v>мар</c:v>
                  </c:pt>
                  <c:pt idx="51">
                    <c:v>апр</c:v>
                  </c:pt>
                  <c:pt idx="52">
                    <c:v>май</c:v>
                  </c:pt>
                  <c:pt idx="53">
                    <c:v>июн</c:v>
                  </c:pt>
                  <c:pt idx="54">
                    <c:v>июл</c:v>
                  </c:pt>
                  <c:pt idx="55">
                    <c:v>авг</c:v>
                  </c:pt>
                  <c:pt idx="56">
                    <c:v>сен</c:v>
                  </c:pt>
                  <c:pt idx="57">
                    <c:v>окт</c:v>
                  </c:pt>
                  <c:pt idx="58">
                    <c:v>ноя</c:v>
                  </c:pt>
                  <c:pt idx="59">
                    <c:v>дек</c:v>
                  </c:pt>
                  <c:pt idx="60">
                    <c:v>янв</c:v>
                  </c:pt>
                  <c:pt idx="61">
                    <c:v>фев</c:v>
                  </c:pt>
                  <c:pt idx="62">
                    <c:v>мар</c:v>
                  </c:pt>
                  <c:pt idx="63">
                    <c:v>апр</c:v>
                  </c:pt>
                  <c:pt idx="64">
                    <c:v>май</c:v>
                  </c:pt>
                  <c:pt idx="65">
                    <c:v>июн</c:v>
                  </c:pt>
                  <c:pt idx="66">
                    <c:v>июл</c:v>
                  </c:pt>
                  <c:pt idx="67">
                    <c:v>авг</c:v>
                  </c:pt>
                  <c:pt idx="68">
                    <c:v>сен</c:v>
                  </c:pt>
                  <c:pt idx="69">
                    <c:v>окт</c:v>
                  </c:pt>
                  <c:pt idx="70">
                    <c:v>ноя</c:v>
                  </c:pt>
                  <c:pt idx="71">
                    <c:v>дек</c:v>
                  </c:pt>
                  <c:pt idx="72">
                    <c:v>янв</c:v>
                  </c:pt>
                  <c:pt idx="73">
                    <c:v>фев</c:v>
                  </c:pt>
                  <c:pt idx="74">
                    <c:v>мар</c:v>
                  </c:pt>
                  <c:pt idx="75">
                    <c:v>апр</c:v>
                  </c:pt>
                  <c:pt idx="76">
                    <c:v>май</c:v>
                  </c:pt>
                  <c:pt idx="77">
                    <c:v>июн</c:v>
                  </c:pt>
                  <c:pt idx="78">
                    <c:v>июл</c:v>
                  </c:pt>
                  <c:pt idx="79">
                    <c:v>авг</c:v>
                  </c:pt>
                  <c:pt idx="80">
                    <c:v>сен</c:v>
                  </c:pt>
                  <c:pt idx="81">
                    <c:v>окт</c:v>
                  </c:pt>
                  <c:pt idx="82">
                    <c:v>ноя</c:v>
                  </c:pt>
                  <c:pt idx="83">
                    <c:v>дек</c:v>
                  </c:pt>
                  <c:pt idx="84">
                    <c:v>янв</c:v>
                  </c:pt>
                  <c:pt idx="85">
                    <c:v>фев</c:v>
                  </c:pt>
                  <c:pt idx="86">
                    <c:v>мар</c:v>
                  </c:pt>
                  <c:pt idx="87">
                    <c:v>апр</c:v>
                  </c:pt>
                  <c:pt idx="88">
                    <c:v>май</c:v>
                  </c:pt>
                  <c:pt idx="89">
                    <c:v>июн</c:v>
                  </c:pt>
                  <c:pt idx="90">
                    <c:v>июл</c:v>
                  </c:pt>
                  <c:pt idx="91">
                    <c:v>авг</c:v>
                  </c:pt>
                  <c:pt idx="92">
                    <c:v>сен</c:v>
                  </c:pt>
                  <c:pt idx="93">
                    <c:v>окт</c:v>
                  </c:pt>
                  <c:pt idx="94">
                    <c:v>ноя</c:v>
                  </c:pt>
                  <c:pt idx="95">
                    <c:v>дек</c:v>
                  </c:pt>
                  <c:pt idx="96">
                    <c:v>янв</c:v>
                  </c:pt>
                  <c:pt idx="97">
                    <c:v>фев</c:v>
                  </c:pt>
                  <c:pt idx="98">
                    <c:v>мар</c:v>
                  </c:pt>
                  <c:pt idx="99">
                    <c:v>апр</c:v>
                  </c:pt>
                  <c:pt idx="100">
                    <c:v>май</c:v>
                  </c:pt>
                  <c:pt idx="101">
                    <c:v>июн</c:v>
                  </c:pt>
                  <c:pt idx="102">
                    <c:v>июл</c:v>
                  </c:pt>
                  <c:pt idx="103">
                    <c:v>авг</c:v>
                  </c:pt>
                  <c:pt idx="104">
                    <c:v>сен</c:v>
                  </c:pt>
                  <c:pt idx="105">
                    <c:v>окт</c:v>
                  </c:pt>
                  <c:pt idx="106">
                    <c:v>ноя</c:v>
                  </c:pt>
                  <c:pt idx="107">
                    <c:v>дек</c:v>
                  </c:pt>
                  <c:pt idx="108">
                    <c:v>янв</c:v>
                  </c:pt>
                  <c:pt idx="109">
                    <c:v>фев</c:v>
                  </c:pt>
                </c:lvl>
                <c:lvl>
                  <c:pt idx="0">
                    <c:v>2003</c:v>
                  </c:pt>
                  <c:pt idx="12">
                    <c:v>2004</c:v>
                  </c:pt>
                  <c:pt idx="24">
                    <c:v>2005</c:v>
                  </c:pt>
                  <c:pt idx="36">
                    <c:v>2006</c:v>
                  </c:pt>
                  <c:pt idx="48">
                    <c:v>2007</c:v>
                  </c:pt>
                  <c:pt idx="60">
                    <c:v>2008</c:v>
                  </c:pt>
                  <c:pt idx="72">
                    <c:v>2009</c:v>
                  </c:pt>
                  <c:pt idx="84">
                    <c:v>2010</c:v>
                  </c:pt>
                  <c:pt idx="96">
                    <c:v>2011</c:v>
                  </c:pt>
                  <c:pt idx="108">
                    <c:v>2012</c:v>
                  </c:pt>
                </c:lvl>
              </c:multiLvlStrCache>
            </c:multiLvlStrRef>
          </c:cat>
          <c:val>
            <c:numRef>
              <c:f>'Доли ММВБ '!$J$167:$J$228</c:f>
              <c:numCache>
                <c:formatCode>0.0</c:formatCode>
                <c:ptCount val="62"/>
                <c:pt idx="0">
                  <c:v>20.003416255558189</c:v>
                </c:pt>
                <c:pt idx="1">
                  <c:v>18.00797338502495</c:v>
                </c:pt>
                <c:pt idx="2">
                  <c:v>20.946151812563798</c:v>
                </c:pt>
                <c:pt idx="3">
                  <c:v>23.598498290560933</c:v>
                </c:pt>
                <c:pt idx="4">
                  <c:v>23.966497446859027</c:v>
                </c:pt>
                <c:pt idx="5">
                  <c:v>20.11805176760484</c:v>
                </c:pt>
                <c:pt idx="6">
                  <c:v>18.15825566201676</c:v>
                </c:pt>
                <c:pt idx="7">
                  <c:v>17.234983722412181</c:v>
                </c:pt>
                <c:pt idx="8">
                  <c:v>18.803995960345535</c:v>
                </c:pt>
                <c:pt idx="9">
                  <c:v>26.453888494353311</c:v>
                </c:pt>
                <c:pt idx="10">
                  <c:v>25.557135692302701</c:v>
                </c:pt>
                <c:pt idx="11">
                  <c:v>22.948584432285013</c:v>
                </c:pt>
                <c:pt idx="12">
                  <c:v>18.791467440335889</c:v>
                </c:pt>
                <c:pt idx="13">
                  <c:v>21.72605513479397</c:v>
                </c:pt>
                <c:pt idx="14">
                  <c:v>19.380379801993683</c:v>
                </c:pt>
                <c:pt idx="15">
                  <c:v>24.583382768126889</c:v>
                </c:pt>
                <c:pt idx="16">
                  <c:v>20.660008576009549</c:v>
                </c:pt>
                <c:pt idx="17">
                  <c:v>20.55981950120027</c:v>
                </c:pt>
                <c:pt idx="18">
                  <c:v>18.879433859881029</c:v>
                </c:pt>
                <c:pt idx="19">
                  <c:v>20.789542824379289</c:v>
                </c:pt>
                <c:pt idx="20">
                  <c:v>21.581189498893899</c:v>
                </c:pt>
                <c:pt idx="21">
                  <c:v>30.691205247100001</c:v>
                </c:pt>
                <c:pt idx="22">
                  <c:v>36.430054325727546</c:v>
                </c:pt>
                <c:pt idx="23">
                  <c:v>43.217050971946797</c:v>
                </c:pt>
                <c:pt idx="24">
                  <c:v>43.382181395415294</c:v>
                </c:pt>
                <c:pt idx="25">
                  <c:v>44.180451291295086</c:v>
                </c:pt>
                <c:pt idx="26">
                  <c:v>44.041045346455462</c:v>
                </c:pt>
                <c:pt idx="27">
                  <c:v>43.723665235966251</c:v>
                </c:pt>
                <c:pt idx="28">
                  <c:v>42.70509040993732</c:v>
                </c:pt>
                <c:pt idx="29">
                  <c:v>42.141128897433596</c:v>
                </c:pt>
                <c:pt idx="30">
                  <c:v>38.891871634766879</c:v>
                </c:pt>
                <c:pt idx="31">
                  <c:v>38.056735713050607</c:v>
                </c:pt>
                <c:pt idx="32">
                  <c:v>36.531443417055975</c:v>
                </c:pt>
                <c:pt idx="33">
                  <c:v>36.068933409243144</c:v>
                </c:pt>
                <c:pt idx="34">
                  <c:v>35.706065031738831</c:v>
                </c:pt>
                <c:pt idx="35">
                  <c:v>36.707221810577259</c:v>
                </c:pt>
                <c:pt idx="36">
                  <c:v>35.285208926245133</c:v>
                </c:pt>
                <c:pt idx="37">
                  <c:v>36.752195818531142</c:v>
                </c:pt>
                <c:pt idx="38">
                  <c:v>40.558855809337544</c:v>
                </c:pt>
                <c:pt idx="39">
                  <c:v>40.795119305338964</c:v>
                </c:pt>
                <c:pt idx="40">
                  <c:v>38.933727960069803</c:v>
                </c:pt>
                <c:pt idx="41">
                  <c:v>35.072435281896773</c:v>
                </c:pt>
                <c:pt idx="42">
                  <c:v>32.39434993154557</c:v>
                </c:pt>
                <c:pt idx="43">
                  <c:v>32.762624513764194</c:v>
                </c:pt>
                <c:pt idx="44">
                  <c:v>28.949740619268589</c:v>
                </c:pt>
                <c:pt idx="45">
                  <c:v>30.49701306735545</c:v>
                </c:pt>
                <c:pt idx="46">
                  <c:v>27.327759442492535</c:v>
                </c:pt>
                <c:pt idx="47">
                  <c:v>27.964057773427129</c:v>
                </c:pt>
                <c:pt idx="48">
                  <c:v>28.527906943398939</c:v>
                </c:pt>
                <c:pt idx="49">
                  <c:v>26.507805602126041</c:v>
                </c:pt>
                <c:pt idx="50">
                  <c:v>27.47737615521164</c:v>
                </c:pt>
                <c:pt idx="51">
                  <c:v>25.507110807848981</c:v>
                </c:pt>
                <c:pt idx="52">
                  <c:v>26.990136910828696</c:v>
                </c:pt>
                <c:pt idx="53">
                  <c:v>26.124772931719889</c:v>
                </c:pt>
                <c:pt idx="54">
                  <c:v>26.64989182984673</c:v>
                </c:pt>
                <c:pt idx="55">
                  <c:v>28.853849858513609</c:v>
                </c:pt>
                <c:pt idx="56">
                  <c:v>27.248524890242589</c:v>
                </c:pt>
                <c:pt idx="57">
                  <c:v>29.581336059316627</c:v>
                </c:pt>
                <c:pt idx="58">
                  <c:v>30.86578098102197</c:v>
                </c:pt>
                <c:pt idx="59">
                  <c:v>30.916683975523487</c:v>
                </c:pt>
                <c:pt idx="60">
                  <c:v>29.941846361225206</c:v>
                </c:pt>
                <c:pt idx="61">
                  <c:v>31.311530668934491</c:v>
                </c:pt>
              </c:numCache>
            </c:numRef>
          </c:val>
          <c:smooth val="1"/>
        </c:ser>
        <c:dLbls>
          <c:showLegendKey val="0"/>
          <c:showVal val="0"/>
          <c:showCatName val="0"/>
          <c:showSerName val="0"/>
          <c:showPercent val="0"/>
          <c:showBubbleSize val="0"/>
        </c:dLbls>
        <c:marker val="1"/>
        <c:smooth val="0"/>
        <c:axId val="87453696"/>
        <c:axId val="39137792"/>
      </c:lineChart>
      <c:lineChart>
        <c:grouping val="standard"/>
        <c:varyColors val="0"/>
        <c:ser>
          <c:idx val="1"/>
          <c:order val="0"/>
          <c:tx>
            <c:strRef>
              <c:f>'Доли ММВБ '!$K$116</c:f>
              <c:strCache>
                <c:ptCount val="1"/>
                <c:pt idx="0">
                  <c:v>EUR/RUB Market share %</c:v>
                </c:pt>
              </c:strCache>
            </c:strRef>
          </c:tx>
          <c:spPr>
            <a:ln w="38100">
              <a:noFill/>
              <a:prstDash val="solid"/>
            </a:ln>
          </c:spPr>
          <c:marker>
            <c:symbol val="none"/>
          </c:marker>
          <c:trendline>
            <c:spPr>
              <a:ln w="38100">
                <a:solidFill>
                  <a:schemeClr val="tx2">
                    <a:lumMod val="75000"/>
                  </a:schemeClr>
                </a:solidFill>
                <a:prstDash val="solid"/>
              </a:ln>
            </c:spPr>
            <c:trendlineType val="poly"/>
            <c:order val="4"/>
            <c:dispRSqr val="0"/>
            <c:dispEq val="0"/>
          </c:trendline>
          <c:cat>
            <c:numRef>
              <c:f>'Доли ММВБ '!$A$167:$A$228</c:f>
              <c:numCache>
                <c:formatCode>General</c:formatCode>
                <c:ptCount val="62"/>
                <c:pt idx="0">
                  <c:v>2007</c:v>
                </c:pt>
                <c:pt idx="12">
                  <c:v>2008</c:v>
                </c:pt>
                <c:pt idx="24">
                  <c:v>2009</c:v>
                </c:pt>
                <c:pt idx="36">
                  <c:v>2010</c:v>
                </c:pt>
                <c:pt idx="48">
                  <c:v>2011</c:v>
                </c:pt>
                <c:pt idx="60">
                  <c:v>2012</c:v>
                </c:pt>
              </c:numCache>
            </c:numRef>
          </c:cat>
          <c:val>
            <c:numRef>
              <c:f>'Доли ММВБ '!$K$167:$K$228</c:f>
              <c:numCache>
                <c:formatCode>0.0</c:formatCode>
                <c:ptCount val="62"/>
                <c:pt idx="0">
                  <c:v>14.146152945232418</c:v>
                </c:pt>
                <c:pt idx="1">
                  <c:v>13.48797721444755</c:v>
                </c:pt>
                <c:pt idx="2">
                  <c:v>16.21628820126222</c:v>
                </c:pt>
                <c:pt idx="3">
                  <c:v>16.287435267382829</c:v>
                </c:pt>
                <c:pt idx="4">
                  <c:v>15.201446617526923</c:v>
                </c:pt>
                <c:pt idx="5">
                  <c:v>13.294070929854998</c:v>
                </c:pt>
                <c:pt idx="6">
                  <c:v>13.90729207411812</c:v>
                </c:pt>
                <c:pt idx="7">
                  <c:v>16.418623704916509</c:v>
                </c:pt>
                <c:pt idx="8">
                  <c:v>20.802427803122519</c:v>
                </c:pt>
                <c:pt idx="9">
                  <c:v>34.775913525396575</c:v>
                </c:pt>
                <c:pt idx="10">
                  <c:v>31.560313248366601</c:v>
                </c:pt>
                <c:pt idx="11">
                  <c:v>28.586467447233421</c:v>
                </c:pt>
                <c:pt idx="12">
                  <c:v>22.532553178754849</c:v>
                </c:pt>
                <c:pt idx="13">
                  <c:v>32.988116222750413</c:v>
                </c:pt>
                <c:pt idx="14">
                  <c:v>33.421857989331244</c:v>
                </c:pt>
                <c:pt idx="15">
                  <c:v>41.118963741694444</c:v>
                </c:pt>
                <c:pt idx="16">
                  <c:v>52.524448378400713</c:v>
                </c:pt>
                <c:pt idx="17">
                  <c:v>50.554989341885758</c:v>
                </c:pt>
                <c:pt idx="18">
                  <c:v>55.257651460533744</c:v>
                </c:pt>
                <c:pt idx="19">
                  <c:v>52.702837762888002</c:v>
                </c:pt>
                <c:pt idx="20">
                  <c:v>55.825103990962553</c:v>
                </c:pt>
                <c:pt idx="21">
                  <c:v>71.660384205345906</c:v>
                </c:pt>
                <c:pt idx="22">
                  <c:v>57.393235524779513</c:v>
                </c:pt>
                <c:pt idx="23">
                  <c:v>91.367829084061327</c:v>
                </c:pt>
                <c:pt idx="24">
                  <c:v>93.353757553635617</c:v>
                </c:pt>
                <c:pt idx="25">
                  <c:v>94.594596103157485</c:v>
                </c:pt>
                <c:pt idx="26">
                  <c:v>91.423242670363962</c:v>
                </c:pt>
                <c:pt idx="27">
                  <c:v>67.408013131544351</c:v>
                </c:pt>
                <c:pt idx="28">
                  <c:v>49.829447461575974</c:v>
                </c:pt>
                <c:pt idx="29">
                  <c:v>46.738168133032012</c:v>
                </c:pt>
                <c:pt idx="30">
                  <c:v>48.870183097024395</c:v>
                </c:pt>
                <c:pt idx="31">
                  <c:v>54.657117231315397</c:v>
                </c:pt>
                <c:pt idx="32">
                  <c:v>64.106647393517989</c:v>
                </c:pt>
                <c:pt idx="33">
                  <c:v>68.7646646114097</c:v>
                </c:pt>
                <c:pt idx="34">
                  <c:v>71.905629070667928</c:v>
                </c:pt>
                <c:pt idx="35">
                  <c:v>71.175497420410835</c:v>
                </c:pt>
                <c:pt idx="36">
                  <c:v>65.758032801440194</c:v>
                </c:pt>
                <c:pt idx="37">
                  <c:v>69.117324659516726</c:v>
                </c:pt>
                <c:pt idx="38">
                  <c:v>70.445077856785048</c:v>
                </c:pt>
                <c:pt idx="39">
                  <c:v>68.165322062170958</c:v>
                </c:pt>
                <c:pt idx="40">
                  <c:v>72.231410360933722</c:v>
                </c:pt>
                <c:pt idx="41">
                  <c:v>71.281052817923197</c:v>
                </c:pt>
                <c:pt idx="42">
                  <c:v>67.133070331999264</c:v>
                </c:pt>
                <c:pt idx="43">
                  <c:v>68.675389613756721</c:v>
                </c:pt>
                <c:pt idx="44">
                  <c:v>64.429135337783308</c:v>
                </c:pt>
                <c:pt idx="45">
                  <c:v>64.258844321449729</c:v>
                </c:pt>
                <c:pt idx="46">
                  <c:v>59.887391678250793</c:v>
                </c:pt>
                <c:pt idx="47">
                  <c:v>47.6822432392511</c:v>
                </c:pt>
                <c:pt idx="48">
                  <c:v>53.404279795498994</c:v>
                </c:pt>
                <c:pt idx="49">
                  <c:v>55.108317894850437</c:v>
                </c:pt>
                <c:pt idx="50">
                  <c:v>50.353045564155998</c:v>
                </c:pt>
                <c:pt idx="51">
                  <c:v>48.909895927553528</c:v>
                </c:pt>
                <c:pt idx="52">
                  <c:v>53.780925808514581</c:v>
                </c:pt>
                <c:pt idx="53">
                  <c:v>64.203333428705164</c:v>
                </c:pt>
                <c:pt idx="54">
                  <c:v>62.928186352080061</c:v>
                </c:pt>
                <c:pt idx="55">
                  <c:v>65.892379469093981</c:v>
                </c:pt>
                <c:pt idx="56">
                  <c:v>60.518314869590753</c:v>
                </c:pt>
                <c:pt idx="57">
                  <c:v>53.405259492089407</c:v>
                </c:pt>
                <c:pt idx="58">
                  <c:v>53.656122346519709</c:v>
                </c:pt>
                <c:pt idx="59">
                  <c:v>51.250761268043995</c:v>
                </c:pt>
                <c:pt idx="60">
                  <c:v>48.369487854322642</c:v>
                </c:pt>
                <c:pt idx="61">
                  <c:v>59.514627040516444</c:v>
                </c:pt>
              </c:numCache>
            </c:numRef>
          </c:val>
          <c:smooth val="1"/>
        </c:ser>
        <c:dLbls>
          <c:showLegendKey val="0"/>
          <c:showVal val="0"/>
          <c:showCatName val="0"/>
          <c:showSerName val="0"/>
          <c:showPercent val="0"/>
          <c:showBubbleSize val="0"/>
        </c:dLbls>
        <c:marker val="1"/>
        <c:smooth val="0"/>
        <c:axId val="87454720"/>
        <c:axId val="76938560"/>
      </c:lineChart>
      <c:catAx>
        <c:axId val="87453696"/>
        <c:scaling>
          <c:orientation val="minMax"/>
        </c:scaling>
        <c:delete val="1"/>
        <c:axPos val="b"/>
        <c:majorTickMark val="out"/>
        <c:minorTickMark val="none"/>
        <c:tickLblPos val="none"/>
        <c:crossAx val="39137792"/>
        <c:crosses val="autoZero"/>
        <c:auto val="0"/>
        <c:lblAlgn val="ctr"/>
        <c:lblOffset val="100"/>
        <c:noMultiLvlLbl val="0"/>
      </c:catAx>
      <c:valAx>
        <c:axId val="39137792"/>
        <c:scaling>
          <c:orientation val="minMax"/>
          <c:max val="100"/>
          <c:min val="0"/>
        </c:scaling>
        <c:delete val="1"/>
        <c:axPos val="r"/>
        <c:numFmt formatCode="0" sourceLinked="0"/>
        <c:majorTickMark val="cross"/>
        <c:minorTickMark val="none"/>
        <c:tickLblPos val="none"/>
        <c:crossAx val="87453696"/>
        <c:crosses val="max"/>
        <c:crossBetween val="between"/>
        <c:majorUnit val="10"/>
        <c:minorUnit val="2"/>
      </c:valAx>
      <c:catAx>
        <c:axId val="8745472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Century Gothic"/>
                <a:ea typeface="Century Gothic"/>
                <a:cs typeface="Century Gothic"/>
              </a:defRPr>
            </a:pPr>
            <a:endParaRPr lang="ru-RU"/>
          </a:p>
        </c:txPr>
        <c:crossAx val="76938560"/>
        <c:crosses val="autoZero"/>
        <c:auto val="0"/>
        <c:lblAlgn val="ctr"/>
        <c:lblOffset val="100"/>
        <c:tickLblSkip val="1"/>
        <c:tickMarkSkip val="12"/>
        <c:noMultiLvlLbl val="0"/>
      </c:catAx>
      <c:valAx>
        <c:axId val="76938560"/>
        <c:scaling>
          <c:orientation val="minMax"/>
          <c:max val="100"/>
          <c:min val="0"/>
        </c:scaling>
        <c:delete val="0"/>
        <c:axPos val="l"/>
        <c:title>
          <c:tx>
            <c:rich>
              <a:bodyPr rot="0" vert="horz"/>
              <a:lstStyle/>
              <a:p>
                <a:pPr algn="ctr">
                  <a:defRPr sz="1000" b="0" i="0" u="none" strike="noStrike" baseline="0">
                    <a:solidFill>
                      <a:srgbClr val="000000"/>
                    </a:solidFill>
                    <a:latin typeface="Century Gothic"/>
                    <a:ea typeface="Century Gothic"/>
                    <a:cs typeface="Century Gothic"/>
                  </a:defRPr>
                </a:pPr>
                <a:r>
                  <a:rPr lang="ru-RU"/>
                  <a:t>%
</a:t>
                </a:r>
              </a:p>
            </c:rich>
          </c:tx>
          <c:layout>
            <c:manualLayout>
              <c:xMode val="edge"/>
              <c:yMode val="edge"/>
              <c:x val="6.7791638996934037E-2"/>
              <c:y val="1.0150201813008703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Century Gothic"/>
                <a:ea typeface="Century Gothic"/>
                <a:cs typeface="Century Gothic"/>
              </a:defRPr>
            </a:pPr>
            <a:endParaRPr lang="ru-RU"/>
          </a:p>
        </c:txPr>
        <c:crossAx val="87454720"/>
        <c:crosses val="autoZero"/>
        <c:crossBetween val="between"/>
        <c:minorUnit val="2"/>
      </c:valAx>
      <c:spPr>
        <a:solidFill>
          <a:sysClr val="window" lastClr="FFFFFF"/>
        </a:solidFill>
        <a:ln w="3175">
          <a:noFill/>
          <a:prstDash val="solid"/>
        </a:ln>
      </c:spPr>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Century Gothic"/>
          <a:ea typeface="Century Gothic"/>
          <a:cs typeface="Century Gothic"/>
        </a:defRPr>
      </a:pPr>
      <a:endParaRPr lang="ru-RU"/>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0"/>
              <c:layout>
                <c:manualLayout>
                  <c:x val="-2.7777777777778078E-2"/>
                  <c:y val="0"/>
                </c:manualLayout>
              </c:layout>
              <c:dLblPos val="bestFit"/>
              <c:showLegendKey val="0"/>
              <c:showVal val="0"/>
              <c:showCatName val="0"/>
              <c:showSerName val="0"/>
              <c:showPercent val="1"/>
              <c:showBubbleSize val="0"/>
            </c:dLbl>
            <c:dLbl>
              <c:idx val="1"/>
              <c:layout>
                <c:manualLayout>
                  <c:x val="-0.11944444444444446"/>
                  <c:y val="-0.18981481481481491"/>
                </c:manualLayout>
              </c:layout>
              <c:numFmt formatCode="0.00%" sourceLinked="0"/>
              <c:spPr/>
              <c:txPr>
                <a:bodyPr/>
                <a:lstStyle/>
                <a:p>
                  <a:pPr>
                    <a:defRPr b="1">
                      <a:solidFill>
                        <a:schemeClr val="bg1"/>
                      </a:solidFill>
                      <a:latin typeface="Verdana" pitchFamily="34" charset="0"/>
                    </a:defRPr>
                  </a:pPr>
                  <a:endParaRPr lang="ru-RU"/>
                </a:p>
              </c:txPr>
              <c:dLblPos val="bestFit"/>
              <c:showLegendKey val="0"/>
              <c:showVal val="0"/>
              <c:showCatName val="0"/>
              <c:showSerName val="0"/>
              <c:showPercent val="1"/>
              <c:showBubbleSize val="0"/>
            </c:dLbl>
            <c:dLbl>
              <c:idx val="4"/>
              <c:layout>
                <c:manualLayout>
                  <c:x val="0.10555555555555562"/>
                  <c:y val="0.1574074074074098"/>
                </c:manualLayout>
              </c:layout>
              <c:numFmt formatCode="0.00%" sourceLinked="0"/>
              <c:spPr/>
              <c:txPr>
                <a:bodyPr/>
                <a:lstStyle/>
                <a:p>
                  <a:pPr>
                    <a:defRPr b="1">
                      <a:solidFill>
                        <a:schemeClr val="bg1"/>
                      </a:solidFill>
                      <a:latin typeface="Verdana" pitchFamily="34" charset="0"/>
                    </a:defRPr>
                  </a:pPr>
                  <a:endParaRPr lang="ru-RU"/>
                </a:p>
              </c:txPr>
              <c:dLblPos val="bestFit"/>
              <c:showLegendKey val="0"/>
              <c:showVal val="0"/>
              <c:showCatName val="0"/>
              <c:showSerName val="0"/>
              <c:showPercent val="1"/>
              <c:showBubbleSize val="0"/>
            </c:dLbl>
            <c:dLbl>
              <c:idx val="5"/>
              <c:layout>
                <c:manualLayout>
                  <c:x val="9.9999781277340313E-2"/>
                  <c:y val="-4.6299941673957346E-3"/>
                </c:manualLayout>
              </c:layout>
              <c:dLblPos val="bestFit"/>
              <c:showLegendKey val="0"/>
              <c:showVal val="0"/>
              <c:showCatName val="0"/>
              <c:showSerName val="0"/>
              <c:showPercent val="1"/>
              <c:showBubbleSize val="0"/>
            </c:dLbl>
            <c:numFmt formatCode="0.00%" sourceLinked="0"/>
            <c:txPr>
              <a:bodyPr/>
              <a:lstStyle/>
              <a:p>
                <a:pPr>
                  <a:defRPr>
                    <a:latin typeface="Verdana" pitchFamily="34" charset="0"/>
                  </a:defRPr>
                </a:pPr>
                <a:endParaRPr lang="ru-RU"/>
              </a:p>
            </c:txPr>
            <c:dLblPos val="outEnd"/>
            <c:showLegendKey val="0"/>
            <c:showVal val="0"/>
            <c:showCatName val="0"/>
            <c:showSerName val="0"/>
            <c:showPercent val="1"/>
            <c:showBubbleSize val="0"/>
            <c:showLeaderLines val="0"/>
          </c:dLbls>
          <c:cat>
            <c:strRef>
              <c:f>'ИТОГО (2)'!$A$3:$A$8</c:f>
              <c:strCache>
                <c:ptCount val="6"/>
                <c:pt idx="0">
                  <c:v>ДУ</c:v>
                </c:pt>
                <c:pt idx="1">
                  <c:v>ФЛ</c:v>
                </c:pt>
                <c:pt idx="2">
                  <c:v>ФЛ нерез</c:v>
                </c:pt>
                <c:pt idx="3">
                  <c:v>ЮрЛ</c:v>
                </c:pt>
                <c:pt idx="4">
                  <c:v>ЮрЛ нерез</c:v>
                </c:pt>
                <c:pt idx="5">
                  <c:v>Брокеры</c:v>
                </c:pt>
              </c:strCache>
            </c:strRef>
          </c:cat>
          <c:val>
            <c:numRef>
              <c:f>'ИТОГО (2)'!$G$3:$G$8</c:f>
              <c:numCache>
                <c:formatCode>General</c:formatCode>
                <c:ptCount val="6"/>
                <c:pt idx="0">
                  <c:v>9</c:v>
                </c:pt>
                <c:pt idx="1">
                  <c:v>2190</c:v>
                </c:pt>
                <c:pt idx="2">
                  <c:v>24</c:v>
                </c:pt>
                <c:pt idx="3">
                  <c:v>167</c:v>
                </c:pt>
                <c:pt idx="4">
                  <c:v>406</c:v>
                </c:pt>
                <c:pt idx="5">
                  <c:v>12</c:v>
                </c:pt>
              </c:numCache>
            </c:numRef>
          </c:val>
        </c:ser>
        <c:dLbls>
          <c:showLegendKey val="0"/>
          <c:showVal val="0"/>
          <c:showCatName val="0"/>
          <c:showSerName val="0"/>
          <c:showPercent val="1"/>
          <c:showBubbleSize val="0"/>
          <c:showLeaderLines val="0"/>
        </c:dLbls>
        <c:firstSliceAng val="0"/>
      </c:pieChart>
    </c:plotArea>
    <c:plotVisOnly val="1"/>
    <c:dispBlanksAs val="zero"/>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25"/>
          <c:dLbls>
            <c:dLbl>
              <c:idx val="0"/>
              <c:numFmt formatCode="0.00%" sourceLinked="0"/>
              <c:spPr/>
              <c:txPr>
                <a:bodyPr/>
                <a:lstStyle/>
                <a:p>
                  <a:pPr>
                    <a:defRPr b="1">
                      <a:solidFill>
                        <a:schemeClr val="bg1"/>
                      </a:solidFill>
                      <a:latin typeface="Verdana" pitchFamily="34" charset="0"/>
                    </a:defRPr>
                  </a:pPr>
                  <a:endParaRPr lang="ru-RU"/>
                </a:p>
              </c:txPr>
              <c:showLegendKey val="0"/>
              <c:showVal val="0"/>
              <c:showCatName val="0"/>
              <c:showSerName val="0"/>
              <c:showPercent val="1"/>
              <c:showBubbleSize val="0"/>
            </c:dLbl>
            <c:numFmt formatCode="0.00%" sourceLinked="0"/>
            <c:txPr>
              <a:bodyPr/>
              <a:lstStyle/>
              <a:p>
                <a:pPr>
                  <a:defRPr>
                    <a:latin typeface="Verdana" pitchFamily="34" charset="0"/>
                  </a:defRPr>
                </a:pPr>
                <a:endParaRPr lang="ru-RU"/>
              </a:p>
            </c:txPr>
            <c:showLegendKey val="0"/>
            <c:showVal val="0"/>
            <c:showCatName val="0"/>
            <c:showSerName val="0"/>
            <c:showPercent val="1"/>
            <c:showBubbleSize val="0"/>
            <c:showLeaderLines val="1"/>
          </c:dLbls>
          <c:cat>
            <c:strRef>
              <c:f>'ИТОГО (2)'!$J$5:$J$6</c:f>
              <c:strCache>
                <c:ptCount val="2"/>
                <c:pt idx="0">
                  <c:v>ЮрЛ нерез</c:v>
                </c:pt>
                <c:pt idx="1">
                  <c:v>Остальные</c:v>
                </c:pt>
              </c:strCache>
            </c:strRef>
          </c:cat>
          <c:val>
            <c:numRef>
              <c:f>'ИТОГО (2)'!$M$5:$M$6</c:f>
              <c:numCache>
                <c:formatCode>#,##0.00</c:formatCode>
                <c:ptCount val="2"/>
                <c:pt idx="0" formatCode="General">
                  <c:v>2326099.5492056003</c:v>
                </c:pt>
                <c:pt idx="1">
                  <c:v>5710.1937620000008</c:v>
                </c:pt>
              </c:numCache>
            </c:numRef>
          </c:val>
        </c:ser>
        <c:dLbls>
          <c:showLegendKey val="0"/>
          <c:showVal val="0"/>
          <c:showCatName val="0"/>
          <c:showSerName val="0"/>
          <c:showPercent val="1"/>
          <c:showBubbleSize val="0"/>
          <c:showLeaderLines val="1"/>
        </c:dLbls>
        <c:firstSliceAng val="0"/>
      </c:pieChart>
    </c:plotArea>
    <c:legend>
      <c:legendPos val="b"/>
      <c:overlay val="0"/>
      <c:txPr>
        <a:bodyPr/>
        <a:lstStyle/>
        <a:p>
          <a:pPr>
            <a:defRPr>
              <a:latin typeface="Verdana" pitchFamily="34" charset="0"/>
            </a:defRPr>
          </a:pPr>
          <a:endParaRPr lang="ru-RU"/>
        </a:p>
      </c:txPr>
    </c:legend>
    <c:plotVisOnly val="1"/>
    <c:dispBlanksAs val="zero"/>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0"/>
              <c:spPr/>
              <c:txPr>
                <a:bodyPr/>
                <a:lstStyle/>
                <a:p>
                  <a:pPr>
                    <a:defRPr b="1">
                      <a:solidFill>
                        <a:schemeClr val="bg1"/>
                      </a:solidFill>
                      <a:latin typeface="Verdana" pitchFamily="34" charset="0"/>
                    </a:defRPr>
                  </a:pPr>
                  <a:endParaRPr lang="ru-RU"/>
                </a:p>
              </c:txPr>
              <c:showLegendKey val="0"/>
              <c:showVal val="0"/>
              <c:showCatName val="0"/>
              <c:showSerName val="0"/>
              <c:showPercent val="1"/>
              <c:showBubbleSize val="0"/>
            </c:dLbl>
            <c:txPr>
              <a:bodyPr/>
              <a:lstStyle/>
              <a:p>
                <a:pPr>
                  <a:defRPr>
                    <a:latin typeface="Verdana" pitchFamily="34" charset="0"/>
                  </a:defRPr>
                </a:pPr>
                <a:endParaRPr lang="ru-RU"/>
              </a:p>
            </c:txPr>
            <c:showLegendKey val="0"/>
            <c:showVal val="0"/>
            <c:showCatName val="0"/>
            <c:showSerName val="0"/>
            <c:showPercent val="1"/>
            <c:showBubbleSize val="0"/>
            <c:showLeaderLines val="1"/>
          </c:dLbls>
          <c:cat>
            <c:strRef>
              <c:f>'ИТОГО (2)'!$A$10:$A$12</c:f>
              <c:strCache>
                <c:ptCount val="3"/>
                <c:pt idx="0">
                  <c:v>ЮрЛ нерез</c:v>
                </c:pt>
                <c:pt idx="1">
                  <c:v>ФЛ</c:v>
                </c:pt>
                <c:pt idx="2">
                  <c:v>ЮрЛ</c:v>
                </c:pt>
              </c:strCache>
            </c:strRef>
          </c:cat>
          <c:val>
            <c:numRef>
              <c:f>'ИТОГО (2)'!$B$10:$B$12</c:f>
              <c:numCache>
                <c:formatCode>0.0%</c:formatCode>
                <c:ptCount val="3"/>
                <c:pt idx="0">
                  <c:v>0.93600000000000005</c:v>
                </c:pt>
                <c:pt idx="1">
                  <c:v>3.2000000000000042E-2</c:v>
                </c:pt>
                <c:pt idx="2">
                  <c:v>3.2000000000000042E-2</c:v>
                </c:pt>
              </c:numCache>
            </c:numRef>
          </c:val>
        </c:ser>
        <c:dLbls>
          <c:showLegendKey val="0"/>
          <c:showVal val="0"/>
          <c:showCatName val="0"/>
          <c:showSerName val="0"/>
          <c:showPercent val="1"/>
          <c:showBubbleSize val="0"/>
          <c:showLeaderLines val="1"/>
        </c:dLbls>
        <c:firstSliceAng val="0"/>
      </c:pieChart>
    </c:plotArea>
    <c:legend>
      <c:legendPos val="b"/>
      <c:overlay val="0"/>
      <c:txPr>
        <a:bodyPr/>
        <a:lstStyle/>
        <a:p>
          <a:pPr rtl="0">
            <a:defRPr>
              <a:latin typeface="Verdana" pitchFamily="34" charset="0"/>
            </a:defRPr>
          </a:pPr>
          <a:endParaRPr lang="ru-RU"/>
        </a:p>
      </c:txPr>
    </c:legend>
    <c:plotVisOnly val="1"/>
    <c:dispBlanksAs val="zero"/>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title>
      <c:tx>
        <c:rich>
          <a:bodyPr/>
          <a:lstStyle/>
          <a:p>
            <a:pPr>
              <a:defRPr/>
            </a:pPr>
            <a:r>
              <a:rPr lang="ru-RU"/>
              <a:t>Оборот, млн </a:t>
            </a:r>
            <a:r>
              <a:rPr lang="en-US"/>
              <a:t>CHY</a:t>
            </a:r>
            <a:endParaRPr lang="ru-RU"/>
          </a:p>
        </c:rich>
      </c:tx>
      <c:overlay val="0"/>
    </c:title>
    <c:autoTitleDeleted val="0"/>
    <c:plotArea>
      <c:layout/>
      <c:barChart>
        <c:barDir val="col"/>
        <c:grouping val="clustered"/>
        <c:varyColors val="0"/>
        <c:ser>
          <c:idx val="0"/>
          <c:order val="0"/>
          <c:invertIfNegative val="0"/>
          <c:cat>
            <c:numRef>
              <c:f>Юань!$A$28:$A$53</c:f>
              <c:numCache>
                <c:formatCode>[$-419]mmmm\ yyyy;@</c:formatCode>
                <c:ptCount val="26"/>
                <c:pt idx="0">
                  <c:v>40513</c:v>
                </c:pt>
                <c:pt idx="1">
                  <c:v>40544</c:v>
                </c:pt>
                <c:pt idx="2">
                  <c:v>40575</c:v>
                </c:pt>
                <c:pt idx="3">
                  <c:v>40603</c:v>
                </c:pt>
                <c:pt idx="4">
                  <c:v>40634</c:v>
                </c:pt>
                <c:pt idx="5">
                  <c:v>40664</c:v>
                </c:pt>
                <c:pt idx="6">
                  <c:v>40695</c:v>
                </c:pt>
                <c:pt idx="7">
                  <c:v>40725</c:v>
                </c:pt>
                <c:pt idx="8">
                  <c:v>40756</c:v>
                </c:pt>
                <c:pt idx="9">
                  <c:v>40787</c:v>
                </c:pt>
                <c:pt idx="10">
                  <c:v>40817</c:v>
                </c:pt>
                <c:pt idx="11">
                  <c:v>40848</c:v>
                </c:pt>
                <c:pt idx="12">
                  <c:v>40878</c:v>
                </c:pt>
                <c:pt idx="13">
                  <c:v>40909</c:v>
                </c:pt>
                <c:pt idx="14">
                  <c:v>40940</c:v>
                </c:pt>
                <c:pt idx="15">
                  <c:v>40969</c:v>
                </c:pt>
                <c:pt idx="16">
                  <c:v>41000</c:v>
                </c:pt>
                <c:pt idx="17">
                  <c:v>41030</c:v>
                </c:pt>
                <c:pt idx="18">
                  <c:v>41061</c:v>
                </c:pt>
                <c:pt idx="19">
                  <c:v>41091</c:v>
                </c:pt>
                <c:pt idx="20">
                  <c:v>41122</c:v>
                </c:pt>
                <c:pt idx="21">
                  <c:v>41153</c:v>
                </c:pt>
                <c:pt idx="22">
                  <c:v>41183</c:v>
                </c:pt>
                <c:pt idx="23">
                  <c:v>41214</c:v>
                </c:pt>
                <c:pt idx="24">
                  <c:v>41244</c:v>
                </c:pt>
                <c:pt idx="25">
                  <c:v>41275</c:v>
                </c:pt>
              </c:numCache>
            </c:numRef>
          </c:cat>
          <c:val>
            <c:numRef>
              <c:f>Юань!$C$28:$C$53</c:f>
              <c:numCache>
                <c:formatCode>_-* #,##0_€_-;\-* #,##0_€_-;_-* "-"??_€_-;_-@_-</c:formatCode>
                <c:ptCount val="26"/>
                <c:pt idx="0">
                  <c:v>39528000</c:v>
                </c:pt>
                <c:pt idx="1">
                  <c:v>43620000</c:v>
                </c:pt>
                <c:pt idx="2">
                  <c:v>20804000</c:v>
                </c:pt>
                <c:pt idx="3">
                  <c:v>37295000</c:v>
                </c:pt>
                <c:pt idx="4">
                  <c:v>41601000</c:v>
                </c:pt>
                <c:pt idx="5">
                  <c:v>24690000</c:v>
                </c:pt>
                <c:pt idx="6">
                  <c:v>50286000</c:v>
                </c:pt>
                <c:pt idx="7">
                  <c:v>57027000</c:v>
                </c:pt>
                <c:pt idx="8">
                  <c:v>78508000</c:v>
                </c:pt>
                <c:pt idx="9">
                  <c:v>60674000</c:v>
                </c:pt>
                <c:pt idx="10">
                  <c:v>154767000</c:v>
                </c:pt>
                <c:pt idx="11">
                  <c:v>166974000</c:v>
                </c:pt>
                <c:pt idx="12">
                  <c:v>212287000</c:v>
                </c:pt>
                <c:pt idx="13">
                  <c:v>80976000</c:v>
                </c:pt>
                <c:pt idx="14">
                  <c:v>151312000</c:v>
                </c:pt>
                <c:pt idx="15">
                  <c:v>179494000</c:v>
                </c:pt>
                <c:pt idx="16">
                  <c:v>145184000</c:v>
                </c:pt>
                <c:pt idx="17">
                  <c:v>89767000</c:v>
                </c:pt>
                <c:pt idx="18">
                  <c:v>111430000</c:v>
                </c:pt>
                <c:pt idx="19">
                  <c:v>102502000</c:v>
                </c:pt>
                <c:pt idx="20">
                  <c:v>135969000</c:v>
                </c:pt>
                <c:pt idx="21">
                  <c:v>137537000</c:v>
                </c:pt>
                <c:pt idx="22">
                  <c:v>124935000</c:v>
                </c:pt>
                <c:pt idx="23">
                  <c:v>87677000</c:v>
                </c:pt>
                <c:pt idx="24">
                  <c:v>208691000</c:v>
                </c:pt>
                <c:pt idx="25">
                  <c:v>217516000</c:v>
                </c:pt>
              </c:numCache>
            </c:numRef>
          </c:val>
        </c:ser>
        <c:dLbls>
          <c:showLegendKey val="0"/>
          <c:showVal val="0"/>
          <c:showCatName val="0"/>
          <c:showSerName val="0"/>
          <c:showPercent val="0"/>
          <c:showBubbleSize val="0"/>
        </c:dLbls>
        <c:gapWidth val="39"/>
        <c:axId val="115519488"/>
        <c:axId val="50796736"/>
      </c:barChart>
      <c:dateAx>
        <c:axId val="115519488"/>
        <c:scaling>
          <c:orientation val="minMax"/>
        </c:scaling>
        <c:delete val="0"/>
        <c:axPos val="b"/>
        <c:numFmt formatCode="[$-419]mmmm\ yyyy;@" sourceLinked="1"/>
        <c:majorTickMark val="none"/>
        <c:minorTickMark val="none"/>
        <c:tickLblPos val="nextTo"/>
        <c:crossAx val="50796736"/>
        <c:crosses val="autoZero"/>
        <c:auto val="1"/>
        <c:lblOffset val="100"/>
        <c:baseTimeUnit val="months"/>
        <c:majorUnit val="3"/>
        <c:majorTimeUnit val="months"/>
      </c:dateAx>
      <c:valAx>
        <c:axId val="50796736"/>
        <c:scaling>
          <c:orientation val="minMax"/>
        </c:scaling>
        <c:delete val="0"/>
        <c:axPos val="l"/>
        <c:numFmt formatCode="_-* #,##0_€_-;\-* #,##0_€_-;_-* &quot;-&quot;??_€_-;_-@_-" sourceLinked="1"/>
        <c:majorTickMark val="none"/>
        <c:minorTickMark val="none"/>
        <c:tickLblPos val="nextTo"/>
        <c:crossAx val="115519488"/>
        <c:crosses val="autoZero"/>
        <c:crossBetween val="between"/>
        <c:dispUnits>
          <c:builtInUnit val="millions"/>
        </c:dispUnits>
      </c:valAx>
    </c:plotArea>
    <c:plotVisOnly val="1"/>
    <c:dispBlanksAs val="gap"/>
    <c:showDLblsOverMax val="0"/>
  </c:chart>
  <c:txPr>
    <a:bodyPr/>
    <a:lstStyle/>
    <a:p>
      <a:pPr>
        <a:defRPr b="0">
          <a:latin typeface="Verdana" pitchFamily="34" charset="0"/>
        </a:defRPr>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Лист1!$C$1</c:f>
              <c:strCache>
                <c:ptCount val="1"/>
                <c:pt idx="0">
                  <c:v>Доллар/рубль</c:v>
                </c:pt>
              </c:strCache>
            </c:strRef>
          </c:tx>
          <c:invertIfNegative val="0"/>
          <c:dLbls>
            <c:txPr>
              <a:bodyPr/>
              <a:lstStyle/>
              <a:p>
                <a:pPr>
                  <a:defRPr sz="800" b="1">
                    <a:solidFill>
                      <a:schemeClr val="bg1"/>
                    </a:solidFill>
                    <a:latin typeface="Verdana" pitchFamily="34" charset="0"/>
                  </a:defRPr>
                </a:pPr>
                <a:endParaRPr lang="ru-RU"/>
              </a:p>
            </c:txPr>
            <c:showLegendKey val="0"/>
            <c:showVal val="1"/>
            <c:showCatName val="0"/>
            <c:showSerName val="0"/>
            <c:showPercent val="0"/>
            <c:showBubbleSize val="0"/>
            <c:showLeaderLines val="0"/>
          </c:dLbls>
          <c:cat>
            <c:numRef>
              <c:f>Лист1!$A$2:$A$11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Лист1!$C$2:$C$11</c:f>
              <c:numCache>
                <c:formatCode>0.0</c:formatCode>
                <c:ptCount val="10"/>
                <c:pt idx="0">
                  <c:v>570.73020796280059</c:v>
                </c:pt>
                <c:pt idx="1">
                  <c:v>1385.4881251613901</c:v>
                </c:pt>
                <c:pt idx="2">
                  <c:v>2375.6803607553957</c:v>
                </c:pt>
                <c:pt idx="3">
                  <c:v>3786.7893354371186</c:v>
                </c:pt>
                <c:pt idx="4">
                  <c:v>5783.0398992460368</c:v>
                </c:pt>
                <c:pt idx="5">
                  <c:v>9567.9122440416668</c:v>
                </c:pt>
                <c:pt idx="6">
                  <c:v>9940.925455223909</c:v>
                </c:pt>
                <c:pt idx="7">
                  <c:v>9086.4154057852811</c:v>
                </c:pt>
                <c:pt idx="8">
                  <c:v>9868.7974757645934</c:v>
                </c:pt>
                <c:pt idx="9">
                  <c:v>12485.817964792323</c:v>
                </c:pt>
              </c:numCache>
            </c:numRef>
          </c:val>
        </c:ser>
        <c:ser>
          <c:idx val="1"/>
          <c:order val="1"/>
          <c:tx>
            <c:strRef>
              <c:f>Лист1!$D$1</c:f>
              <c:strCache>
                <c:ptCount val="1"/>
                <c:pt idx="0">
                  <c:v>Евро/рубль</c:v>
                </c:pt>
              </c:strCache>
            </c:strRef>
          </c:tx>
          <c:invertIfNegative val="0"/>
          <c:dLbls>
            <c:dLbl>
              <c:idx val="0"/>
              <c:delete val="1"/>
            </c:dLbl>
            <c:dLbl>
              <c:idx val="1"/>
              <c:delete val="1"/>
            </c:dLbl>
            <c:dLbl>
              <c:idx val="2"/>
              <c:layout/>
              <c:tx>
                <c:rich>
                  <a:bodyPr/>
                  <a:lstStyle/>
                  <a:p>
                    <a:r>
                      <a:rPr lang="ru-RU" smtClean="0">
                        <a:solidFill>
                          <a:schemeClr val="accent2">
                            <a:lumMod val="75000"/>
                          </a:schemeClr>
                        </a:solidFill>
                        <a:latin typeface="Verdana" pitchFamily="34" charset="0"/>
                      </a:rPr>
                      <a:t>2</a:t>
                    </a:r>
                    <a:r>
                      <a:rPr lang="ru-RU" smtClean="0"/>
                      <a:t>,4</a:t>
                    </a:r>
                    <a:endParaRPr lang="en-US" dirty="0"/>
                  </a:p>
                </c:rich>
              </c:tx>
              <c:dLblPos val="inBase"/>
              <c:showLegendKey val="0"/>
              <c:showVal val="1"/>
              <c:showCatName val="0"/>
              <c:showSerName val="0"/>
              <c:showPercent val="0"/>
              <c:showBubbleSize val="0"/>
            </c:dLbl>
            <c:dLbl>
              <c:idx val="3"/>
              <c:layout/>
              <c:tx>
                <c:rich>
                  <a:bodyPr/>
                  <a:lstStyle/>
                  <a:p>
                    <a:r>
                      <a:rPr lang="ru-RU" smtClean="0">
                        <a:solidFill>
                          <a:schemeClr val="accent2">
                            <a:lumMod val="75000"/>
                          </a:schemeClr>
                        </a:solidFill>
                        <a:latin typeface="Verdana" pitchFamily="34" charset="0"/>
                      </a:rPr>
                      <a:t>3</a:t>
                    </a:r>
                    <a:r>
                      <a:rPr lang="ru-RU" smtClean="0"/>
                      <a:t>,9</a:t>
                    </a:r>
                    <a:endParaRPr lang="en-US" dirty="0"/>
                  </a:p>
                </c:rich>
              </c:tx>
              <c:dLblPos val="inBase"/>
              <c:showLegendKey val="0"/>
              <c:showVal val="1"/>
              <c:showCatName val="0"/>
              <c:showSerName val="0"/>
              <c:showPercent val="0"/>
              <c:showBubbleSize val="0"/>
            </c:dLbl>
            <c:dLbl>
              <c:idx val="4"/>
              <c:layout/>
              <c:tx>
                <c:rich>
                  <a:bodyPr/>
                  <a:lstStyle/>
                  <a:p>
                    <a:r>
                      <a:rPr lang="ru-RU" smtClean="0">
                        <a:solidFill>
                          <a:schemeClr val="accent2">
                            <a:lumMod val="75000"/>
                          </a:schemeClr>
                        </a:solidFill>
                        <a:latin typeface="Verdana" pitchFamily="34" charset="0"/>
                      </a:rPr>
                      <a:t>6</a:t>
                    </a:r>
                    <a:r>
                      <a:rPr lang="ru-RU" smtClean="0"/>
                      <a:t>,0</a:t>
                    </a:r>
                    <a:endParaRPr lang="en-US" dirty="0"/>
                  </a:p>
                </c:rich>
              </c:tx>
              <c:dLblPos val="inBase"/>
              <c:showLegendKey val="0"/>
              <c:showVal val="1"/>
              <c:showCatName val="0"/>
              <c:showSerName val="0"/>
              <c:showPercent val="0"/>
              <c:showBubbleSize val="0"/>
            </c:dLbl>
            <c:dLbl>
              <c:idx val="5"/>
              <c:layout>
                <c:manualLayout>
                  <c:x val="0"/>
                  <c:y val="-7.1708588509769605E-2"/>
                </c:manualLayout>
              </c:layout>
              <c:tx>
                <c:rich>
                  <a:bodyPr/>
                  <a:lstStyle/>
                  <a:p>
                    <a:r>
                      <a:rPr lang="ru-RU" dirty="0" smtClean="0">
                        <a:solidFill>
                          <a:schemeClr val="accent2">
                            <a:lumMod val="75000"/>
                          </a:schemeClr>
                        </a:solidFill>
                        <a:latin typeface="Verdana" pitchFamily="34" charset="0"/>
                      </a:rPr>
                      <a:t>1</a:t>
                    </a:r>
                    <a:r>
                      <a:rPr lang="ru-RU" dirty="0" smtClean="0"/>
                      <a:t>0,7</a:t>
                    </a:r>
                    <a:endParaRPr lang="en-US" dirty="0"/>
                  </a:p>
                </c:rich>
              </c:tx>
              <c:dLblPos val="ctr"/>
              <c:showLegendKey val="0"/>
              <c:showVal val="1"/>
              <c:showCatName val="0"/>
              <c:showSerName val="0"/>
              <c:showPercent val="0"/>
              <c:showBubbleSize val="0"/>
            </c:dLbl>
            <c:dLbl>
              <c:idx val="6"/>
              <c:spPr/>
              <c:txPr>
                <a:bodyPr/>
                <a:lstStyle/>
                <a:p>
                  <a:pPr>
                    <a:defRPr sz="800" b="1">
                      <a:solidFill>
                        <a:schemeClr val="bg1"/>
                      </a:solidFill>
                      <a:latin typeface="Verdana" pitchFamily="34" charset="0"/>
                    </a:defRPr>
                  </a:pPr>
                  <a:endParaRPr lang="ru-RU"/>
                </a:p>
              </c:txPr>
              <c:dLblPos val="inBase"/>
              <c:showLegendKey val="0"/>
              <c:showVal val="1"/>
              <c:showCatName val="0"/>
              <c:showSerName val="0"/>
              <c:showPercent val="0"/>
              <c:showBubbleSize val="0"/>
            </c:dLbl>
            <c:dLbl>
              <c:idx val="7"/>
              <c:spPr/>
              <c:txPr>
                <a:bodyPr/>
                <a:lstStyle/>
                <a:p>
                  <a:pPr>
                    <a:defRPr sz="800" b="1">
                      <a:solidFill>
                        <a:schemeClr val="bg1"/>
                      </a:solidFill>
                      <a:latin typeface="Verdana" pitchFamily="34" charset="0"/>
                    </a:defRPr>
                  </a:pPr>
                  <a:endParaRPr lang="ru-RU"/>
                </a:p>
              </c:txPr>
              <c:dLblPos val="inBase"/>
              <c:showLegendKey val="0"/>
              <c:showVal val="1"/>
              <c:showCatName val="0"/>
              <c:showSerName val="0"/>
              <c:showPercent val="0"/>
              <c:showBubbleSize val="0"/>
            </c:dLbl>
            <c:dLbl>
              <c:idx val="8"/>
              <c:spPr/>
              <c:txPr>
                <a:bodyPr/>
                <a:lstStyle/>
                <a:p>
                  <a:pPr>
                    <a:defRPr sz="800" b="1">
                      <a:solidFill>
                        <a:schemeClr val="bg1"/>
                      </a:solidFill>
                      <a:latin typeface="Verdana" pitchFamily="34" charset="0"/>
                    </a:defRPr>
                  </a:pPr>
                  <a:endParaRPr lang="ru-RU"/>
                </a:p>
              </c:txPr>
              <c:dLblPos val="inBase"/>
              <c:showLegendKey val="0"/>
              <c:showVal val="1"/>
              <c:showCatName val="0"/>
              <c:showSerName val="0"/>
              <c:showPercent val="0"/>
              <c:showBubbleSize val="0"/>
            </c:dLbl>
            <c:dLbl>
              <c:idx val="9"/>
              <c:spPr/>
              <c:txPr>
                <a:bodyPr/>
                <a:lstStyle/>
                <a:p>
                  <a:pPr>
                    <a:defRPr sz="800" b="1">
                      <a:solidFill>
                        <a:schemeClr val="bg1"/>
                      </a:solidFill>
                      <a:latin typeface="Verdana" pitchFamily="34" charset="0"/>
                    </a:defRPr>
                  </a:pPr>
                  <a:endParaRPr lang="ru-RU"/>
                </a:p>
              </c:txPr>
              <c:dLblPos val="inBase"/>
              <c:showLegendKey val="0"/>
              <c:showVal val="1"/>
              <c:showCatName val="0"/>
              <c:showSerName val="0"/>
              <c:showPercent val="0"/>
              <c:showBubbleSize val="0"/>
            </c:dLbl>
            <c:txPr>
              <a:bodyPr/>
              <a:lstStyle/>
              <a:p>
                <a:pPr>
                  <a:defRPr b="1">
                    <a:solidFill>
                      <a:schemeClr val="accent2">
                        <a:lumMod val="75000"/>
                      </a:schemeClr>
                    </a:solidFill>
                    <a:latin typeface="Verdana" pitchFamily="34" charset="0"/>
                  </a:defRPr>
                </a:pPr>
                <a:endParaRPr lang="ru-RU"/>
              </a:p>
            </c:txPr>
            <c:dLblPos val="inBase"/>
            <c:showLegendKey val="0"/>
            <c:showVal val="1"/>
            <c:showCatName val="0"/>
            <c:showSerName val="0"/>
            <c:showPercent val="0"/>
            <c:showBubbleSize val="0"/>
            <c:showLeaderLines val="0"/>
          </c:dLbls>
          <c:cat>
            <c:numRef>
              <c:f>Лист1!$A$2:$A$11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Лист1!$D$2:$D$11</c:f>
              <c:numCache>
                <c:formatCode>0.0</c:formatCode>
                <c:ptCount val="10"/>
                <c:pt idx="0">
                  <c:v>10.115238146872098</c:v>
                </c:pt>
                <c:pt idx="1">
                  <c:v>9.9196537097049866</c:v>
                </c:pt>
                <c:pt idx="2">
                  <c:v>17.905370899787268</c:v>
                </c:pt>
                <c:pt idx="3">
                  <c:v>64.241585064834837</c:v>
                </c:pt>
                <c:pt idx="4">
                  <c:v>168.27140831289438</c:v>
                </c:pt>
                <c:pt idx="5">
                  <c:v>1050.5039974934004</c:v>
                </c:pt>
                <c:pt idx="6">
                  <c:v>2277.1501502999572</c:v>
                </c:pt>
                <c:pt idx="7">
                  <c:v>1338.4998104816111</c:v>
                </c:pt>
                <c:pt idx="8">
                  <c:v>1733.6289255835159</c:v>
                </c:pt>
                <c:pt idx="9">
                  <c:v>2255.9964953297895</c:v>
                </c:pt>
              </c:numCache>
            </c:numRef>
          </c:val>
        </c:ser>
        <c:ser>
          <c:idx val="2"/>
          <c:order val="2"/>
          <c:tx>
            <c:strRef>
              <c:f>Лист1!$E$1</c:f>
              <c:strCache>
                <c:ptCount val="1"/>
                <c:pt idx="0">
                  <c:v>Остальные</c:v>
                </c:pt>
              </c:strCache>
            </c:strRef>
          </c:tx>
          <c:invertIfNegative val="0"/>
          <c:dLbls>
            <c:dLbl>
              <c:idx val="0"/>
              <c:delete val="1"/>
            </c:dLbl>
            <c:dLbl>
              <c:idx val="1"/>
              <c:delete val="1"/>
            </c:dLbl>
            <c:dLbl>
              <c:idx val="2"/>
              <c:delete val="1"/>
            </c:dLbl>
            <c:dLbl>
              <c:idx val="3"/>
              <c:delete val="1"/>
            </c:dLbl>
            <c:dLbl>
              <c:idx val="4"/>
              <c:delete val="1"/>
            </c:dLbl>
            <c:dLbl>
              <c:idx val="5"/>
              <c:delete val="1"/>
            </c:dLbl>
            <c:dLbl>
              <c:idx val="6"/>
              <c:layout>
                <c:manualLayout>
                  <c:x val="2.777777777777803E-3"/>
                  <c:y val="-5.5555555555555455E-2"/>
                </c:manualLayout>
              </c:layout>
              <c:tx>
                <c:rich>
                  <a:bodyPr/>
                  <a:lstStyle/>
                  <a:p>
                    <a:r>
                      <a:rPr lang="ru-RU" dirty="0" smtClean="0">
                        <a:solidFill>
                          <a:schemeClr val="accent2">
                            <a:lumMod val="75000"/>
                          </a:schemeClr>
                        </a:solidFill>
                        <a:latin typeface="Verdana" pitchFamily="34" charset="0"/>
                      </a:rPr>
                      <a:t>1</a:t>
                    </a:r>
                    <a:r>
                      <a:rPr lang="ru-RU" dirty="0" smtClean="0"/>
                      <a:t>2,2</a:t>
                    </a:r>
                    <a:endParaRPr lang="en-US" dirty="0"/>
                  </a:p>
                </c:rich>
              </c:tx>
              <c:showLegendKey val="0"/>
              <c:showVal val="1"/>
              <c:showCatName val="0"/>
              <c:showSerName val="0"/>
              <c:showPercent val="0"/>
              <c:showBubbleSize val="0"/>
            </c:dLbl>
            <c:dLbl>
              <c:idx val="7"/>
              <c:layout>
                <c:manualLayout>
                  <c:x val="1.0185067526416134E-16"/>
                  <c:y val="-4.6296296296296488E-2"/>
                </c:manualLayout>
              </c:layout>
              <c:tx>
                <c:rich>
                  <a:bodyPr/>
                  <a:lstStyle/>
                  <a:p>
                    <a:r>
                      <a:rPr lang="ru-RU" dirty="0" smtClean="0">
                        <a:solidFill>
                          <a:schemeClr val="accent2">
                            <a:lumMod val="75000"/>
                          </a:schemeClr>
                        </a:solidFill>
                        <a:latin typeface="Verdana" pitchFamily="34" charset="0"/>
                      </a:rPr>
                      <a:t>1</a:t>
                    </a:r>
                    <a:r>
                      <a:rPr lang="ru-RU" dirty="0" smtClean="0"/>
                      <a:t>0,4</a:t>
                    </a:r>
                    <a:endParaRPr lang="en-US" dirty="0"/>
                  </a:p>
                </c:rich>
              </c:tx>
              <c:showLegendKey val="0"/>
              <c:showVal val="1"/>
              <c:showCatName val="0"/>
              <c:showSerName val="0"/>
              <c:showPercent val="0"/>
              <c:showBubbleSize val="0"/>
            </c:dLbl>
            <c:dLbl>
              <c:idx val="8"/>
              <c:layout>
                <c:manualLayout>
                  <c:x val="0"/>
                  <c:y val="-4.1666666666666664E-2"/>
                </c:manualLayout>
              </c:layout>
              <c:tx>
                <c:rich>
                  <a:bodyPr/>
                  <a:lstStyle/>
                  <a:p>
                    <a:r>
                      <a:rPr lang="ru-RU" dirty="0" smtClean="0">
                        <a:solidFill>
                          <a:schemeClr val="accent2">
                            <a:lumMod val="75000"/>
                          </a:schemeClr>
                        </a:solidFill>
                        <a:latin typeface="Verdana" pitchFamily="34" charset="0"/>
                      </a:rPr>
                      <a:t>1</a:t>
                    </a:r>
                    <a:r>
                      <a:rPr lang="ru-RU" dirty="0" smtClean="0"/>
                      <a:t>1,6</a:t>
                    </a:r>
                    <a:endParaRPr lang="en-US" dirty="0"/>
                  </a:p>
                </c:rich>
              </c:tx>
              <c:showLegendKey val="0"/>
              <c:showVal val="1"/>
              <c:showCatName val="0"/>
              <c:showSerName val="0"/>
              <c:showPercent val="0"/>
              <c:showBubbleSize val="0"/>
            </c:dLbl>
            <c:dLbl>
              <c:idx val="9"/>
              <c:layout>
                <c:manualLayout>
                  <c:x val="0"/>
                  <c:y val="-5.0925925925925923E-2"/>
                </c:manualLayout>
              </c:layout>
              <c:tx>
                <c:rich>
                  <a:bodyPr/>
                  <a:lstStyle/>
                  <a:p>
                    <a:r>
                      <a:rPr lang="ru-RU" sz="1100" b="1" dirty="0" smtClean="0">
                        <a:solidFill>
                          <a:schemeClr val="accent2">
                            <a:lumMod val="75000"/>
                          </a:schemeClr>
                        </a:solidFill>
                        <a:latin typeface="Verdana" pitchFamily="34" charset="0"/>
                      </a:rPr>
                      <a:t>1</a:t>
                    </a:r>
                    <a:r>
                      <a:rPr lang="ru-RU" sz="1100" b="1" dirty="0" smtClean="0">
                        <a:solidFill>
                          <a:schemeClr val="accent2">
                            <a:lumMod val="75000"/>
                          </a:schemeClr>
                        </a:solidFill>
                      </a:rPr>
                      <a:t>4,9</a:t>
                    </a:r>
                    <a:endParaRPr lang="en-US" sz="1100" b="1" dirty="0">
                      <a:solidFill>
                        <a:schemeClr val="accent2">
                          <a:lumMod val="75000"/>
                        </a:schemeClr>
                      </a:solidFill>
                    </a:endParaRPr>
                  </a:p>
                </c:rich>
              </c:tx>
              <c:showLegendKey val="0"/>
              <c:showVal val="1"/>
              <c:showCatName val="0"/>
              <c:showSerName val="0"/>
              <c:showPercent val="0"/>
              <c:showBubbleSize val="0"/>
            </c:dLbl>
            <c:txPr>
              <a:bodyPr/>
              <a:lstStyle/>
              <a:p>
                <a:pPr>
                  <a:defRPr b="1">
                    <a:solidFill>
                      <a:schemeClr val="accent2">
                        <a:lumMod val="75000"/>
                      </a:schemeClr>
                    </a:solidFill>
                    <a:latin typeface="Verdana" pitchFamily="34" charset="0"/>
                  </a:defRPr>
                </a:pPr>
                <a:endParaRPr lang="ru-RU"/>
              </a:p>
            </c:txPr>
            <c:showLegendKey val="0"/>
            <c:showVal val="1"/>
            <c:showCatName val="0"/>
            <c:showSerName val="0"/>
            <c:showPercent val="0"/>
            <c:showBubbleSize val="0"/>
            <c:showLeaderLines val="0"/>
          </c:dLbls>
          <c:cat>
            <c:numRef>
              <c:f>Лист1!$A$2:$A$11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Лист1!$E$2:$E$11</c:f>
              <c:numCache>
                <c:formatCode>0.00</c:formatCode>
                <c:ptCount val="10"/>
                <c:pt idx="0">
                  <c:v>0.78998198722025958</c:v>
                </c:pt>
                <c:pt idx="1">
                  <c:v>0.45700950469862001</c:v>
                </c:pt>
                <c:pt idx="2">
                  <c:v>2.2734336813812317E-4</c:v>
                </c:pt>
                <c:pt idx="3">
                  <c:v>4.4322585297607134E-4</c:v>
                </c:pt>
                <c:pt idx="4">
                  <c:v>4.5828148020632398E-4</c:v>
                </c:pt>
                <c:pt idx="5">
                  <c:v>3.2111997120410013E-4</c:v>
                </c:pt>
                <c:pt idx="6">
                  <c:v>116.7372884566671</c:v>
                </c:pt>
                <c:pt idx="7">
                  <c:v>133.95741412367579</c:v>
                </c:pt>
                <c:pt idx="8">
                  <c:v>145.70338375457993</c:v>
                </c:pt>
                <c:pt idx="9">
                  <c:v>138.90851665560831</c:v>
                </c:pt>
              </c:numCache>
            </c:numRef>
          </c:val>
        </c:ser>
        <c:dLbls>
          <c:showLegendKey val="0"/>
          <c:showVal val="0"/>
          <c:showCatName val="0"/>
          <c:showSerName val="0"/>
          <c:showPercent val="0"/>
          <c:showBubbleSize val="0"/>
        </c:dLbls>
        <c:gapWidth val="45"/>
        <c:overlap val="100"/>
        <c:axId val="87456768"/>
        <c:axId val="39139520"/>
      </c:barChart>
      <c:catAx>
        <c:axId val="87456768"/>
        <c:scaling>
          <c:orientation val="minMax"/>
        </c:scaling>
        <c:delete val="0"/>
        <c:axPos val="b"/>
        <c:numFmt formatCode="General" sourceLinked="1"/>
        <c:majorTickMark val="out"/>
        <c:minorTickMark val="none"/>
        <c:tickLblPos val="nextTo"/>
        <c:crossAx val="39139520"/>
        <c:crosses val="autoZero"/>
        <c:auto val="1"/>
        <c:lblAlgn val="ctr"/>
        <c:lblOffset val="100"/>
        <c:noMultiLvlLbl val="0"/>
      </c:catAx>
      <c:valAx>
        <c:axId val="39139520"/>
        <c:scaling>
          <c:orientation val="minMax"/>
        </c:scaling>
        <c:delete val="0"/>
        <c:axPos val="l"/>
        <c:numFmt formatCode="0.0" sourceLinked="1"/>
        <c:majorTickMark val="out"/>
        <c:minorTickMark val="none"/>
        <c:tickLblPos val="nextTo"/>
        <c:crossAx val="87456768"/>
        <c:crosses val="autoZero"/>
        <c:crossBetween val="between"/>
        <c:dispUnits>
          <c:builtInUnit val="thousands"/>
        </c:dispUnits>
      </c:valAx>
    </c:plotArea>
    <c:legend>
      <c:legendPos val="r"/>
      <c:layout>
        <c:manualLayout>
          <c:xMode val="edge"/>
          <c:yMode val="edge"/>
          <c:x val="0.11170754373406672"/>
          <c:y val="0.1614610673665792"/>
          <c:w val="0.16527278587784192"/>
          <c:h val="0.25115157480314959"/>
        </c:manualLayou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title>
      <c:tx>
        <c:rich>
          <a:bodyPr/>
          <a:lstStyle/>
          <a:p>
            <a:pPr>
              <a:defRPr sz="1000" b="0" u="sng">
                <a:latin typeface="Verdana" pitchFamily="34" charset="0"/>
              </a:defRPr>
            </a:pPr>
            <a:r>
              <a:rPr lang="ru-RU" sz="1000" b="0" u="sng">
                <a:latin typeface="Verdana" pitchFamily="34" charset="0"/>
              </a:rPr>
              <a:t>Среднедневные объемы торгов </a:t>
            </a:r>
            <a:r>
              <a:rPr lang="en-US" sz="1000" b="0" u="sng">
                <a:latin typeface="Verdana" pitchFamily="34" charset="0"/>
              </a:rPr>
              <a:t>SPOT </a:t>
            </a:r>
            <a:r>
              <a:rPr lang="ru-RU" sz="1000" b="0" u="sng">
                <a:latin typeface="Verdana" pitchFamily="34" charset="0"/>
              </a:rPr>
              <a:t>и </a:t>
            </a:r>
            <a:r>
              <a:rPr lang="en-US" sz="1000" b="0" u="sng">
                <a:latin typeface="Verdana" pitchFamily="34" charset="0"/>
              </a:rPr>
              <a:t>SWAP, </a:t>
            </a:r>
            <a:r>
              <a:rPr lang="ru-RU" sz="1000" b="0" u="sng">
                <a:latin typeface="Verdana" pitchFamily="34" charset="0"/>
              </a:rPr>
              <a:t>млрд.$  </a:t>
            </a:r>
          </a:p>
        </c:rich>
      </c:tx>
      <c:layout/>
      <c:overlay val="0"/>
    </c:title>
    <c:autoTitleDeleted val="0"/>
    <c:plotArea>
      <c:layout/>
      <c:barChart>
        <c:barDir val="col"/>
        <c:grouping val="stacked"/>
        <c:varyColors val="0"/>
        <c:ser>
          <c:idx val="0"/>
          <c:order val="0"/>
          <c:tx>
            <c:v>SPOT</c:v>
          </c:tx>
          <c:invertIfNegative val="0"/>
          <c:cat>
            <c:numRef>
              <c:f>eng!$K$16:$W$16</c:f>
              <c:numCache>
                <c:formatCode>[$-419]mmmm\ yyyy;@</c:formatCode>
                <c:ptCount val="13"/>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numCache>
            </c:numRef>
          </c:cat>
          <c:val>
            <c:numRef>
              <c:f>eng!$K$20:$W$20</c:f>
              <c:numCache>
                <c:formatCode>0</c:formatCode>
                <c:ptCount val="13"/>
                <c:pt idx="0">
                  <c:v>5993.7568183157455</c:v>
                </c:pt>
                <c:pt idx="1">
                  <c:v>6966.0706680109624</c:v>
                </c:pt>
                <c:pt idx="2">
                  <c:v>7690.1340445115129</c:v>
                </c:pt>
                <c:pt idx="3">
                  <c:v>6974.1739046859466</c:v>
                </c:pt>
                <c:pt idx="4">
                  <c:v>7974.1693853151755</c:v>
                </c:pt>
                <c:pt idx="5">
                  <c:v>9407.3400394009132</c:v>
                </c:pt>
                <c:pt idx="6">
                  <c:v>9319.8908755989105</c:v>
                </c:pt>
                <c:pt idx="7">
                  <c:v>8583.9390155023739</c:v>
                </c:pt>
                <c:pt idx="8">
                  <c:v>8775.2982423861504</c:v>
                </c:pt>
                <c:pt idx="9">
                  <c:v>8408.2888449916682</c:v>
                </c:pt>
                <c:pt idx="10">
                  <c:v>7190.7479211420005</c:v>
                </c:pt>
                <c:pt idx="11">
                  <c:v>8216.8728448561997</c:v>
                </c:pt>
                <c:pt idx="12">
                  <c:v>7541</c:v>
                </c:pt>
              </c:numCache>
            </c:numRef>
          </c:val>
        </c:ser>
        <c:ser>
          <c:idx val="1"/>
          <c:order val="1"/>
          <c:tx>
            <c:v>SWAP</c:v>
          </c:tx>
          <c:invertIfNegative val="0"/>
          <c:cat>
            <c:numRef>
              <c:f>eng!$K$16:$W$16</c:f>
              <c:numCache>
                <c:formatCode>[$-419]mmmm\ yyyy;@</c:formatCode>
                <c:ptCount val="13"/>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numCache>
            </c:numRef>
          </c:cat>
          <c:val>
            <c:numRef>
              <c:f>eng!$K$21:$W$21</c:f>
              <c:numCache>
                <c:formatCode>0</c:formatCode>
                <c:ptCount val="13"/>
                <c:pt idx="0">
                  <c:v>4840.0744742995394</c:v>
                </c:pt>
                <c:pt idx="1">
                  <c:v>7141.0719813581563</c:v>
                </c:pt>
                <c:pt idx="2">
                  <c:v>7751.7780006830899</c:v>
                </c:pt>
                <c:pt idx="3">
                  <c:v>7299.4315135367087</c:v>
                </c:pt>
                <c:pt idx="4">
                  <c:v>6205.3098016275544</c:v>
                </c:pt>
                <c:pt idx="5">
                  <c:v>6779.0515350266451</c:v>
                </c:pt>
                <c:pt idx="6">
                  <c:v>5569.1414499773537</c:v>
                </c:pt>
                <c:pt idx="7">
                  <c:v>6175.1515293682223</c:v>
                </c:pt>
                <c:pt idx="8">
                  <c:v>8029.805616493386</c:v>
                </c:pt>
                <c:pt idx="9">
                  <c:v>6885.5064220268414</c:v>
                </c:pt>
                <c:pt idx="10">
                  <c:v>7298.5910923184001</c:v>
                </c:pt>
                <c:pt idx="11">
                  <c:v>9093.079699899381</c:v>
                </c:pt>
                <c:pt idx="12">
                  <c:v>7915</c:v>
                </c:pt>
              </c:numCache>
            </c:numRef>
          </c:val>
        </c:ser>
        <c:dLbls>
          <c:showLegendKey val="0"/>
          <c:showVal val="0"/>
          <c:showCatName val="0"/>
          <c:showSerName val="0"/>
          <c:showPercent val="0"/>
          <c:showBubbleSize val="0"/>
        </c:dLbls>
        <c:gapWidth val="75"/>
        <c:overlap val="100"/>
        <c:axId val="105155584"/>
        <c:axId val="50840704"/>
      </c:barChart>
      <c:dateAx>
        <c:axId val="105155584"/>
        <c:scaling>
          <c:orientation val="minMax"/>
        </c:scaling>
        <c:delete val="0"/>
        <c:axPos val="b"/>
        <c:numFmt formatCode="[$-419]mmmm\ yyyy;@" sourceLinked="1"/>
        <c:majorTickMark val="none"/>
        <c:minorTickMark val="none"/>
        <c:tickLblPos val="nextTo"/>
        <c:crossAx val="50840704"/>
        <c:crosses val="autoZero"/>
        <c:auto val="1"/>
        <c:lblOffset val="100"/>
        <c:baseTimeUnit val="months"/>
      </c:dateAx>
      <c:valAx>
        <c:axId val="50840704"/>
        <c:scaling>
          <c:orientation val="minMax"/>
          <c:max val="18000"/>
        </c:scaling>
        <c:delete val="0"/>
        <c:axPos val="l"/>
        <c:majorGridlines/>
        <c:numFmt formatCode="0" sourceLinked="1"/>
        <c:majorTickMark val="none"/>
        <c:minorTickMark val="none"/>
        <c:tickLblPos val="nextTo"/>
        <c:crossAx val="105155584"/>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title>
      <c:tx>
        <c:rich>
          <a:bodyPr/>
          <a:lstStyle/>
          <a:p>
            <a:pPr>
              <a:defRPr sz="1200" b="0" u="sng">
                <a:latin typeface="Verdana" pitchFamily="34" charset="0"/>
              </a:defRPr>
            </a:pPr>
            <a:r>
              <a:rPr lang="ru-RU" sz="1200" b="0" u="sng">
                <a:latin typeface="Verdana" pitchFamily="34" charset="0"/>
              </a:rPr>
              <a:t>Структура биржевого рынка по видам операций, %</a:t>
            </a:r>
          </a:p>
        </c:rich>
      </c:tx>
      <c:layout/>
      <c:overlay val="0"/>
    </c:title>
    <c:autoTitleDeleted val="0"/>
    <c:plotArea>
      <c:layout/>
      <c:barChart>
        <c:barDir val="col"/>
        <c:grouping val="stacked"/>
        <c:varyColors val="0"/>
        <c:ser>
          <c:idx val="0"/>
          <c:order val="0"/>
          <c:tx>
            <c:strRef>
              <c:f>'спот vs своп'!$C$12</c:f>
              <c:strCache>
                <c:ptCount val="1"/>
                <c:pt idx="0">
                  <c:v>SPOT</c:v>
                </c:pt>
              </c:strCache>
            </c:strRef>
          </c:tx>
          <c:invertIfNegative val="0"/>
          <c:dLbls>
            <c:txPr>
              <a:bodyPr/>
              <a:lstStyle/>
              <a:p>
                <a:pPr>
                  <a:defRPr b="1">
                    <a:solidFill>
                      <a:schemeClr val="bg1"/>
                    </a:solidFill>
                  </a:defRPr>
                </a:pPr>
                <a:endParaRPr lang="ru-RU"/>
              </a:p>
            </c:txPr>
            <c:showLegendKey val="0"/>
            <c:showVal val="1"/>
            <c:showCatName val="0"/>
            <c:showSerName val="0"/>
            <c:showPercent val="0"/>
            <c:showBubbleSize val="0"/>
            <c:showLeaderLines val="0"/>
          </c:dLbls>
          <c:cat>
            <c:numRef>
              <c:f>'спот vs своп'!$D$11:$I$11</c:f>
              <c:numCache>
                <c:formatCode>General</c:formatCode>
                <c:ptCount val="6"/>
                <c:pt idx="0">
                  <c:v>2007</c:v>
                </c:pt>
                <c:pt idx="1">
                  <c:v>2008</c:v>
                </c:pt>
                <c:pt idx="2">
                  <c:v>2009</c:v>
                </c:pt>
                <c:pt idx="3">
                  <c:v>2010</c:v>
                </c:pt>
                <c:pt idx="4">
                  <c:v>2011</c:v>
                </c:pt>
                <c:pt idx="5">
                  <c:v>2012</c:v>
                </c:pt>
              </c:numCache>
            </c:numRef>
          </c:cat>
          <c:val>
            <c:numRef>
              <c:f>'спот vs своп'!$D$12:$I$12</c:f>
              <c:numCache>
                <c:formatCode>General</c:formatCode>
                <c:ptCount val="6"/>
                <c:pt idx="0">
                  <c:v>60</c:v>
                </c:pt>
                <c:pt idx="1">
                  <c:v>54</c:v>
                </c:pt>
                <c:pt idx="2">
                  <c:v>39</c:v>
                </c:pt>
                <c:pt idx="3">
                  <c:v>47</c:v>
                </c:pt>
                <c:pt idx="4">
                  <c:v>54</c:v>
                </c:pt>
                <c:pt idx="5">
                  <c:v>53</c:v>
                </c:pt>
              </c:numCache>
            </c:numRef>
          </c:val>
        </c:ser>
        <c:ser>
          <c:idx val="1"/>
          <c:order val="1"/>
          <c:tx>
            <c:strRef>
              <c:f>'спот vs своп'!$C$13</c:f>
              <c:strCache>
                <c:ptCount val="1"/>
                <c:pt idx="0">
                  <c:v>SWAP</c:v>
                </c:pt>
              </c:strCache>
            </c:strRef>
          </c:tx>
          <c:invertIfNegative val="0"/>
          <c:cat>
            <c:numRef>
              <c:f>'спот vs своп'!$D$11:$I$11</c:f>
              <c:numCache>
                <c:formatCode>General</c:formatCode>
                <c:ptCount val="6"/>
                <c:pt idx="0">
                  <c:v>2007</c:v>
                </c:pt>
                <c:pt idx="1">
                  <c:v>2008</c:v>
                </c:pt>
                <c:pt idx="2">
                  <c:v>2009</c:v>
                </c:pt>
                <c:pt idx="3">
                  <c:v>2010</c:v>
                </c:pt>
                <c:pt idx="4">
                  <c:v>2011</c:v>
                </c:pt>
                <c:pt idx="5">
                  <c:v>2012</c:v>
                </c:pt>
              </c:numCache>
            </c:numRef>
          </c:cat>
          <c:val>
            <c:numRef>
              <c:f>'спот vs своп'!$D$13:$I$13</c:f>
              <c:numCache>
                <c:formatCode>General</c:formatCode>
                <c:ptCount val="6"/>
                <c:pt idx="0">
                  <c:v>40</c:v>
                </c:pt>
                <c:pt idx="1">
                  <c:v>46</c:v>
                </c:pt>
                <c:pt idx="2">
                  <c:v>61</c:v>
                </c:pt>
                <c:pt idx="3">
                  <c:v>53</c:v>
                </c:pt>
                <c:pt idx="4">
                  <c:v>46</c:v>
                </c:pt>
                <c:pt idx="5">
                  <c:v>47</c:v>
                </c:pt>
              </c:numCache>
            </c:numRef>
          </c:val>
        </c:ser>
        <c:dLbls>
          <c:showLegendKey val="0"/>
          <c:showVal val="1"/>
          <c:showCatName val="0"/>
          <c:showSerName val="0"/>
          <c:showPercent val="0"/>
          <c:showBubbleSize val="0"/>
        </c:dLbls>
        <c:gapWidth val="95"/>
        <c:overlap val="100"/>
        <c:axId val="88555520"/>
        <c:axId val="50842432"/>
      </c:barChart>
      <c:catAx>
        <c:axId val="88555520"/>
        <c:scaling>
          <c:orientation val="minMax"/>
        </c:scaling>
        <c:delete val="0"/>
        <c:axPos val="b"/>
        <c:numFmt formatCode="General" sourceLinked="1"/>
        <c:majorTickMark val="none"/>
        <c:minorTickMark val="none"/>
        <c:tickLblPos val="nextTo"/>
        <c:crossAx val="50842432"/>
        <c:crosses val="autoZero"/>
        <c:auto val="1"/>
        <c:lblAlgn val="ctr"/>
        <c:lblOffset val="100"/>
        <c:noMultiLvlLbl val="0"/>
      </c:catAx>
      <c:valAx>
        <c:axId val="50842432"/>
        <c:scaling>
          <c:orientation val="minMax"/>
        </c:scaling>
        <c:delete val="1"/>
        <c:axPos val="l"/>
        <c:numFmt formatCode="General" sourceLinked="1"/>
        <c:majorTickMark val="out"/>
        <c:minorTickMark val="none"/>
        <c:tickLblPos val="none"/>
        <c:crossAx val="88555520"/>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title>
      <c:tx>
        <c:rich>
          <a:bodyPr/>
          <a:lstStyle/>
          <a:p>
            <a:pPr>
              <a:defRPr sz="1100" u="sng">
                <a:latin typeface="Verdana" pitchFamily="34" charset="0"/>
              </a:defRPr>
            </a:pPr>
            <a:r>
              <a:rPr lang="ru-RU" sz="1100" b="0" i="0" u="sng" strike="noStrike" baseline="0" dirty="0">
                <a:latin typeface="Verdana" pitchFamily="34" charset="0"/>
              </a:rPr>
              <a:t>Оборот </a:t>
            </a:r>
            <a:r>
              <a:rPr lang="en-US" sz="1100" b="0" i="0" u="sng" strike="noStrike" baseline="0" dirty="0">
                <a:latin typeface="Verdana" pitchFamily="34" charset="0"/>
              </a:rPr>
              <a:t>c</a:t>
            </a:r>
            <a:r>
              <a:rPr lang="ru-RU" sz="1100" b="0" i="0" u="sng" strike="noStrike" baseline="0" dirty="0" err="1">
                <a:latin typeface="Verdana" pitchFamily="34" charset="0"/>
              </a:rPr>
              <a:t>р</a:t>
            </a:r>
            <a:r>
              <a:rPr lang="ru-RU" sz="1100" b="0" i="0" u="sng" strike="noStrike" baseline="0" dirty="0">
                <a:latin typeface="Verdana" pitchFamily="34" charset="0"/>
              </a:rPr>
              <a:t>/дневной, </a:t>
            </a:r>
            <a:r>
              <a:rPr lang="ru-RU" sz="1100" b="0" i="0" u="sng" strike="noStrike" baseline="0" dirty="0" err="1">
                <a:latin typeface="Verdana" pitchFamily="34" charset="0"/>
              </a:rPr>
              <a:t>млн</a:t>
            </a:r>
            <a:r>
              <a:rPr lang="ru-RU" sz="1100" b="0" i="0" u="sng" strike="noStrike" baseline="0" dirty="0">
                <a:latin typeface="Verdana" pitchFamily="34" charset="0"/>
              </a:rPr>
              <a:t> $</a:t>
            </a:r>
            <a:r>
              <a:rPr lang="ru-RU" sz="1100" b="1" i="0" u="sng" strike="noStrike" baseline="0" dirty="0">
                <a:latin typeface="Verdana" pitchFamily="34" charset="0"/>
              </a:rPr>
              <a:t> </a:t>
            </a:r>
            <a:endParaRPr lang="ru-RU" sz="1100" u="sng" dirty="0">
              <a:latin typeface="Verdana" pitchFamily="34" charset="0"/>
            </a:endParaRPr>
          </a:p>
        </c:rich>
      </c:tx>
      <c:layout/>
      <c:overlay val="0"/>
    </c:title>
    <c:autoTitleDeleted val="0"/>
    <c:plotArea>
      <c:layout/>
      <c:lineChart>
        <c:grouping val="standard"/>
        <c:varyColors val="0"/>
        <c:ser>
          <c:idx val="0"/>
          <c:order val="0"/>
          <c:marker>
            <c:symbol val="none"/>
          </c:marker>
          <c:cat>
            <c:numRef>
              <c:f>Лист1!$N$2:$N$13</c:f>
              <c:numCache>
                <c:formatCode>dd/mm/yy;@</c:formatCode>
                <c:ptCount val="12"/>
                <c:pt idx="0">
                  <c:v>41027</c:v>
                </c:pt>
                <c:pt idx="1">
                  <c:v>41034</c:v>
                </c:pt>
                <c:pt idx="2">
                  <c:v>41061</c:v>
                </c:pt>
                <c:pt idx="3">
                  <c:v>41096</c:v>
                </c:pt>
                <c:pt idx="4">
                  <c:v>41124</c:v>
                </c:pt>
                <c:pt idx="5">
                  <c:v>41159</c:v>
                </c:pt>
                <c:pt idx="6">
                  <c:v>41187</c:v>
                </c:pt>
                <c:pt idx="7">
                  <c:v>41215</c:v>
                </c:pt>
                <c:pt idx="8">
                  <c:v>41250</c:v>
                </c:pt>
                <c:pt idx="9">
                  <c:v>41285</c:v>
                </c:pt>
                <c:pt idx="10">
                  <c:v>41306</c:v>
                </c:pt>
                <c:pt idx="11">
                  <c:v>41334</c:v>
                </c:pt>
              </c:numCache>
            </c:numRef>
          </c:cat>
          <c:val>
            <c:numRef>
              <c:f>Лист1!$P$2:$P$13</c:f>
              <c:numCache>
                <c:formatCode>General</c:formatCode>
                <c:ptCount val="12"/>
                <c:pt idx="0">
                  <c:v>252.9</c:v>
                </c:pt>
                <c:pt idx="1">
                  <c:v>100.9</c:v>
                </c:pt>
                <c:pt idx="2">
                  <c:v>111.8</c:v>
                </c:pt>
                <c:pt idx="3">
                  <c:v>80.960000000000022</c:v>
                </c:pt>
                <c:pt idx="4">
                  <c:v>194.16</c:v>
                </c:pt>
                <c:pt idx="5">
                  <c:v>123.8</c:v>
                </c:pt>
                <c:pt idx="6">
                  <c:v>120.4</c:v>
                </c:pt>
                <c:pt idx="7">
                  <c:v>116</c:v>
                </c:pt>
                <c:pt idx="8">
                  <c:v>188.07999999999998</c:v>
                </c:pt>
                <c:pt idx="9">
                  <c:v>228.5</c:v>
                </c:pt>
                <c:pt idx="10">
                  <c:v>357.28000000000003</c:v>
                </c:pt>
                <c:pt idx="11">
                  <c:v>379.12</c:v>
                </c:pt>
              </c:numCache>
            </c:numRef>
          </c:val>
          <c:smooth val="0"/>
        </c:ser>
        <c:dLbls>
          <c:showLegendKey val="0"/>
          <c:showVal val="0"/>
          <c:showCatName val="0"/>
          <c:showSerName val="0"/>
          <c:showPercent val="0"/>
          <c:showBubbleSize val="0"/>
        </c:dLbls>
        <c:marker val="1"/>
        <c:smooth val="0"/>
        <c:axId val="105274368"/>
        <c:axId val="50834240"/>
      </c:lineChart>
      <c:dateAx>
        <c:axId val="105274368"/>
        <c:scaling>
          <c:orientation val="minMax"/>
        </c:scaling>
        <c:delete val="0"/>
        <c:axPos val="b"/>
        <c:numFmt formatCode="[$-419]mmmm\ yyyy;@" sourceLinked="0"/>
        <c:majorTickMark val="none"/>
        <c:minorTickMark val="none"/>
        <c:tickLblPos val="nextTo"/>
        <c:txPr>
          <a:bodyPr/>
          <a:lstStyle/>
          <a:p>
            <a:pPr>
              <a:defRPr sz="700">
                <a:latin typeface="Verdana" pitchFamily="34" charset="0"/>
              </a:defRPr>
            </a:pPr>
            <a:endParaRPr lang="ru-RU"/>
          </a:p>
        </c:txPr>
        <c:crossAx val="50834240"/>
        <c:crosses val="autoZero"/>
        <c:auto val="1"/>
        <c:lblOffset val="100"/>
        <c:baseTimeUnit val="days"/>
      </c:dateAx>
      <c:valAx>
        <c:axId val="50834240"/>
        <c:scaling>
          <c:orientation val="minMax"/>
        </c:scaling>
        <c:delete val="0"/>
        <c:axPos val="l"/>
        <c:majorGridlines/>
        <c:numFmt formatCode="General" sourceLinked="1"/>
        <c:majorTickMark val="none"/>
        <c:minorTickMark val="none"/>
        <c:tickLblPos val="nextTo"/>
        <c:txPr>
          <a:bodyPr/>
          <a:lstStyle/>
          <a:p>
            <a:pPr>
              <a:defRPr>
                <a:latin typeface="Verdana" pitchFamily="34" charset="0"/>
              </a:defRPr>
            </a:pPr>
            <a:endParaRPr lang="ru-RU"/>
          </a:p>
        </c:txPr>
        <c:crossAx val="105274368"/>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6"/>
              <c:layout>
                <c:manualLayout>
                  <c:x val="-2.5000000000000001E-2"/>
                  <c:y val="1.38888888888889E-2"/>
                </c:manualLayout>
              </c:layout>
              <c:dLblPos val="bestFit"/>
              <c:showLegendKey val="0"/>
              <c:showVal val="0"/>
              <c:showCatName val="0"/>
              <c:showSerName val="0"/>
              <c:showPercent val="1"/>
              <c:showBubbleSize val="0"/>
            </c:dLbl>
            <c:dLbl>
              <c:idx val="8"/>
              <c:layout>
                <c:manualLayout>
                  <c:x val="2.5000000000000001E-2"/>
                  <c:y val="-9.2592592592592692E-3"/>
                </c:manualLayout>
              </c:layout>
              <c:dLblPos val="bestFit"/>
              <c:showLegendKey val="0"/>
              <c:showVal val="0"/>
              <c:showCatName val="0"/>
              <c:showSerName val="0"/>
              <c:showPercent val="1"/>
              <c:showBubbleSize val="0"/>
            </c:dLbl>
            <c:dLblPos val="outEnd"/>
            <c:showLegendKey val="0"/>
            <c:showVal val="0"/>
            <c:showCatName val="0"/>
            <c:showSerName val="0"/>
            <c:showPercent val="1"/>
            <c:showBubbleSize val="0"/>
            <c:showLeaderLines val="0"/>
          </c:dLbls>
          <c:cat>
            <c:strRef>
              <c:f>'по инстр'!$C$7:$C$15</c:f>
              <c:strCache>
                <c:ptCount val="9"/>
                <c:pt idx="0">
                  <c:v>LTV</c:v>
                </c:pt>
                <c:pt idx="1">
                  <c:v>1W</c:v>
                </c:pt>
                <c:pt idx="2">
                  <c:v>2W</c:v>
                </c:pt>
                <c:pt idx="3">
                  <c:v>1M</c:v>
                </c:pt>
                <c:pt idx="4">
                  <c:v>2M</c:v>
                </c:pt>
                <c:pt idx="5">
                  <c:v>3M</c:v>
                </c:pt>
                <c:pt idx="6">
                  <c:v>6M</c:v>
                </c:pt>
                <c:pt idx="7">
                  <c:v>9M</c:v>
                </c:pt>
                <c:pt idx="8">
                  <c:v>1Y</c:v>
                </c:pt>
              </c:strCache>
            </c:strRef>
          </c:cat>
          <c:val>
            <c:numRef>
              <c:f>'по инстр'!$U$7:$U$15</c:f>
              <c:numCache>
                <c:formatCode>0.0%</c:formatCode>
                <c:ptCount val="9"/>
                <c:pt idx="0">
                  <c:v>0.13822819269178266</c:v>
                </c:pt>
                <c:pt idx="1">
                  <c:v>0.33691584042263761</c:v>
                </c:pt>
                <c:pt idx="2">
                  <c:v>0.14366258196892884</c:v>
                </c:pt>
                <c:pt idx="3">
                  <c:v>0.11902542424665556</c:v>
                </c:pt>
                <c:pt idx="4">
                  <c:v>6.6440152161859653E-2</c:v>
                </c:pt>
                <c:pt idx="5">
                  <c:v>0.10702970699507197</c:v>
                </c:pt>
                <c:pt idx="6">
                  <c:v>5.1540847280738163E-2</c:v>
                </c:pt>
                <c:pt idx="7">
                  <c:v>7.2849713511242663E-3</c:v>
                </c:pt>
                <c:pt idx="8">
                  <c:v>2.9872282881201414E-2</c:v>
                </c:pt>
              </c:numCache>
            </c:numRef>
          </c:val>
        </c:ser>
        <c:dLbls>
          <c:showLegendKey val="0"/>
          <c:showVal val="0"/>
          <c:showCatName val="0"/>
          <c:showSerName val="0"/>
          <c:showPercent val="0"/>
          <c:showBubbleSize val="0"/>
          <c:showLeaderLines val="0"/>
        </c:dLbls>
        <c:firstSliceAng val="0"/>
      </c:pieChart>
    </c:plotArea>
    <c:legend>
      <c:legendPos val="b"/>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СПОТ!$E$38</c:f>
              <c:strCache>
                <c:ptCount val="1"/>
                <c:pt idx="0">
                  <c:v>Доля клиентов в обороте SPOT,%</c:v>
                </c:pt>
              </c:strCache>
            </c:strRef>
          </c:tx>
          <c:invertIfNegative val="0"/>
          <c:cat>
            <c:numRef>
              <c:f>СПОТ!$D$53:$D$65</c:f>
              <c:numCache>
                <c:formatCode>[$-419]mmmm\ yyyy;@</c:formatCode>
                <c:ptCount val="13"/>
                <c:pt idx="0">
                  <c:v>40969</c:v>
                </c:pt>
                <c:pt idx="1">
                  <c:v>41000</c:v>
                </c:pt>
                <c:pt idx="2">
                  <c:v>41030</c:v>
                </c:pt>
                <c:pt idx="3">
                  <c:v>41061</c:v>
                </c:pt>
                <c:pt idx="4">
                  <c:v>41091</c:v>
                </c:pt>
                <c:pt idx="5">
                  <c:v>41122</c:v>
                </c:pt>
                <c:pt idx="6">
                  <c:v>41153</c:v>
                </c:pt>
                <c:pt idx="7">
                  <c:v>41183</c:v>
                </c:pt>
                <c:pt idx="8">
                  <c:v>41214</c:v>
                </c:pt>
                <c:pt idx="9">
                  <c:v>41244</c:v>
                </c:pt>
                <c:pt idx="10">
                  <c:v>41275</c:v>
                </c:pt>
                <c:pt idx="11">
                  <c:v>41306</c:v>
                </c:pt>
                <c:pt idx="12">
                  <c:v>41334</c:v>
                </c:pt>
              </c:numCache>
            </c:numRef>
          </c:cat>
          <c:val>
            <c:numRef>
              <c:f>СПОТ!$F$53:$F$65</c:f>
              <c:numCache>
                <c:formatCode>0%</c:formatCode>
                <c:ptCount val="13"/>
                <c:pt idx="0">
                  <c:v>0.13444212696490054</c:v>
                </c:pt>
                <c:pt idx="1">
                  <c:v>0.15617882380831732</c:v>
                </c:pt>
                <c:pt idx="2">
                  <c:v>0.1595787106955566</c:v>
                </c:pt>
                <c:pt idx="3">
                  <c:v>0.17515894932859258</c:v>
                </c:pt>
                <c:pt idx="4">
                  <c:v>0.223</c:v>
                </c:pt>
                <c:pt idx="5">
                  <c:v>0.21700000000000003</c:v>
                </c:pt>
                <c:pt idx="6">
                  <c:v>0.23300000000000001</c:v>
                </c:pt>
                <c:pt idx="7">
                  <c:v>0.25030000000000002</c:v>
                </c:pt>
                <c:pt idx="8">
                  <c:v>0.24210000000000001</c:v>
                </c:pt>
                <c:pt idx="9">
                  <c:v>0.22270000000000001</c:v>
                </c:pt>
                <c:pt idx="10">
                  <c:v>0.2261</c:v>
                </c:pt>
                <c:pt idx="11">
                  <c:v>0.23</c:v>
                </c:pt>
                <c:pt idx="12">
                  <c:v>0.24000000000000002</c:v>
                </c:pt>
              </c:numCache>
            </c:numRef>
          </c:val>
        </c:ser>
        <c:dLbls>
          <c:showLegendKey val="0"/>
          <c:showVal val="0"/>
          <c:showCatName val="0"/>
          <c:showSerName val="0"/>
          <c:showPercent val="0"/>
          <c:showBubbleSize val="0"/>
        </c:dLbls>
        <c:gapWidth val="150"/>
        <c:axId val="107959296"/>
        <c:axId val="50838272"/>
      </c:barChart>
      <c:lineChart>
        <c:grouping val="standard"/>
        <c:varyColors val="0"/>
        <c:ser>
          <c:idx val="1"/>
          <c:order val="1"/>
          <c:tx>
            <c:strRef>
              <c:f>СПОТ!$G$38</c:f>
              <c:strCache>
                <c:ptCount val="1"/>
                <c:pt idx="0">
                  <c:v>Кол-во клиентов (тыс)</c:v>
                </c:pt>
              </c:strCache>
            </c:strRef>
          </c:tx>
          <c:marker>
            <c:symbol val="none"/>
          </c:marker>
          <c:val>
            <c:numRef>
              <c:f>СПОТ!$G$53:$G$65</c:f>
              <c:numCache>
                <c:formatCode>#,##0</c:formatCode>
                <c:ptCount val="13"/>
                <c:pt idx="0">
                  <c:v>349</c:v>
                </c:pt>
                <c:pt idx="1">
                  <c:v>424</c:v>
                </c:pt>
                <c:pt idx="2">
                  <c:v>506</c:v>
                </c:pt>
                <c:pt idx="3">
                  <c:v>919</c:v>
                </c:pt>
                <c:pt idx="4">
                  <c:v>1232</c:v>
                </c:pt>
                <c:pt idx="5">
                  <c:v>1643</c:v>
                </c:pt>
                <c:pt idx="6">
                  <c:v>2045</c:v>
                </c:pt>
                <c:pt idx="7">
                  <c:v>2502</c:v>
                </c:pt>
                <c:pt idx="8">
                  <c:v>2970</c:v>
                </c:pt>
                <c:pt idx="9" formatCode="General">
                  <c:v>3706</c:v>
                </c:pt>
                <c:pt idx="10" formatCode="General">
                  <c:v>3849</c:v>
                </c:pt>
                <c:pt idx="11" formatCode="General">
                  <c:v>4461</c:v>
                </c:pt>
                <c:pt idx="12" formatCode="General">
                  <c:v>4788</c:v>
                </c:pt>
              </c:numCache>
            </c:numRef>
          </c:val>
          <c:smooth val="0"/>
        </c:ser>
        <c:dLbls>
          <c:showLegendKey val="0"/>
          <c:showVal val="0"/>
          <c:showCatName val="0"/>
          <c:showSerName val="0"/>
          <c:showPercent val="0"/>
          <c:showBubbleSize val="0"/>
        </c:dLbls>
        <c:marker val="1"/>
        <c:smooth val="0"/>
        <c:axId val="107960320"/>
        <c:axId val="50838848"/>
      </c:lineChart>
      <c:dateAx>
        <c:axId val="107959296"/>
        <c:scaling>
          <c:orientation val="minMax"/>
        </c:scaling>
        <c:delete val="0"/>
        <c:axPos val="b"/>
        <c:numFmt formatCode="[$-419]mmmm\ yyyy;@" sourceLinked="1"/>
        <c:majorTickMark val="out"/>
        <c:minorTickMark val="none"/>
        <c:tickLblPos val="nextTo"/>
        <c:txPr>
          <a:bodyPr/>
          <a:lstStyle/>
          <a:p>
            <a:pPr>
              <a:defRPr sz="800"/>
            </a:pPr>
            <a:endParaRPr lang="ru-RU"/>
          </a:p>
        </c:txPr>
        <c:crossAx val="50838272"/>
        <c:crosses val="autoZero"/>
        <c:auto val="1"/>
        <c:lblOffset val="100"/>
        <c:baseTimeUnit val="months"/>
        <c:majorUnit val="2"/>
        <c:majorTimeUnit val="months"/>
      </c:dateAx>
      <c:valAx>
        <c:axId val="50838272"/>
        <c:scaling>
          <c:orientation val="minMax"/>
        </c:scaling>
        <c:delete val="0"/>
        <c:axPos val="l"/>
        <c:majorGridlines/>
        <c:numFmt formatCode="0%" sourceLinked="1"/>
        <c:majorTickMark val="out"/>
        <c:minorTickMark val="none"/>
        <c:tickLblPos val="nextTo"/>
        <c:crossAx val="107959296"/>
        <c:crosses val="autoZero"/>
        <c:crossBetween val="between"/>
      </c:valAx>
      <c:valAx>
        <c:axId val="50838848"/>
        <c:scaling>
          <c:orientation val="minMax"/>
        </c:scaling>
        <c:delete val="0"/>
        <c:axPos val="r"/>
        <c:numFmt formatCode="#,##0" sourceLinked="1"/>
        <c:majorTickMark val="out"/>
        <c:minorTickMark val="none"/>
        <c:tickLblPos val="nextTo"/>
        <c:crossAx val="107960320"/>
        <c:crosses val="max"/>
        <c:crossBetween val="between"/>
        <c:majorUnit val="1000"/>
        <c:dispUnits>
          <c:builtInUnit val="thousands"/>
        </c:dispUnits>
      </c:valAx>
      <c:catAx>
        <c:axId val="107960320"/>
        <c:scaling>
          <c:orientation val="minMax"/>
        </c:scaling>
        <c:delete val="1"/>
        <c:axPos val="b"/>
        <c:majorTickMark val="out"/>
        <c:minorTickMark val="none"/>
        <c:tickLblPos val="none"/>
        <c:crossAx val="50838848"/>
        <c:crosses val="autoZero"/>
        <c:auto val="1"/>
        <c:lblAlgn val="ctr"/>
        <c:lblOffset val="100"/>
        <c:noMultiLvlLbl val="0"/>
      </c:catAx>
    </c:plotArea>
    <c:legend>
      <c:legendPos val="b"/>
      <c:layout/>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title>
      <c:tx>
        <c:rich>
          <a:bodyPr/>
          <a:lstStyle/>
          <a:p>
            <a:pPr>
              <a:defRPr/>
            </a:pPr>
            <a:r>
              <a:rPr lang="ru-RU" sz="1200" b="0" u="sng">
                <a:latin typeface="Verdana" pitchFamily="34" charset="0"/>
              </a:rPr>
              <a:t>Оборот клиентский, </a:t>
            </a:r>
            <a:r>
              <a:rPr lang="en-US" sz="1200" b="0" u="sng">
                <a:latin typeface="Verdana" pitchFamily="34" charset="0"/>
              </a:rPr>
              <a:t> </a:t>
            </a:r>
            <a:r>
              <a:rPr lang="ru-RU" sz="1200" b="0" u="sng">
                <a:latin typeface="Verdana" pitchFamily="34" charset="0"/>
              </a:rPr>
              <a:t>млрд.руб</a:t>
            </a:r>
          </a:p>
        </c:rich>
      </c:tx>
      <c:layout/>
      <c:overlay val="0"/>
    </c:title>
    <c:autoTitleDeleted val="0"/>
    <c:plotArea>
      <c:layout/>
      <c:barChart>
        <c:barDir val="col"/>
        <c:grouping val="clustered"/>
        <c:varyColors val="0"/>
        <c:ser>
          <c:idx val="0"/>
          <c:order val="0"/>
          <c:invertIfNegative val="0"/>
          <c:cat>
            <c:numRef>
              <c:f>ВСЕГО!$D$97:$D$123</c:f>
              <c:numCache>
                <c:formatCode>[$-419]mmmm\ yyyy;@</c:formatCode>
                <c:ptCount val="27"/>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numCache>
            </c:numRef>
          </c:cat>
          <c:val>
            <c:numRef>
              <c:f>ВСЕГО!$E$97:$E$123</c:f>
              <c:numCache>
                <c:formatCode>_-* #,##0_€_-;\-* #,##0_€_-;_-* "-"??_€_-;_-@_-</c:formatCode>
                <c:ptCount val="27"/>
                <c:pt idx="0">
                  <c:v>204835.3167918</c:v>
                </c:pt>
                <c:pt idx="1">
                  <c:v>262346.48657540005</c:v>
                </c:pt>
                <c:pt idx="2">
                  <c:v>426792.25560750009</c:v>
                </c:pt>
                <c:pt idx="3">
                  <c:v>376590.19195899996</c:v>
                </c:pt>
                <c:pt idx="4">
                  <c:v>555481.04337630002</c:v>
                </c:pt>
                <c:pt idx="5">
                  <c:v>517527.56644239998</c:v>
                </c:pt>
                <c:pt idx="6">
                  <c:v>380466.59992559999</c:v>
                </c:pt>
                <c:pt idx="7">
                  <c:v>516893.52636449999</c:v>
                </c:pt>
                <c:pt idx="8">
                  <c:v>1072929.450432</c:v>
                </c:pt>
                <c:pt idx="9">
                  <c:v>1714505.195239573</c:v>
                </c:pt>
                <c:pt idx="10">
                  <c:v>1724992.5665756003</c:v>
                </c:pt>
                <c:pt idx="11">
                  <c:v>1611951.9493675998</c:v>
                </c:pt>
                <c:pt idx="12">
                  <c:v>1221408.6003492</c:v>
                </c:pt>
                <c:pt idx="13">
                  <c:v>1438891.4827720001</c:v>
                </c:pt>
                <c:pt idx="14">
                  <c:v>1465259.7770210949</c:v>
                </c:pt>
                <c:pt idx="15">
                  <c:v>1515493.0560841998</c:v>
                </c:pt>
                <c:pt idx="16">
                  <c:v>1701226.1084634</c:v>
                </c:pt>
                <c:pt idx="17">
                  <c:v>2334217.1329453038</c:v>
                </c:pt>
                <c:pt idx="18">
                  <c:v>2710654.4223241997</c:v>
                </c:pt>
                <c:pt idx="19">
                  <c:v>2427543.9081294993</c:v>
                </c:pt>
                <c:pt idx="20">
                  <c:v>2664278.7992540128</c:v>
                </c:pt>
                <c:pt idx="21" formatCode="#,##0">
                  <c:v>2740066.6103133173</c:v>
                </c:pt>
                <c:pt idx="22">
                  <c:v>2267028.4662157516</c:v>
                </c:pt>
                <c:pt idx="23" formatCode="General">
                  <c:v>2092856.9002251518</c:v>
                </c:pt>
                <c:pt idx="24" formatCode="#,##0.0#">
                  <c:v>1704723.0006231321</c:v>
                </c:pt>
                <c:pt idx="25" formatCode="General">
                  <c:v>1684773.6780719145</c:v>
                </c:pt>
                <c:pt idx="26" formatCode="General">
                  <c:v>1942798.2937970122</c:v>
                </c:pt>
              </c:numCache>
            </c:numRef>
          </c:val>
        </c:ser>
        <c:dLbls>
          <c:showLegendKey val="0"/>
          <c:showVal val="0"/>
          <c:showCatName val="0"/>
          <c:showSerName val="0"/>
          <c:showPercent val="0"/>
          <c:showBubbleSize val="0"/>
        </c:dLbls>
        <c:gapWidth val="56"/>
        <c:axId val="107961856"/>
        <c:axId val="50837120"/>
      </c:barChart>
      <c:dateAx>
        <c:axId val="107961856"/>
        <c:scaling>
          <c:orientation val="minMax"/>
        </c:scaling>
        <c:delete val="0"/>
        <c:axPos val="b"/>
        <c:numFmt formatCode="[$-419]mmmm\ yyyy;@" sourceLinked="1"/>
        <c:majorTickMark val="none"/>
        <c:minorTickMark val="none"/>
        <c:tickLblPos val="nextTo"/>
        <c:txPr>
          <a:bodyPr/>
          <a:lstStyle/>
          <a:p>
            <a:pPr>
              <a:defRPr sz="900">
                <a:latin typeface="Verdana" pitchFamily="34" charset="0"/>
              </a:defRPr>
            </a:pPr>
            <a:endParaRPr lang="ru-RU"/>
          </a:p>
        </c:txPr>
        <c:crossAx val="50837120"/>
        <c:crosses val="autoZero"/>
        <c:auto val="1"/>
        <c:lblOffset val="100"/>
        <c:baseTimeUnit val="months"/>
        <c:majorUnit val="2"/>
        <c:majorTimeUnit val="months"/>
      </c:dateAx>
      <c:valAx>
        <c:axId val="50837120"/>
        <c:scaling>
          <c:orientation val="minMax"/>
        </c:scaling>
        <c:delete val="0"/>
        <c:axPos val="l"/>
        <c:majorGridlines/>
        <c:numFmt formatCode="_-* #,##0_€_-;\-* #,##0_€_-;_-* &quot;-&quot;??_€_-;_-@_-" sourceLinked="1"/>
        <c:majorTickMark val="none"/>
        <c:minorTickMark val="none"/>
        <c:tickLblPos val="nextTo"/>
        <c:txPr>
          <a:bodyPr/>
          <a:lstStyle/>
          <a:p>
            <a:pPr>
              <a:defRPr>
                <a:latin typeface="Verdana" pitchFamily="34" charset="0"/>
              </a:defRPr>
            </a:pPr>
            <a:endParaRPr lang="ru-RU"/>
          </a:p>
        </c:txPr>
        <c:crossAx val="107961856"/>
        <c:crosses val="autoZero"/>
        <c:crossBetween val="between"/>
        <c:dispUnits>
          <c:builtInUnit val="thousands"/>
        </c:dispUnits>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0"/>
              <c:layout>
                <c:manualLayout>
                  <c:x val="6.3467245136753558E-2"/>
                  <c:y val="5.1906013332079963E-3"/>
                </c:manualLayout>
              </c:layout>
              <c:dLblPos val="bestFit"/>
              <c:showLegendKey val="0"/>
              <c:showVal val="0"/>
              <c:showCatName val="0"/>
              <c:showSerName val="0"/>
              <c:showPercent val="1"/>
              <c:showBubbleSize val="0"/>
            </c:dLbl>
            <c:dLbl>
              <c:idx val="1"/>
              <c:layout>
                <c:manualLayout>
                  <c:x val="-0.18333333333333443"/>
                  <c:y val="-4.1666666666666664E-2"/>
                </c:manualLayout>
              </c:layout>
              <c:numFmt formatCode="0.00%" sourceLinked="0"/>
              <c:spPr/>
              <c:txPr>
                <a:bodyPr/>
                <a:lstStyle/>
                <a:p>
                  <a:pPr>
                    <a:defRPr b="1">
                      <a:solidFill>
                        <a:schemeClr val="bg1"/>
                      </a:solidFill>
                      <a:latin typeface="Verdana" pitchFamily="34" charset="0"/>
                    </a:defRPr>
                  </a:pPr>
                  <a:endParaRPr lang="ru-RU"/>
                </a:p>
              </c:txPr>
              <c:dLblPos val="bestFit"/>
              <c:showLegendKey val="0"/>
              <c:showVal val="0"/>
              <c:showCatName val="0"/>
              <c:showSerName val="0"/>
              <c:showPercent val="1"/>
              <c:showBubbleSize val="0"/>
            </c:dLbl>
            <c:dLbl>
              <c:idx val="2"/>
              <c:layout>
                <c:manualLayout>
                  <c:x val="5.5555555555555455E-2"/>
                  <c:y val="2.7777777777778109E-2"/>
                </c:manualLayout>
              </c:layout>
              <c:dLblPos val="bestFit"/>
              <c:showLegendKey val="0"/>
              <c:showVal val="0"/>
              <c:showCatName val="0"/>
              <c:showSerName val="0"/>
              <c:showPercent val="1"/>
              <c:showBubbleSize val="0"/>
            </c:dLbl>
            <c:dLbl>
              <c:idx val="4"/>
              <c:layout>
                <c:manualLayout>
                  <c:x val="0.1611111111111112"/>
                  <c:y val="8.7962962962963548E-2"/>
                </c:manualLayout>
              </c:layout>
              <c:numFmt formatCode="0.00%" sourceLinked="0"/>
              <c:spPr/>
              <c:txPr>
                <a:bodyPr/>
                <a:lstStyle/>
                <a:p>
                  <a:pPr>
                    <a:defRPr b="1">
                      <a:solidFill>
                        <a:schemeClr val="bg1"/>
                      </a:solidFill>
                      <a:latin typeface="Verdana" pitchFamily="34" charset="0"/>
                    </a:defRPr>
                  </a:pPr>
                  <a:endParaRPr lang="ru-RU"/>
                </a:p>
              </c:txPr>
              <c:dLblPos val="bestFit"/>
              <c:showLegendKey val="0"/>
              <c:showVal val="0"/>
              <c:showCatName val="0"/>
              <c:showSerName val="0"/>
              <c:showPercent val="1"/>
              <c:showBubbleSize val="0"/>
            </c:dLbl>
            <c:dLbl>
              <c:idx val="5"/>
              <c:layout>
                <c:manualLayout>
                  <c:x val="-3.0555555555555582E-2"/>
                  <c:y val="0"/>
                </c:manualLayout>
              </c:layout>
              <c:dLblPos val="bestFit"/>
              <c:showLegendKey val="0"/>
              <c:showVal val="0"/>
              <c:showCatName val="0"/>
              <c:showSerName val="0"/>
              <c:showPercent val="1"/>
              <c:showBubbleSize val="0"/>
            </c:dLbl>
            <c:numFmt formatCode="0.00%" sourceLinked="0"/>
            <c:txPr>
              <a:bodyPr/>
              <a:lstStyle/>
              <a:p>
                <a:pPr>
                  <a:defRPr>
                    <a:latin typeface="Verdana" pitchFamily="34" charset="0"/>
                  </a:defRPr>
                </a:pPr>
                <a:endParaRPr lang="ru-RU"/>
              </a:p>
            </c:txPr>
            <c:dLblPos val="outEnd"/>
            <c:showLegendKey val="0"/>
            <c:showVal val="0"/>
            <c:showCatName val="0"/>
            <c:showSerName val="0"/>
            <c:showPercent val="1"/>
            <c:showBubbleSize val="0"/>
            <c:showLeaderLines val="0"/>
          </c:dLbls>
          <c:cat>
            <c:strRef>
              <c:f>'ИТОГО (2)'!$A$3:$A$8</c:f>
              <c:strCache>
                <c:ptCount val="6"/>
                <c:pt idx="0">
                  <c:v>ДУ</c:v>
                </c:pt>
                <c:pt idx="1">
                  <c:v>ФЛ</c:v>
                </c:pt>
                <c:pt idx="2">
                  <c:v>ФЛ нерез</c:v>
                </c:pt>
                <c:pt idx="3">
                  <c:v>ЮрЛ</c:v>
                </c:pt>
                <c:pt idx="4">
                  <c:v>ЮрЛ нерез</c:v>
                </c:pt>
                <c:pt idx="5">
                  <c:v>Брокеры</c:v>
                </c:pt>
              </c:strCache>
            </c:strRef>
          </c:cat>
          <c:val>
            <c:numRef>
              <c:f>'ИТОГО (2)'!$E$3:$E$8</c:f>
              <c:numCache>
                <c:formatCode>General</c:formatCode>
                <c:ptCount val="6"/>
                <c:pt idx="0">
                  <c:v>9</c:v>
                </c:pt>
                <c:pt idx="1">
                  <c:v>468</c:v>
                </c:pt>
                <c:pt idx="2">
                  <c:v>7</c:v>
                </c:pt>
                <c:pt idx="3">
                  <c:v>31</c:v>
                </c:pt>
                <c:pt idx="4">
                  <c:v>305</c:v>
                </c:pt>
                <c:pt idx="5">
                  <c:v>7</c:v>
                </c:pt>
              </c:numCache>
            </c:numRef>
          </c:val>
        </c:ser>
        <c:dLbls>
          <c:showLegendKey val="0"/>
          <c:showVal val="0"/>
          <c:showCatName val="0"/>
          <c:showSerName val="0"/>
          <c:showPercent val="1"/>
          <c:showBubbleSize val="0"/>
          <c:showLeaderLines val="0"/>
        </c:dLbls>
        <c:firstSliceAng val="0"/>
      </c:pieChart>
    </c:plotArea>
    <c:legend>
      <c:legendPos val="r"/>
      <c:overlay val="0"/>
      <c:txPr>
        <a:bodyPr/>
        <a:lstStyle/>
        <a:p>
          <a:pPr>
            <a:defRPr>
              <a:latin typeface="Verdana" pitchFamily="34" charset="0"/>
            </a:defRPr>
          </a:pPr>
          <a:endParaRPr lang="ru-RU"/>
        </a:p>
      </c:txPr>
    </c:legend>
    <c:plotVisOnly val="1"/>
    <c:dispBlanksAs val="zero"/>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4304C69-0FB1-4E47-B4DB-83B358B55A44}" type="datetimeFigureOut">
              <a:rPr lang="ru-RU" smtClean="0"/>
              <a:pPr/>
              <a:t>15.04.2013</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BA738A6-6F0F-4E12-941B-CEEBF4859717}" type="slidenum">
              <a:rPr lang="ru-RU" smtClean="0"/>
              <a:pPr/>
              <a:t>‹#›</a:t>
            </a:fld>
            <a:endParaRPr lang="ru-RU"/>
          </a:p>
        </p:txBody>
      </p:sp>
    </p:spTree>
    <p:extLst>
      <p:ext uri="{BB962C8B-B14F-4D97-AF65-F5344CB8AC3E}">
        <p14:creationId xmlns:p14="http://schemas.microsoft.com/office/powerpoint/2010/main" val="1621273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40668C9C-D446-433A-9248-1546845A1F71}" type="slidenum">
              <a:rPr lang="ru-RU" smtClean="0">
                <a:solidFill>
                  <a:prstClr val="black"/>
                </a:solidFill>
              </a:rPr>
              <a:pPr>
                <a:defRPr/>
              </a:pPr>
              <a:t>1</a:t>
            </a:fld>
            <a:endParaRPr lang="ru-RU">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40668C9C-D446-433A-9248-1546845A1F71}" type="slidenum">
              <a:rPr lang="ru-RU" smtClean="0"/>
              <a:pPr>
                <a:defRPr/>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40668C9C-D446-433A-9248-1546845A1F71}" type="slidenum">
              <a:rPr lang="ru-RU" smtClean="0"/>
              <a:pPr>
                <a:defRPr/>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40668C9C-D446-433A-9248-1546845A1F71}" type="slidenum">
              <a:rPr lang="ru-RU" smtClean="0"/>
              <a:pPr>
                <a:defRPr/>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AB0A74CB-B07A-4592-B564-F8E9BF481BE9}" type="slidenum">
              <a:rPr lang="en-US" smtClean="0"/>
              <a:pPr>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7BA3B7C-9E67-4D49-9FFA-88790BA8D169}" type="slidenum">
              <a:rPr lang="ru-RU" smtClean="0">
                <a:solidFill>
                  <a:prstClr val="black"/>
                </a:solidFill>
              </a:rPr>
              <a:pPr/>
              <a:t>2</a:t>
            </a:fld>
            <a:endParaRPr lang="ru-RU">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BA738A6-6F0F-4E12-941B-CEEBF4859717}"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40668C9C-D446-433A-9248-1546845A1F71}" type="slidenum">
              <a:rPr lang="ru-RU" smtClean="0"/>
              <a:pPr>
                <a:defRPr/>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40668C9C-D446-433A-9248-1546845A1F71}" type="slidenum">
              <a:rPr lang="ru-RU" smtClean="0"/>
              <a:pPr>
                <a:defRPr/>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BA738A6-6F0F-4E12-941B-CEEBF4859717}"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FE49343B-0EE0-4FFB-AF7C-3EC265531AF0}" type="slidenum">
              <a:rPr lang="ru-RU" smtClean="0"/>
              <a:pPr>
                <a:defRPr/>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40668C9C-D446-433A-9248-1546845A1F71}" type="slidenum">
              <a:rPr lang="ru-RU" smtClean="0"/>
              <a:pPr>
                <a:defRPr/>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40668C9C-D446-433A-9248-1546845A1F71}" type="slidenum">
              <a:rPr lang="ru-RU" smtClean="0"/>
              <a:pPr>
                <a:defRPr/>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5.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emf"/><Relationship Id="rId2" Type="http://schemas.openxmlformats.org/officeDocument/2006/relationships/tags" Target="../tags/tag2.xml"/><Relationship Id="rId16" Type="http://schemas.openxmlformats.org/officeDocument/2006/relationships/image" Target="../media/image8.png"/><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oleObject" Target="../embeddings/oleObject1.bin"/><Relationship Id="rId5" Type="http://schemas.openxmlformats.org/officeDocument/2006/relationships/tags" Target="../tags/tag5.xml"/><Relationship Id="rId15" Type="http://schemas.openxmlformats.org/officeDocument/2006/relationships/image" Target="../media/image7.png"/><Relationship Id="rId10" Type="http://schemas.openxmlformats.org/officeDocument/2006/relationships/slideMaster" Target="../slideMasters/slideMaster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Первая страница">
    <p:spTree>
      <p:nvGrpSpPr>
        <p:cNvPr id="1" name=""/>
        <p:cNvGrpSpPr/>
        <p:nvPr/>
      </p:nvGrpSpPr>
      <p:grpSpPr>
        <a:xfrm>
          <a:off x="0" y="0"/>
          <a:ext cx="0" cy="0"/>
          <a:chOff x="0" y="0"/>
          <a:chExt cx="0" cy="0"/>
        </a:xfrm>
      </p:grpSpPr>
      <p:pic>
        <p:nvPicPr>
          <p:cNvPr id="3" name="Picture 2" descr="Background_ligh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0" y="0"/>
            <a:ext cx="9171692" cy="6873882"/>
          </a:xfrm>
          <a:prstGeom prst="rect">
            <a:avLst/>
          </a:prstGeom>
        </p:spPr>
      </p:pic>
      <p:pic>
        <p:nvPicPr>
          <p:cNvPr id="5" name="Picture 25" descr="Sign + ММВБ + MICEX"/>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79119" y="695336"/>
            <a:ext cx="1661537" cy="64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6" descr="RTS Биржа"/>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03344" y="765185"/>
            <a:ext cx="1661537" cy="51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1236831" y="2348881"/>
            <a:ext cx="6646892" cy="1470025"/>
          </a:xfrm>
        </p:spPr>
        <p:txBody>
          <a:bodyPr/>
          <a:lstStyle>
            <a:lvl1pPr>
              <a:defRPr sz="3600" b="1" i="0">
                <a:solidFill>
                  <a:schemeClr val="tx1">
                    <a:lumMod val="75000"/>
                    <a:lumOff val="25000"/>
                  </a:schemeClr>
                </a:solidFill>
                <a:effectLst>
                  <a:outerShdw blurRad="50800" dist="38100" dir="2700000" algn="tl" rotWithShape="0">
                    <a:prstClr val="black">
                      <a:alpha val="40000"/>
                    </a:prstClr>
                  </a:outerShdw>
                </a:effectLst>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3431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01_ Титульный слайд">
    <p:spTree>
      <p:nvGrpSpPr>
        <p:cNvPr id="1" name=""/>
        <p:cNvGrpSpPr/>
        <p:nvPr/>
      </p:nvGrpSpPr>
      <p:grpSpPr>
        <a:xfrm>
          <a:off x="0" y="0"/>
          <a:ext cx="0" cy="0"/>
          <a:chOff x="0" y="0"/>
          <a:chExt cx="0" cy="0"/>
        </a:xfrm>
      </p:grpSpPr>
      <p:pic>
        <p:nvPicPr>
          <p:cNvPr id="7"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5317827" y="269875"/>
            <a:ext cx="2422525" cy="576263"/>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01_ Титульный слайд">
    <p:spTree>
      <p:nvGrpSpPr>
        <p:cNvPr id="1" name=""/>
        <p:cNvGrpSpPr/>
        <p:nvPr/>
      </p:nvGrpSpPr>
      <p:grpSpPr>
        <a:xfrm>
          <a:off x="0" y="0"/>
          <a:ext cx="0" cy="0"/>
          <a:chOff x="0" y="0"/>
          <a:chExt cx="0" cy="0"/>
        </a:xfrm>
      </p:grpSpPr>
      <p:grpSp>
        <p:nvGrpSpPr>
          <p:cNvPr id="2" name="Группа 24"/>
          <p:cNvGrpSpPr>
            <a:grpSpLocks/>
          </p:cNvGrpSpPr>
          <p:nvPr/>
        </p:nvGrpSpPr>
        <p:grpSpPr bwMode="auto">
          <a:xfrm>
            <a:off x="269875" y="269875"/>
            <a:ext cx="4284663" cy="6318250"/>
            <a:chOff x="270000" y="270000"/>
            <a:chExt cx="4284000" cy="6318000"/>
          </a:xfrm>
        </p:grpSpPr>
        <p:sp>
          <p:nvSpPr>
            <p:cNvPr id="3" name="Прямоугольник 2"/>
            <p:cNvSpPr/>
            <p:nvPr/>
          </p:nvSpPr>
          <p:spPr>
            <a:xfrm>
              <a:off x="270000" y="270000"/>
              <a:ext cx="4284000" cy="63180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cxnSp>
          <p:nvCxnSpPr>
            <p:cNvPr id="4" name="Прямая соединительная линия 3"/>
            <p:cNvCxnSpPr/>
            <p:nvPr/>
          </p:nvCxnSpPr>
          <p:spPr>
            <a:xfrm>
              <a:off x="270000" y="270000"/>
              <a:ext cx="4284000" cy="6318000"/>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flipH="1">
              <a:off x="270000" y="270000"/>
              <a:ext cx="4284000" cy="6318000"/>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Подзаголовок 2"/>
            <p:cNvSpPr txBox="1">
              <a:spLocks/>
            </p:cNvSpPr>
            <p:nvPr/>
          </p:nvSpPr>
          <p:spPr>
            <a:xfrm>
              <a:off x="990613" y="2789263"/>
              <a:ext cx="2842773" cy="1279474"/>
            </a:xfrm>
            <a:prstGeom prst="rect">
              <a:avLst/>
            </a:prstGeom>
            <a:solidFill>
              <a:schemeClr val="bg1">
                <a:lumMod val="75000"/>
              </a:schemeClr>
            </a:solidFill>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 typeface="Arial" charset="0"/>
                <a:buNone/>
                <a:defRPr/>
              </a:pPr>
              <a:r>
                <a:rPr lang="en-US" sz="1200" smtClean="0">
                  <a:solidFill>
                    <a:srgbClr val="7F7F7F"/>
                  </a:solidFill>
                  <a:latin typeface="Verdana" pitchFamily="34" charset="0"/>
                </a:rPr>
                <a:t> [ </a:t>
              </a:r>
              <a:r>
                <a:rPr lang="ru-RU" sz="1200" smtClean="0">
                  <a:solidFill>
                    <a:srgbClr val="7F7F7F"/>
                  </a:solidFill>
                  <a:latin typeface="Verdana" pitchFamily="34" charset="0"/>
                </a:rPr>
                <a:t>ИМИДЖЕВОЕ </a:t>
              </a:r>
            </a:p>
            <a:p>
              <a:pPr algn="ctr" eaLnBrk="1" fontAlgn="base" hangingPunct="1">
                <a:spcBef>
                  <a:spcPct val="0"/>
                </a:spcBef>
                <a:spcAft>
                  <a:spcPct val="0"/>
                </a:spcAft>
                <a:buFont typeface="Arial" charset="0"/>
                <a:buNone/>
                <a:defRPr/>
              </a:pPr>
              <a:r>
                <a:rPr lang="ru-RU" sz="1200" smtClean="0">
                  <a:solidFill>
                    <a:srgbClr val="7F7F7F"/>
                  </a:solidFill>
                  <a:latin typeface="Verdana" pitchFamily="34" charset="0"/>
                </a:rPr>
                <a:t>ИЗОБРАЖЕНИЕ </a:t>
              </a:r>
              <a:r>
                <a:rPr lang="en-US" sz="1200" smtClean="0">
                  <a:solidFill>
                    <a:srgbClr val="7F7F7F"/>
                  </a:solidFill>
                  <a:latin typeface="Verdana" pitchFamily="34" charset="0"/>
                </a:rPr>
                <a:t>]</a:t>
              </a:r>
            </a:p>
          </p:txBody>
        </p:sp>
      </p:grpSp>
      <p:pic>
        <p:nvPicPr>
          <p:cNvPr id="7"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5613" y="269875"/>
            <a:ext cx="2422525" cy="576263"/>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02_ Содержание">
    <p:spTree>
      <p:nvGrpSpPr>
        <p:cNvPr id="1" name=""/>
        <p:cNvGrpSpPr/>
        <p:nvPr/>
      </p:nvGrpSpPr>
      <p:grpSpPr>
        <a:xfrm>
          <a:off x="0" y="0"/>
          <a:ext cx="0" cy="0"/>
          <a:chOff x="0" y="0"/>
          <a:chExt cx="0" cy="0"/>
        </a:xfrm>
      </p:grpSpPr>
      <p:sp>
        <p:nvSpPr>
          <p:cNvPr id="2" name="Прямоугольник 1"/>
          <p:cNvSpPr/>
          <p:nvPr/>
        </p:nvSpPr>
        <p:spPr>
          <a:xfrm>
            <a:off x="269875" y="269875"/>
            <a:ext cx="8604250" cy="6318250"/>
          </a:xfrm>
          <a:prstGeom prst="rect">
            <a:avLst/>
          </a:prstGeom>
          <a:solidFill>
            <a:srgbClr val="5567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2600" smtClean="0">
                <a:solidFill>
                  <a:prstClr val="white"/>
                </a:solidFill>
                <a:latin typeface="Verdana" pitchFamily="34" charset="0"/>
              </a:rPr>
              <a:t>СОДЕРЖАНИЕ</a:t>
            </a:r>
            <a:endParaRPr lang="ru-RU" sz="2600" b="1" smtClean="0">
              <a:solidFill>
                <a:prstClr val="white"/>
              </a:solidFill>
              <a:latin typeface="Verdana"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02_ Слайд начала раздела">
    <p:spTree>
      <p:nvGrpSpPr>
        <p:cNvPr id="1" name=""/>
        <p:cNvGrpSpPr/>
        <p:nvPr/>
      </p:nvGrpSpPr>
      <p:grpSpPr>
        <a:xfrm>
          <a:off x="0" y="0"/>
          <a:ext cx="0" cy="0"/>
          <a:chOff x="0" y="0"/>
          <a:chExt cx="0" cy="0"/>
        </a:xfrm>
      </p:grpSpPr>
      <p:sp>
        <p:nvSpPr>
          <p:cNvPr id="2" name="Подзаголовок 2"/>
          <p:cNvSpPr txBox="1">
            <a:spLocks/>
          </p:cNvSpPr>
          <p:nvPr/>
        </p:nvSpPr>
        <p:spPr>
          <a:xfrm>
            <a:off x="647700" y="6191250"/>
            <a:ext cx="7667625"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ct val="150000"/>
              </a:lnSpc>
              <a:spcBef>
                <a:spcPct val="0"/>
              </a:spcBef>
              <a:spcAft>
                <a:spcPct val="0"/>
              </a:spcAft>
              <a:buFont typeface="Arial" charset="0"/>
              <a:buNone/>
              <a:defRPr/>
            </a:pPr>
            <a:r>
              <a:rPr lang="ru-RU" sz="1100" smtClean="0">
                <a:solidFill>
                  <a:srgbClr val="000000"/>
                </a:solidFill>
                <a:latin typeface="Verdana" pitchFamily="34" charset="0"/>
              </a:rPr>
              <a:t>Заголовок презентации (</a:t>
            </a:r>
            <a:r>
              <a:rPr lang="en-US" sz="1100" smtClean="0">
                <a:solidFill>
                  <a:srgbClr val="000000"/>
                </a:solidFill>
                <a:latin typeface="Verdana" pitchFamily="34" charset="0"/>
              </a:rPr>
              <a:t>Verdana 11 </a:t>
            </a:r>
            <a:r>
              <a:rPr lang="ru-RU" sz="1100" smtClean="0">
                <a:solidFill>
                  <a:srgbClr val="000000"/>
                </a:solidFill>
                <a:latin typeface="Verdana" pitchFamily="34" charset="0"/>
              </a:rPr>
              <a:t>пт</a:t>
            </a:r>
            <a:r>
              <a:rPr lang="en-US" sz="1100" smtClean="0">
                <a:solidFill>
                  <a:srgbClr val="000000"/>
                </a:solidFill>
                <a:latin typeface="Verdana" pitchFamily="34" charset="0"/>
              </a:rPr>
              <a:t>) </a:t>
            </a:r>
            <a:r>
              <a:rPr lang="ru-RU" sz="1100" smtClean="0">
                <a:solidFill>
                  <a:srgbClr val="000000"/>
                </a:solidFill>
                <a:latin typeface="Verdana" pitchFamily="34" charset="0"/>
              </a:rPr>
              <a:t>Дата</a:t>
            </a:r>
            <a:endParaRPr lang="en-US" sz="1100" b="1" smtClean="0">
              <a:solidFill>
                <a:srgbClr val="000000"/>
              </a:solidFill>
              <a:latin typeface="Verdana" pitchFamily="34" charset="0"/>
            </a:endParaRPr>
          </a:p>
        </p:txBody>
      </p:sp>
      <p:sp>
        <p:nvSpPr>
          <p:cNvPr id="3"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5FF40568-0BBB-4BF5-8E4A-B735772C79CD}"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sp>
        <p:nvSpPr>
          <p:cNvPr id="4" name="Прямоугольник 3"/>
          <p:cNvSpPr/>
          <p:nvPr/>
        </p:nvSpPr>
        <p:spPr>
          <a:xfrm>
            <a:off x="269875" y="269875"/>
            <a:ext cx="2160588"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25" y="6191250"/>
            <a:ext cx="1663700" cy="396875"/>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04_ Регулярный слайд">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2987675" y="6191250"/>
            <a:ext cx="5327650"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ct val="150000"/>
              </a:lnSpc>
              <a:spcBef>
                <a:spcPct val="0"/>
              </a:spcBef>
              <a:spcAft>
                <a:spcPct val="0"/>
              </a:spcAft>
              <a:buFont typeface="Arial" charset="0"/>
              <a:buNone/>
              <a:defRPr/>
            </a:pPr>
            <a:r>
              <a:rPr lang="ru-RU" sz="1100" dirty="0" smtClean="0">
                <a:solidFill>
                  <a:srgbClr val="000000"/>
                </a:solidFill>
                <a:latin typeface="Verdana" pitchFamily="34" charset="0"/>
              </a:rPr>
              <a:t>Валютный рынок</a:t>
            </a:r>
          </a:p>
        </p:txBody>
      </p:sp>
      <p:sp>
        <p:nvSpPr>
          <p:cNvPr id="4"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152F2B6D-6E69-4615-BC33-8872F0C65989}"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05_ Вынос">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269875" y="269875"/>
            <a:ext cx="8593138" cy="6327775"/>
            <a:chOff x="269999" y="270000"/>
            <a:chExt cx="8593083" cy="6327352"/>
          </a:xfrm>
        </p:grpSpPr>
        <p:grpSp>
          <p:nvGrpSpPr>
            <p:cNvPr id="3" name="Группа 14"/>
            <p:cNvGrpSpPr>
              <a:grpSpLocks/>
            </p:cNvGrpSpPr>
            <p:nvPr/>
          </p:nvGrpSpPr>
          <p:grpSpPr bwMode="auto">
            <a:xfrm>
              <a:off x="269999" y="270000"/>
              <a:ext cx="8593083" cy="6327352"/>
              <a:chOff x="5436096" y="1027320"/>
              <a:chExt cx="3275888" cy="4831247"/>
            </a:xfrm>
          </p:grpSpPr>
          <p:sp>
            <p:nvSpPr>
              <p:cNvPr id="5" name="Прямоугольник 4"/>
              <p:cNvSpPr/>
              <p:nvPr/>
            </p:nvSpPr>
            <p:spPr>
              <a:xfrm>
                <a:off x="5436096" y="1027320"/>
                <a:ext cx="3275888" cy="4831247"/>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cxnSp>
            <p:nvCxnSpPr>
              <p:cNvPr id="6" name="Прямая соединительная линия 5"/>
              <p:cNvCxnSpPr/>
              <p:nvPr/>
            </p:nvCxnSpPr>
            <p:spPr>
              <a:xfrm>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H="1">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Подзаголовок 2"/>
            <p:cNvSpPr txBox="1">
              <a:spLocks/>
            </p:cNvSpPr>
            <p:nvPr/>
          </p:nvSpPr>
          <p:spPr>
            <a:xfrm>
              <a:off x="3492603" y="2955870"/>
              <a:ext cx="2173274" cy="977835"/>
            </a:xfrm>
            <a:prstGeom prst="rect">
              <a:avLst/>
            </a:prstGeom>
            <a:solidFill>
              <a:schemeClr val="bg1">
                <a:lumMod val="75000"/>
              </a:schemeClr>
            </a:solidFill>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 typeface="Arial" charset="0"/>
                <a:buNone/>
                <a:defRPr/>
              </a:pPr>
              <a:r>
                <a:rPr lang="en-US" sz="1200" smtClean="0">
                  <a:solidFill>
                    <a:srgbClr val="7F7F7F"/>
                  </a:solidFill>
                  <a:latin typeface="Verdana" pitchFamily="34" charset="0"/>
                </a:rPr>
                <a:t> [ </a:t>
              </a:r>
              <a:r>
                <a:rPr lang="ru-RU" sz="1200" smtClean="0">
                  <a:solidFill>
                    <a:srgbClr val="7F7F7F"/>
                  </a:solidFill>
                  <a:latin typeface="Verdana" pitchFamily="34" charset="0"/>
                </a:rPr>
                <a:t>ИЗОБРАЖЕНИЕ </a:t>
              </a:r>
              <a:r>
                <a:rPr lang="en-US" sz="1200" smtClean="0">
                  <a:solidFill>
                    <a:srgbClr val="7F7F7F"/>
                  </a:solidFill>
                  <a:latin typeface="Verdana" pitchFamily="34" charset="0"/>
                </a:rPr>
                <a:t>]</a:t>
              </a:r>
            </a:p>
          </p:txBody>
        </p:sp>
      </p:grpSp>
      <p:sp>
        <p:nvSpPr>
          <p:cNvPr id="8" name="Подзаголовок 2"/>
          <p:cNvSpPr txBox="1">
            <a:spLocks/>
          </p:cNvSpPr>
          <p:nvPr/>
        </p:nvSpPr>
        <p:spPr>
          <a:xfrm>
            <a:off x="647700" y="612775"/>
            <a:ext cx="5148263" cy="3248025"/>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ru-RU" sz="2600" smtClean="0">
                <a:solidFill>
                  <a:srgbClr val="000000"/>
                </a:solidFill>
                <a:latin typeface="Verdana" pitchFamily="34" charset="0"/>
              </a:rPr>
              <a:t>ВЫНОС – ВАЖНАЯ ЦИТАТА ИЛИ ВЫВОД ИЗ ТЕКСТА, НАБИРАЕТСЯ ШРИФТОМ</a:t>
            </a:r>
          </a:p>
          <a:p>
            <a:pPr eaLnBrk="1" fontAlgn="base" hangingPunct="1">
              <a:lnSpc>
                <a:spcPct val="90000"/>
              </a:lnSpc>
              <a:spcBef>
                <a:spcPct val="0"/>
              </a:spcBef>
              <a:spcAft>
                <a:spcPct val="0"/>
              </a:spcAft>
              <a:defRPr/>
            </a:pPr>
            <a:r>
              <a:rPr lang="en-US" sz="2600" b="1" smtClean="0">
                <a:solidFill>
                  <a:srgbClr val="000000"/>
                </a:solidFill>
                <a:latin typeface="Verdana" pitchFamily="34" charset="0"/>
              </a:rPr>
              <a:t>VERDANA </a:t>
            </a:r>
            <a:r>
              <a:rPr lang="ru-RU" sz="2600" b="1" smtClean="0">
                <a:solidFill>
                  <a:srgbClr val="000000"/>
                </a:solidFill>
                <a:latin typeface="Verdana" pitchFamily="34" charset="0"/>
              </a:rPr>
              <a:t>ОБЫЧНЫМ </a:t>
            </a:r>
            <a:br>
              <a:rPr lang="ru-RU" sz="2600" b="1" smtClean="0">
                <a:solidFill>
                  <a:srgbClr val="000000"/>
                </a:solidFill>
                <a:latin typeface="Verdana" pitchFamily="34" charset="0"/>
              </a:rPr>
            </a:br>
            <a:r>
              <a:rPr lang="ru-RU" sz="2600" b="1" smtClean="0">
                <a:solidFill>
                  <a:srgbClr val="000000"/>
                </a:solidFill>
                <a:latin typeface="Verdana" pitchFamily="34" charset="0"/>
              </a:rPr>
              <a:t>И ПОЛУЖИРНЫМ </a:t>
            </a:r>
            <a:r>
              <a:rPr lang="en-US" sz="2600" b="1" smtClean="0">
                <a:solidFill>
                  <a:srgbClr val="000000"/>
                </a:solidFill>
                <a:latin typeface="Verdana" pitchFamily="34" charset="0"/>
              </a:rPr>
              <a:t>26 </a:t>
            </a:r>
            <a:r>
              <a:rPr lang="ru-RU" sz="2600" b="1" smtClean="0">
                <a:solidFill>
                  <a:srgbClr val="000000"/>
                </a:solidFill>
                <a:latin typeface="Verdana" pitchFamily="34" charset="0"/>
              </a:rPr>
              <a:t>ПТ</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07_ Заключительный слайд">
    <p:spTree>
      <p:nvGrpSpPr>
        <p:cNvPr id="1" name=""/>
        <p:cNvGrpSpPr/>
        <p:nvPr/>
      </p:nvGrpSpPr>
      <p:grpSpPr>
        <a:xfrm>
          <a:off x="0" y="0"/>
          <a:ext cx="0" cy="0"/>
          <a:chOff x="0" y="0"/>
          <a:chExt cx="0" cy="0"/>
        </a:xfrm>
      </p:grpSpPr>
      <p:pic>
        <p:nvPicPr>
          <p:cNvPr id="2"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319588" y="5688013"/>
            <a:ext cx="2270125" cy="539750"/>
          </a:xfrm>
          <a:prstGeom prst="rect">
            <a:avLst/>
          </a:prstGeom>
          <a:noFill/>
          <a:ln w="9525">
            <a:noFill/>
            <a:miter lim="800000"/>
            <a:headEnd/>
            <a:tailEnd/>
          </a:ln>
        </p:spPr>
      </p:pic>
      <p:sp>
        <p:nvSpPr>
          <p:cNvPr id="3" name="Подзаголовок 2"/>
          <p:cNvSpPr txBox="1">
            <a:spLocks/>
          </p:cNvSpPr>
          <p:nvPr/>
        </p:nvSpPr>
        <p:spPr>
          <a:xfrm>
            <a:off x="360363" y="539750"/>
            <a:ext cx="7199312" cy="1439863"/>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4800" smtClean="0">
                <a:solidFill>
                  <a:srgbClr val="000000"/>
                </a:solidFill>
                <a:latin typeface="Verdana" pitchFamily="34" charset="0"/>
              </a:rPr>
              <a:t>СПАСИБО</a:t>
            </a:r>
          </a:p>
          <a:p>
            <a:pPr eaLnBrk="1" fontAlgn="base" hangingPunct="1">
              <a:lnSpc>
                <a:spcPct val="90000"/>
              </a:lnSpc>
              <a:spcBef>
                <a:spcPct val="0"/>
              </a:spcBef>
              <a:spcAft>
                <a:spcPct val="0"/>
              </a:spcAft>
              <a:buFont typeface="Arial" charset="0"/>
              <a:buNone/>
              <a:defRPr/>
            </a:pPr>
            <a:r>
              <a:rPr lang="ru-RU" sz="4800" b="1" smtClean="0">
                <a:solidFill>
                  <a:srgbClr val="000000"/>
                </a:solidFill>
                <a:latin typeface="Verdana" pitchFamily="34" charset="0"/>
              </a:rPr>
              <a:t>ЗА ВНИМАНИЕ</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01_ Титульный слайд">
    <p:spTree>
      <p:nvGrpSpPr>
        <p:cNvPr id="1" name=""/>
        <p:cNvGrpSpPr/>
        <p:nvPr/>
      </p:nvGrpSpPr>
      <p:grpSpPr>
        <a:xfrm>
          <a:off x="0" y="0"/>
          <a:ext cx="0" cy="0"/>
          <a:chOff x="0" y="0"/>
          <a:chExt cx="0" cy="0"/>
        </a:xfrm>
      </p:grpSpPr>
      <p:pic>
        <p:nvPicPr>
          <p:cNvPr id="7"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5317827" y="269875"/>
            <a:ext cx="2422525" cy="576263"/>
          </a:xfrm>
          <a:prstGeom prst="rect">
            <a:avLst/>
          </a:prstGeom>
          <a:noFill/>
          <a:ln w="9525">
            <a:noFill/>
            <a:miter lim="800000"/>
            <a:headEnd/>
            <a:tailEnd/>
          </a:ln>
        </p:spPr>
      </p:pic>
      <p:pic>
        <p:nvPicPr>
          <p:cNvPr id="3" name="Picture 2" descr="\\atlas-old\Департамент_по_коммуникациям\Отдел_управления_брендом\Фирменный стиль\Шаблон презентаций\купол.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890" t="14957" r="19446" b="9402"/>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Слайд с текстом">
    <p:spTree>
      <p:nvGrpSpPr>
        <p:cNvPr id="1" name=""/>
        <p:cNvGrpSpPr/>
        <p:nvPr/>
      </p:nvGrpSpPr>
      <p:grpSpPr>
        <a:xfrm>
          <a:off x="0" y="0"/>
          <a:ext cx="0" cy="0"/>
          <a:chOff x="0" y="0"/>
          <a:chExt cx="0" cy="0"/>
        </a:xfrm>
      </p:grpSpPr>
      <p:graphicFrame>
        <p:nvGraphicFramePr>
          <p:cNvPr id="12" name="Объект 1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57" name="think-cell Slide" r:id="rId11" imgW="381" imgH="381" progId="">
                  <p:embed/>
                </p:oleObj>
              </mc:Choice>
              <mc:Fallback>
                <p:oleObj name="think-cell Slide" r:id="rId11" imgW="381" imgH="381" progId="">
                  <p:embed/>
                  <p:pic>
                    <p:nvPicPr>
                      <p:cNvPr id="0"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descr="Footer_light.jpg"/>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11723" y="6288112"/>
            <a:ext cx="9171692" cy="571764"/>
          </a:xfrm>
          <a:prstGeom prst="rect">
            <a:avLst/>
          </a:prstGeom>
        </p:spPr>
      </p:pic>
      <p:pic>
        <p:nvPicPr>
          <p:cNvPr id="5" name="Picture 4" descr="Header_light.jpg"/>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0" y="-6176"/>
            <a:ext cx="9171692" cy="936642"/>
          </a:xfrm>
          <a:prstGeom prst="rect">
            <a:avLst/>
          </a:prstGeom>
        </p:spPr>
      </p:pic>
      <p:cxnSp>
        <p:nvCxnSpPr>
          <p:cNvPr id="8" name="Straight Connector 7"/>
          <p:cNvCxnSpPr/>
          <p:nvPr>
            <p:custDataLst>
              <p:tags r:id="rId5"/>
            </p:custDataLst>
          </p:nvPr>
        </p:nvCxnSpPr>
        <p:spPr>
          <a:xfrm>
            <a:off x="0" y="6237288"/>
            <a:ext cx="9144000" cy="0"/>
          </a:xfrm>
          <a:prstGeom prst="line">
            <a:avLst/>
          </a:prstGeom>
          <a:ln w="38100" cmpd="sng">
            <a:solidFill>
              <a:srgbClr val="4F758B"/>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custDataLst>
              <p:tags r:id="rId6"/>
            </p:custDataLst>
          </p:nvPr>
        </p:nvCxnSpPr>
        <p:spPr>
          <a:xfrm>
            <a:off x="0" y="6237288"/>
            <a:ext cx="9144000" cy="0"/>
          </a:xfrm>
          <a:prstGeom prst="line">
            <a:avLst/>
          </a:prstGeom>
          <a:ln w="38100" cmpd="sng">
            <a:solidFill>
              <a:srgbClr val="4F758B"/>
            </a:solidFill>
          </a:ln>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idx="1" hasCustomPrompt="1"/>
            <p:custDataLst>
              <p:tags r:id="rId7"/>
            </p:custDataLst>
          </p:nvPr>
        </p:nvSpPr>
        <p:spPr>
          <a:xfrm>
            <a:off x="457200" y="1124745"/>
            <a:ext cx="8229600" cy="5001420"/>
          </a:xfrm>
        </p:spPr>
        <p:txBody>
          <a:bodyPr/>
          <a:lstStyle>
            <a:lvl1pPr marL="0" indent="0">
              <a:buNone/>
              <a:defRPr sz="2000" b="0">
                <a:latin typeface="Arial"/>
                <a:cs typeface="Arial"/>
              </a:defRPr>
            </a:lvl1pPr>
            <a:lvl2pPr marL="742950" indent="-285750">
              <a:buClr>
                <a:schemeClr val="tx2"/>
              </a:buClr>
              <a:buFont typeface="Arial"/>
              <a:buChar char="•"/>
              <a:defRPr sz="2000">
                <a:latin typeface="Arial"/>
                <a:cs typeface="Arial"/>
              </a:defRPr>
            </a:lvl2pPr>
            <a:lvl3pPr>
              <a:buClr>
                <a:schemeClr val="tx2">
                  <a:lumMod val="75000"/>
                </a:schemeClr>
              </a:buClr>
              <a:defRPr sz="2000">
                <a:latin typeface="Arial"/>
                <a:cs typeface="Arial"/>
              </a:defRPr>
            </a:lvl3pPr>
            <a:lvl4pPr>
              <a:defRPr sz="1800">
                <a:latin typeface="Arial"/>
                <a:cs typeface="Arial"/>
              </a:defRPr>
            </a:lvl4pPr>
            <a:lvl5pPr>
              <a:defRPr sz="1600">
                <a:latin typeface="Arial"/>
                <a:cs typeface="Arial"/>
              </a:defRPr>
            </a:lvl5pPr>
          </a:lstStyle>
          <a:p>
            <a:pPr lvl="0"/>
            <a:r>
              <a:rPr lang="en-US" dirty="0" smtClean="0"/>
              <a:t>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4" name="Group 15"/>
          <p:cNvGrpSpPr>
            <a:grpSpLocks/>
          </p:cNvGrpSpPr>
          <p:nvPr>
            <p:custDataLst>
              <p:tags r:id="rId8"/>
            </p:custDataLst>
          </p:nvPr>
        </p:nvGrpSpPr>
        <p:grpSpPr bwMode="auto">
          <a:xfrm>
            <a:off x="287339" y="6391275"/>
            <a:ext cx="2232025" cy="376238"/>
            <a:chOff x="884" y="1480"/>
            <a:chExt cx="3946" cy="664"/>
          </a:xfrm>
        </p:grpSpPr>
        <p:pic>
          <p:nvPicPr>
            <p:cNvPr id="15" name="Picture 16" descr="Sign + ММВБ + MICEX"/>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884" y="1480"/>
              <a:ext cx="1724"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RTS Биржа"/>
            <p:cNvPicPr>
              <a:picLocks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3152" y="1583"/>
              <a:ext cx="1678"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itle 3"/>
          <p:cNvSpPr>
            <a:spLocks noGrp="1"/>
          </p:cNvSpPr>
          <p:nvPr>
            <p:ph type="title" hasCustomPrompt="1"/>
            <p:custDataLst>
              <p:tags r:id="rId9"/>
            </p:custDataLst>
          </p:nvPr>
        </p:nvSpPr>
        <p:spPr>
          <a:xfrm>
            <a:off x="457200" y="0"/>
            <a:ext cx="8229600" cy="908720"/>
          </a:xfrm>
        </p:spPr>
        <p:txBody>
          <a:bodyPr/>
          <a:lstStyle>
            <a:lvl1pPr algn="l">
              <a:defRPr sz="2400" b="1">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40281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02_ Содержание">
    <p:spTree>
      <p:nvGrpSpPr>
        <p:cNvPr id="1" name=""/>
        <p:cNvGrpSpPr/>
        <p:nvPr/>
      </p:nvGrpSpPr>
      <p:grpSpPr>
        <a:xfrm>
          <a:off x="0" y="0"/>
          <a:ext cx="0" cy="0"/>
          <a:chOff x="0" y="0"/>
          <a:chExt cx="0" cy="0"/>
        </a:xfrm>
      </p:grpSpPr>
      <p:sp>
        <p:nvSpPr>
          <p:cNvPr id="2" name="Прямоугольник 1"/>
          <p:cNvSpPr/>
          <p:nvPr/>
        </p:nvSpPr>
        <p:spPr>
          <a:xfrm>
            <a:off x="269875" y="269875"/>
            <a:ext cx="8604250" cy="6318250"/>
          </a:xfrm>
          <a:prstGeom prst="rect">
            <a:avLst/>
          </a:prstGeom>
          <a:solidFill>
            <a:srgbClr val="5567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2600" smtClean="0">
                <a:solidFill>
                  <a:prstClr val="white"/>
                </a:solidFill>
                <a:latin typeface="Verdana" pitchFamily="34" charset="0"/>
              </a:rPr>
              <a:t>СОДЕРЖАНИЕ</a:t>
            </a:r>
            <a:endParaRPr lang="ru-RU" sz="2600" b="1" smtClean="0">
              <a:solidFill>
                <a:prstClr val="white"/>
              </a:solidFill>
              <a:latin typeface="Verdana"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02_ Слайд начала раздела">
    <p:spTree>
      <p:nvGrpSpPr>
        <p:cNvPr id="1" name=""/>
        <p:cNvGrpSpPr/>
        <p:nvPr/>
      </p:nvGrpSpPr>
      <p:grpSpPr>
        <a:xfrm>
          <a:off x="0" y="0"/>
          <a:ext cx="0" cy="0"/>
          <a:chOff x="0" y="0"/>
          <a:chExt cx="0" cy="0"/>
        </a:xfrm>
      </p:grpSpPr>
      <p:sp>
        <p:nvSpPr>
          <p:cNvPr id="2" name="Подзаголовок 2"/>
          <p:cNvSpPr txBox="1">
            <a:spLocks/>
          </p:cNvSpPr>
          <p:nvPr/>
        </p:nvSpPr>
        <p:spPr>
          <a:xfrm>
            <a:off x="647700" y="6191250"/>
            <a:ext cx="7667625"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ct val="150000"/>
              </a:lnSpc>
              <a:spcBef>
                <a:spcPct val="0"/>
              </a:spcBef>
              <a:spcAft>
                <a:spcPct val="0"/>
              </a:spcAft>
              <a:buFont typeface="Arial" charset="0"/>
              <a:buNone/>
              <a:defRPr/>
            </a:pPr>
            <a:r>
              <a:rPr lang="ru-RU" sz="1100" dirty="0" smtClean="0">
                <a:solidFill>
                  <a:srgbClr val="000000"/>
                </a:solidFill>
                <a:latin typeface="Verdana" pitchFamily="34" charset="0"/>
              </a:rPr>
              <a:t>Валютный рынок</a:t>
            </a:r>
          </a:p>
        </p:txBody>
      </p:sp>
      <p:sp>
        <p:nvSpPr>
          <p:cNvPr id="3"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9330AACD-27C9-46F4-8853-231749921952}"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sp>
        <p:nvSpPr>
          <p:cNvPr id="4" name="Прямоугольник 3"/>
          <p:cNvSpPr/>
          <p:nvPr/>
        </p:nvSpPr>
        <p:spPr>
          <a:xfrm>
            <a:off x="269875" y="269875"/>
            <a:ext cx="2160588"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25" y="6191250"/>
            <a:ext cx="1663700" cy="396875"/>
          </a:xfrm>
          <a:prstGeom prst="rect">
            <a:avLst/>
          </a:prstGeom>
          <a:noFill/>
          <a:ln w="9525">
            <a:noFill/>
            <a:miter lim="800000"/>
            <a:headEnd/>
            <a:tailEnd/>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04_ Регулярный слайд">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2987675" y="6191250"/>
            <a:ext cx="5327650"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ct val="150000"/>
              </a:lnSpc>
              <a:spcBef>
                <a:spcPct val="0"/>
              </a:spcBef>
              <a:spcAft>
                <a:spcPct val="0"/>
              </a:spcAft>
              <a:buFont typeface="Arial" charset="0"/>
              <a:buNone/>
              <a:defRPr/>
            </a:pPr>
            <a:r>
              <a:rPr lang="ru-RU" sz="1100" dirty="0" smtClean="0">
                <a:solidFill>
                  <a:srgbClr val="000000"/>
                </a:solidFill>
                <a:latin typeface="Verdana" pitchFamily="34" charset="0"/>
              </a:rPr>
              <a:t>Валютный рынок</a:t>
            </a:r>
          </a:p>
        </p:txBody>
      </p:sp>
      <p:sp>
        <p:nvSpPr>
          <p:cNvPr id="4"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941D0239-78A9-48D9-B168-FB8D677D648B}"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05_ Вынос">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269875" y="269875"/>
            <a:ext cx="8593138" cy="6327775"/>
            <a:chOff x="269999" y="270000"/>
            <a:chExt cx="8593083" cy="6327352"/>
          </a:xfrm>
        </p:grpSpPr>
        <p:grpSp>
          <p:nvGrpSpPr>
            <p:cNvPr id="3" name="Группа 14"/>
            <p:cNvGrpSpPr>
              <a:grpSpLocks/>
            </p:cNvGrpSpPr>
            <p:nvPr/>
          </p:nvGrpSpPr>
          <p:grpSpPr bwMode="auto">
            <a:xfrm>
              <a:off x="269999" y="270000"/>
              <a:ext cx="8593083" cy="6327352"/>
              <a:chOff x="5436096" y="1027320"/>
              <a:chExt cx="3275888" cy="4831247"/>
            </a:xfrm>
          </p:grpSpPr>
          <p:sp>
            <p:nvSpPr>
              <p:cNvPr id="5" name="Прямоугольник 4"/>
              <p:cNvSpPr/>
              <p:nvPr/>
            </p:nvSpPr>
            <p:spPr>
              <a:xfrm>
                <a:off x="5436096" y="1027320"/>
                <a:ext cx="3275888" cy="4831247"/>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cxnSp>
            <p:nvCxnSpPr>
              <p:cNvPr id="6" name="Прямая соединительная линия 5"/>
              <p:cNvCxnSpPr/>
              <p:nvPr/>
            </p:nvCxnSpPr>
            <p:spPr>
              <a:xfrm>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H="1">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Подзаголовок 2"/>
            <p:cNvSpPr txBox="1">
              <a:spLocks/>
            </p:cNvSpPr>
            <p:nvPr/>
          </p:nvSpPr>
          <p:spPr>
            <a:xfrm>
              <a:off x="3492603" y="2955870"/>
              <a:ext cx="2173274" cy="977835"/>
            </a:xfrm>
            <a:prstGeom prst="rect">
              <a:avLst/>
            </a:prstGeom>
            <a:solidFill>
              <a:schemeClr val="bg1">
                <a:lumMod val="75000"/>
              </a:schemeClr>
            </a:solidFill>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 typeface="Arial" charset="0"/>
                <a:buNone/>
                <a:defRPr/>
              </a:pPr>
              <a:r>
                <a:rPr lang="en-US" sz="1200" smtClean="0">
                  <a:solidFill>
                    <a:srgbClr val="7F7F7F"/>
                  </a:solidFill>
                  <a:latin typeface="Verdana" pitchFamily="34" charset="0"/>
                </a:rPr>
                <a:t> [ </a:t>
              </a:r>
              <a:r>
                <a:rPr lang="ru-RU" sz="1200" smtClean="0">
                  <a:solidFill>
                    <a:srgbClr val="7F7F7F"/>
                  </a:solidFill>
                  <a:latin typeface="Verdana" pitchFamily="34" charset="0"/>
                </a:rPr>
                <a:t>ИЗОБРАЖЕНИЕ </a:t>
              </a:r>
              <a:r>
                <a:rPr lang="en-US" sz="1200" smtClean="0">
                  <a:solidFill>
                    <a:srgbClr val="7F7F7F"/>
                  </a:solidFill>
                  <a:latin typeface="Verdana" pitchFamily="34" charset="0"/>
                </a:rPr>
                <a:t>]</a:t>
              </a:r>
            </a:p>
          </p:txBody>
        </p:sp>
      </p:grpSp>
      <p:sp>
        <p:nvSpPr>
          <p:cNvPr id="8" name="Подзаголовок 2"/>
          <p:cNvSpPr txBox="1">
            <a:spLocks/>
          </p:cNvSpPr>
          <p:nvPr/>
        </p:nvSpPr>
        <p:spPr>
          <a:xfrm>
            <a:off x="647700" y="612775"/>
            <a:ext cx="5148263" cy="3248025"/>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ru-RU" sz="2600" smtClean="0">
                <a:solidFill>
                  <a:srgbClr val="000000"/>
                </a:solidFill>
                <a:latin typeface="Verdana" pitchFamily="34" charset="0"/>
              </a:rPr>
              <a:t>ВЫНОС – ВАЖНАЯ ЦИТАТА ИЛИ ВЫВОД ИЗ ТЕКСТА, НАБИРАЕТСЯ ШРИФТОМ</a:t>
            </a:r>
          </a:p>
          <a:p>
            <a:pPr eaLnBrk="1" fontAlgn="base" hangingPunct="1">
              <a:lnSpc>
                <a:spcPct val="90000"/>
              </a:lnSpc>
              <a:spcBef>
                <a:spcPct val="0"/>
              </a:spcBef>
              <a:spcAft>
                <a:spcPct val="0"/>
              </a:spcAft>
              <a:defRPr/>
            </a:pPr>
            <a:r>
              <a:rPr lang="en-US" sz="2600" b="1" smtClean="0">
                <a:solidFill>
                  <a:srgbClr val="000000"/>
                </a:solidFill>
                <a:latin typeface="Verdana" pitchFamily="34" charset="0"/>
              </a:rPr>
              <a:t>VERDANA </a:t>
            </a:r>
            <a:r>
              <a:rPr lang="ru-RU" sz="2600" b="1" smtClean="0">
                <a:solidFill>
                  <a:srgbClr val="000000"/>
                </a:solidFill>
                <a:latin typeface="Verdana" pitchFamily="34" charset="0"/>
              </a:rPr>
              <a:t>ОБЫЧНЫМ </a:t>
            </a:r>
            <a:br>
              <a:rPr lang="ru-RU" sz="2600" b="1" smtClean="0">
                <a:solidFill>
                  <a:srgbClr val="000000"/>
                </a:solidFill>
                <a:latin typeface="Verdana" pitchFamily="34" charset="0"/>
              </a:rPr>
            </a:br>
            <a:r>
              <a:rPr lang="ru-RU" sz="2600" b="1" smtClean="0">
                <a:solidFill>
                  <a:srgbClr val="000000"/>
                </a:solidFill>
                <a:latin typeface="Verdana" pitchFamily="34" charset="0"/>
              </a:rPr>
              <a:t>И ПОЛУЖИРНЫМ </a:t>
            </a:r>
            <a:r>
              <a:rPr lang="en-US" sz="2600" b="1" smtClean="0">
                <a:solidFill>
                  <a:srgbClr val="000000"/>
                </a:solidFill>
                <a:latin typeface="Verdana" pitchFamily="34" charset="0"/>
              </a:rPr>
              <a:t>26 </a:t>
            </a:r>
            <a:r>
              <a:rPr lang="ru-RU" sz="2600" b="1" smtClean="0">
                <a:solidFill>
                  <a:srgbClr val="000000"/>
                </a:solidFill>
                <a:latin typeface="Verdana" pitchFamily="34" charset="0"/>
              </a:rPr>
              <a:t>ПТ</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07_ Заключительный слайд">
    <p:spTree>
      <p:nvGrpSpPr>
        <p:cNvPr id="1" name=""/>
        <p:cNvGrpSpPr/>
        <p:nvPr/>
      </p:nvGrpSpPr>
      <p:grpSpPr>
        <a:xfrm>
          <a:off x="0" y="0"/>
          <a:ext cx="0" cy="0"/>
          <a:chOff x="0" y="0"/>
          <a:chExt cx="0" cy="0"/>
        </a:xfrm>
      </p:grpSpPr>
      <p:pic>
        <p:nvPicPr>
          <p:cNvPr id="2"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319588" y="5688013"/>
            <a:ext cx="2270125" cy="539750"/>
          </a:xfrm>
          <a:prstGeom prst="rect">
            <a:avLst/>
          </a:prstGeom>
          <a:noFill/>
          <a:ln w="9525">
            <a:noFill/>
            <a:miter lim="800000"/>
            <a:headEnd/>
            <a:tailEnd/>
          </a:ln>
        </p:spPr>
      </p:pic>
      <p:sp>
        <p:nvSpPr>
          <p:cNvPr id="3" name="Подзаголовок 2"/>
          <p:cNvSpPr txBox="1">
            <a:spLocks/>
          </p:cNvSpPr>
          <p:nvPr/>
        </p:nvSpPr>
        <p:spPr>
          <a:xfrm>
            <a:off x="360363" y="539750"/>
            <a:ext cx="7199312" cy="1439863"/>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4800" smtClean="0">
                <a:solidFill>
                  <a:srgbClr val="000000"/>
                </a:solidFill>
                <a:latin typeface="Verdana" pitchFamily="34" charset="0"/>
              </a:rPr>
              <a:t>СПАСИБО</a:t>
            </a:r>
          </a:p>
          <a:p>
            <a:pPr eaLnBrk="1" fontAlgn="base" hangingPunct="1">
              <a:lnSpc>
                <a:spcPct val="90000"/>
              </a:lnSpc>
              <a:spcBef>
                <a:spcPct val="0"/>
              </a:spcBef>
              <a:spcAft>
                <a:spcPct val="0"/>
              </a:spcAft>
              <a:buFont typeface="Arial" charset="0"/>
              <a:buNone/>
              <a:defRPr/>
            </a:pPr>
            <a:r>
              <a:rPr lang="ru-RU" sz="4800" b="1" smtClean="0">
                <a:solidFill>
                  <a:srgbClr val="000000"/>
                </a:solidFill>
                <a:latin typeface="Verdana" pitchFamily="34" charset="0"/>
              </a:rPr>
              <a:t>ЗА ВНИМАНИЕ</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01_ Титульный слайд">
    <p:spTree>
      <p:nvGrpSpPr>
        <p:cNvPr id="1" name=""/>
        <p:cNvGrpSpPr/>
        <p:nvPr/>
      </p:nvGrpSpPr>
      <p:grpSpPr>
        <a:xfrm>
          <a:off x="0" y="0"/>
          <a:ext cx="0" cy="0"/>
          <a:chOff x="0" y="0"/>
          <a:chExt cx="0" cy="0"/>
        </a:xfrm>
      </p:grpSpPr>
      <p:pic>
        <p:nvPicPr>
          <p:cNvPr id="7"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5317827" y="269875"/>
            <a:ext cx="2422525" cy="576263"/>
          </a:xfrm>
          <a:prstGeom prst="rect">
            <a:avLst/>
          </a:prstGeom>
          <a:noFill/>
          <a:ln w="9525">
            <a:noFill/>
            <a:miter lim="800000"/>
            <a:headEnd/>
            <a:tailEnd/>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02_ Содержание">
    <p:spTree>
      <p:nvGrpSpPr>
        <p:cNvPr id="1" name=""/>
        <p:cNvGrpSpPr/>
        <p:nvPr/>
      </p:nvGrpSpPr>
      <p:grpSpPr>
        <a:xfrm>
          <a:off x="0" y="0"/>
          <a:ext cx="0" cy="0"/>
          <a:chOff x="0" y="0"/>
          <a:chExt cx="0" cy="0"/>
        </a:xfrm>
      </p:grpSpPr>
      <p:sp>
        <p:nvSpPr>
          <p:cNvPr id="2" name="Прямоугольник 1"/>
          <p:cNvSpPr/>
          <p:nvPr/>
        </p:nvSpPr>
        <p:spPr>
          <a:xfrm>
            <a:off x="269875" y="269875"/>
            <a:ext cx="8604250" cy="6318250"/>
          </a:xfrm>
          <a:prstGeom prst="rect">
            <a:avLst/>
          </a:prstGeom>
          <a:solidFill>
            <a:srgbClr val="5567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2600" smtClean="0">
                <a:solidFill>
                  <a:prstClr val="white"/>
                </a:solidFill>
                <a:latin typeface="Verdana" pitchFamily="34" charset="0"/>
              </a:rPr>
              <a:t>СОДЕРЖАНИЕ</a:t>
            </a:r>
            <a:endParaRPr lang="ru-RU" sz="2600" b="1" smtClean="0">
              <a:solidFill>
                <a:prstClr val="white"/>
              </a:solidFill>
              <a:latin typeface="Verdana"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02_ Слайд начала раздела">
    <p:spTree>
      <p:nvGrpSpPr>
        <p:cNvPr id="1" name=""/>
        <p:cNvGrpSpPr/>
        <p:nvPr/>
      </p:nvGrpSpPr>
      <p:grpSpPr>
        <a:xfrm>
          <a:off x="0" y="0"/>
          <a:ext cx="0" cy="0"/>
          <a:chOff x="0" y="0"/>
          <a:chExt cx="0" cy="0"/>
        </a:xfrm>
      </p:grpSpPr>
      <p:sp>
        <p:nvSpPr>
          <p:cNvPr id="2" name="Подзаголовок 2"/>
          <p:cNvSpPr txBox="1">
            <a:spLocks/>
          </p:cNvSpPr>
          <p:nvPr/>
        </p:nvSpPr>
        <p:spPr>
          <a:xfrm>
            <a:off x="647700" y="6191250"/>
            <a:ext cx="7667625"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ct val="150000"/>
              </a:lnSpc>
              <a:spcBef>
                <a:spcPct val="0"/>
              </a:spcBef>
              <a:spcAft>
                <a:spcPct val="0"/>
              </a:spcAft>
              <a:buFont typeface="Arial" charset="0"/>
              <a:buNone/>
              <a:defRPr/>
            </a:pPr>
            <a:r>
              <a:rPr lang="ru-RU" sz="1100" dirty="0" smtClean="0">
                <a:solidFill>
                  <a:srgbClr val="000000"/>
                </a:solidFill>
                <a:latin typeface="Verdana" pitchFamily="34" charset="0"/>
              </a:rPr>
              <a:t>ВАЛЮТНО-ДЕНЕЖНЫЙ РЫНОК</a:t>
            </a:r>
          </a:p>
        </p:txBody>
      </p:sp>
      <p:sp>
        <p:nvSpPr>
          <p:cNvPr id="3"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9330AACD-27C9-46F4-8853-231749921952}"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sp>
        <p:nvSpPr>
          <p:cNvPr id="4" name="Прямоугольник 3"/>
          <p:cNvSpPr/>
          <p:nvPr/>
        </p:nvSpPr>
        <p:spPr>
          <a:xfrm>
            <a:off x="269875" y="269875"/>
            <a:ext cx="2160588"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25" y="6191250"/>
            <a:ext cx="1663700" cy="396875"/>
          </a:xfrm>
          <a:prstGeom prst="rect">
            <a:avLst/>
          </a:prstGeom>
          <a:noFill/>
          <a:ln w="9525">
            <a:noFill/>
            <a:miter lim="800000"/>
            <a:headEnd/>
            <a:tailEnd/>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04_ Регулярный слайд">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2987675" y="6191250"/>
            <a:ext cx="5327650"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ct val="150000"/>
              </a:lnSpc>
              <a:spcBef>
                <a:spcPct val="0"/>
              </a:spcBef>
              <a:spcAft>
                <a:spcPct val="0"/>
              </a:spcAft>
              <a:buFont typeface="Arial" charset="0"/>
              <a:buNone/>
              <a:defRPr/>
            </a:pPr>
            <a:r>
              <a:rPr lang="ru-RU" sz="1100" dirty="0" smtClean="0">
                <a:solidFill>
                  <a:srgbClr val="000000"/>
                </a:solidFill>
                <a:latin typeface="Verdana" pitchFamily="34" charset="0"/>
              </a:rPr>
              <a:t>Валютный рынок</a:t>
            </a:r>
          </a:p>
        </p:txBody>
      </p:sp>
      <p:sp>
        <p:nvSpPr>
          <p:cNvPr id="4"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941D0239-78A9-48D9-B168-FB8D677D648B}"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Слайд без текста">
    <p:spTree>
      <p:nvGrpSpPr>
        <p:cNvPr id="1" name=""/>
        <p:cNvGrpSpPr/>
        <p:nvPr/>
      </p:nvGrpSpPr>
      <p:grpSpPr>
        <a:xfrm>
          <a:off x="0" y="0"/>
          <a:ext cx="0" cy="0"/>
          <a:chOff x="0" y="0"/>
          <a:chExt cx="0" cy="0"/>
        </a:xfrm>
      </p:grpSpPr>
      <p:pic>
        <p:nvPicPr>
          <p:cNvPr id="16" name="Picture 15" descr="Header_ligh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76"/>
            <a:ext cx="9171692" cy="936642"/>
          </a:xfrm>
          <a:prstGeom prst="rect">
            <a:avLst/>
          </a:prstGeom>
        </p:spPr>
      </p:pic>
      <p:pic>
        <p:nvPicPr>
          <p:cNvPr id="17" name="Picture 16" descr="Footer_ligh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3" y="6288112"/>
            <a:ext cx="9171692" cy="571764"/>
          </a:xfrm>
          <a:prstGeom prst="rect">
            <a:avLst/>
          </a:prstGeom>
        </p:spPr>
      </p:pic>
      <p:cxnSp>
        <p:nvCxnSpPr>
          <p:cNvPr id="8" name="Straight Connector 7"/>
          <p:cNvCxnSpPr/>
          <p:nvPr/>
        </p:nvCxnSpPr>
        <p:spPr>
          <a:xfrm>
            <a:off x="0" y="6237288"/>
            <a:ext cx="9144000" cy="0"/>
          </a:xfrm>
          <a:prstGeom prst="line">
            <a:avLst/>
          </a:prstGeom>
          <a:ln w="38100" cmpd="sng">
            <a:solidFill>
              <a:srgbClr val="4F758B"/>
            </a:solidFill>
          </a:ln>
        </p:spPr>
        <p:style>
          <a:lnRef idx="1">
            <a:schemeClr val="dk1"/>
          </a:lnRef>
          <a:fillRef idx="0">
            <a:schemeClr val="dk1"/>
          </a:fillRef>
          <a:effectRef idx="0">
            <a:schemeClr val="dk1"/>
          </a:effectRef>
          <a:fontRef idx="minor">
            <a:schemeClr val="tx1"/>
          </a:fontRef>
        </p:style>
      </p:cxnSp>
      <p:grpSp>
        <p:nvGrpSpPr>
          <p:cNvPr id="13" name="Group 15"/>
          <p:cNvGrpSpPr>
            <a:grpSpLocks/>
          </p:cNvGrpSpPr>
          <p:nvPr/>
        </p:nvGrpSpPr>
        <p:grpSpPr bwMode="auto">
          <a:xfrm>
            <a:off x="287339" y="6391275"/>
            <a:ext cx="2232025" cy="376238"/>
            <a:chOff x="884" y="1480"/>
            <a:chExt cx="3946" cy="664"/>
          </a:xfrm>
        </p:grpSpPr>
        <p:pic>
          <p:nvPicPr>
            <p:cNvPr id="14" name="Picture 16" descr="Sign + ММВБ + MICEX"/>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84" y="1480"/>
              <a:ext cx="1724"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RTS Биржа"/>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152" y="1583"/>
              <a:ext cx="1678"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hasCustomPrompt="1"/>
          </p:nvPr>
        </p:nvSpPr>
        <p:spPr>
          <a:xfrm>
            <a:off x="457200" y="0"/>
            <a:ext cx="8229600" cy="908720"/>
          </a:xfrm>
        </p:spPr>
        <p:txBody>
          <a:bodyPr/>
          <a:lstStyle>
            <a:lvl1pPr algn="l">
              <a:defRPr sz="2400" b="1">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44924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05_ Вынос">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269875" y="269875"/>
            <a:ext cx="8593138" cy="6327775"/>
            <a:chOff x="269999" y="270000"/>
            <a:chExt cx="8593083" cy="6327352"/>
          </a:xfrm>
        </p:grpSpPr>
        <p:grpSp>
          <p:nvGrpSpPr>
            <p:cNvPr id="3" name="Группа 14"/>
            <p:cNvGrpSpPr>
              <a:grpSpLocks/>
            </p:cNvGrpSpPr>
            <p:nvPr/>
          </p:nvGrpSpPr>
          <p:grpSpPr bwMode="auto">
            <a:xfrm>
              <a:off x="269999" y="270000"/>
              <a:ext cx="8593083" cy="6327352"/>
              <a:chOff x="5436096" y="1027320"/>
              <a:chExt cx="3275888" cy="4831247"/>
            </a:xfrm>
          </p:grpSpPr>
          <p:sp>
            <p:nvSpPr>
              <p:cNvPr id="5" name="Прямоугольник 4"/>
              <p:cNvSpPr/>
              <p:nvPr/>
            </p:nvSpPr>
            <p:spPr>
              <a:xfrm>
                <a:off x="5436096" y="1027320"/>
                <a:ext cx="3275888" cy="4831247"/>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cxnSp>
            <p:nvCxnSpPr>
              <p:cNvPr id="6" name="Прямая соединительная линия 5"/>
              <p:cNvCxnSpPr/>
              <p:nvPr/>
            </p:nvCxnSpPr>
            <p:spPr>
              <a:xfrm>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H="1">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Подзаголовок 2"/>
            <p:cNvSpPr txBox="1">
              <a:spLocks/>
            </p:cNvSpPr>
            <p:nvPr/>
          </p:nvSpPr>
          <p:spPr>
            <a:xfrm>
              <a:off x="3492603" y="2955870"/>
              <a:ext cx="2173274" cy="977835"/>
            </a:xfrm>
            <a:prstGeom prst="rect">
              <a:avLst/>
            </a:prstGeom>
            <a:solidFill>
              <a:schemeClr val="bg1">
                <a:lumMod val="75000"/>
              </a:schemeClr>
            </a:solidFill>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 typeface="Arial" charset="0"/>
                <a:buNone/>
                <a:defRPr/>
              </a:pPr>
              <a:r>
                <a:rPr lang="en-US" sz="1200" smtClean="0">
                  <a:solidFill>
                    <a:srgbClr val="7F7F7F"/>
                  </a:solidFill>
                  <a:latin typeface="Verdana" pitchFamily="34" charset="0"/>
                </a:rPr>
                <a:t> [ </a:t>
              </a:r>
              <a:r>
                <a:rPr lang="ru-RU" sz="1200" smtClean="0">
                  <a:solidFill>
                    <a:srgbClr val="7F7F7F"/>
                  </a:solidFill>
                  <a:latin typeface="Verdana" pitchFamily="34" charset="0"/>
                </a:rPr>
                <a:t>ИЗОБРАЖЕНИЕ </a:t>
              </a:r>
              <a:r>
                <a:rPr lang="en-US" sz="1200" smtClean="0">
                  <a:solidFill>
                    <a:srgbClr val="7F7F7F"/>
                  </a:solidFill>
                  <a:latin typeface="Verdana" pitchFamily="34" charset="0"/>
                </a:rPr>
                <a:t>]</a:t>
              </a:r>
            </a:p>
          </p:txBody>
        </p:sp>
      </p:grpSp>
      <p:sp>
        <p:nvSpPr>
          <p:cNvPr id="8" name="Подзаголовок 2"/>
          <p:cNvSpPr txBox="1">
            <a:spLocks/>
          </p:cNvSpPr>
          <p:nvPr/>
        </p:nvSpPr>
        <p:spPr>
          <a:xfrm>
            <a:off x="647700" y="612775"/>
            <a:ext cx="5148263" cy="3248025"/>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ru-RU" sz="2600" smtClean="0">
                <a:solidFill>
                  <a:srgbClr val="000000"/>
                </a:solidFill>
                <a:latin typeface="Verdana" pitchFamily="34" charset="0"/>
              </a:rPr>
              <a:t>ВЫНОС – ВАЖНАЯ ЦИТАТА ИЛИ ВЫВОД ИЗ ТЕКСТА, НАБИРАЕТСЯ ШРИФТОМ</a:t>
            </a:r>
          </a:p>
          <a:p>
            <a:pPr eaLnBrk="1" fontAlgn="base" hangingPunct="1">
              <a:lnSpc>
                <a:spcPct val="90000"/>
              </a:lnSpc>
              <a:spcBef>
                <a:spcPct val="0"/>
              </a:spcBef>
              <a:spcAft>
                <a:spcPct val="0"/>
              </a:spcAft>
              <a:defRPr/>
            </a:pPr>
            <a:r>
              <a:rPr lang="en-US" sz="2600" b="1" smtClean="0">
                <a:solidFill>
                  <a:srgbClr val="000000"/>
                </a:solidFill>
                <a:latin typeface="Verdana" pitchFamily="34" charset="0"/>
              </a:rPr>
              <a:t>VERDANA </a:t>
            </a:r>
            <a:r>
              <a:rPr lang="ru-RU" sz="2600" b="1" smtClean="0">
                <a:solidFill>
                  <a:srgbClr val="000000"/>
                </a:solidFill>
                <a:latin typeface="Verdana" pitchFamily="34" charset="0"/>
              </a:rPr>
              <a:t>ОБЫЧНЫМ </a:t>
            </a:r>
            <a:br>
              <a:rPr lang="ru-RU" sz="2600" b="1" smtClean="0">
                <a:solidFill>
                  <a:srgbClr val="000000"/>
                </a:solidFill>
                <a:latin typeface="Verdana" pitchFamily="34" charset="0"/>
              </a:rPr>
            </a:br>
            <a:r>
              <a:rPr lang="ru-RU" sz="2600" b="1" smtClean="0">
                <a:solidFill>
                  <a:srgbClr val="000000"/>
                </a:solidFill>
                <a:latin typeface="Verdana" pitchFamily="34" charset="0"/>
              </a:rPr>
              <a:t>И ПОЛУЖИРНЫМ </a:t>
            </a:r>
            <a:r>
              <a:rPr lang="en-US" sz="2600" b="1" smtClean="0">
                <a:solidFill>
                  <a:srgbClr val="000000"/>
                </a:solidFill>
                <a:latin typeface="Verdana" pitchFamily="34" charset="0"/>
              </a:rPr>
              <a:t>26 </a:t>
            </a:r>
            <a:r>
              <a:rPr lang="ru-RU" sz="2600" b="1" smtClean="0">
                <a:solidFill>
                  <a:srgbClr val="000000"/>
                </a:solidFill>
                <a:latin typeface="Verdana" pitchFamily="34" charset="0"/>
              </a:rPr>
              <a:t>ПТ</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07_ Заключительный слайд">
    <p:spTree>
      <p:nvGrpSpPr>
        <p:cNvPr id="1" name=""/>
        <p:cNvGrpSpPr/>
        <p:nvPr/>
      </p:nvGrpSpPr>
      <p:grpSpPr>
        <a:xfrm>
          <a:off x="0" y="0"/>
          <a:ext cx="0" cy="0"/>
          <a:chOff x="0" y="0"/>
          <a:chExt cx="0" cy="0"/>
        </a:xfrm>
      </p:grpSpPr>
      <p:pic>
        <p:nvPicPr>
          <p:cNvPr id="2"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319588" y="5688013"/>
            <a:ext cx="2270125" cy="539750"/>
          </a:xfrm>
          <a:prstGeom prst="rect">
            <a:avLst/>
          </a:prstGeom>
          <a:noFill/>
          <a:ln w="9525">
            <a:noFill/>
            <a:miter lim="800000"/>
            <a:headEnd/>
            <a:tailEnd/>
          </a:ln>
        </p:spPr>
      </p:pic>
      <p:sp>
        <p:nvSpPr>
          <p:cNvPr id="3" name="Подзаголовок 2"/>
          <p:cNvSpPr txBox="1">
            <a:spLocks/>
          </p:cNvSpPr>
          <p:nvPr/>
        </p:nvSpPr>
        <p:spPr>
          <a:xfrm>
            <a:off x="360363" y="539750"/>
            <a:ext cx="7199312" cy="1439863"/>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4800" smtClean="0">
                <a:solidFill>
                  <a:srgbClr val="000000"/>
                </a:solidFill>
                <a:latin typeface="Verdana" pitchFamily="34" charset="0"/>
              </a:rPr>
              <a:t>СПАСИБО</a:t>
            </a:r>
          </a:p>
          <a:p>
            <a:pPr eaLnBrk="1" fontAlgn="base" hangingPunct="1">
              <a:lnSpc>
                <a:spcPct val="90000"/>
              </a:lnSpc>
              <a:spcBef>
                <a:spcPct val="0"/>
              </a:spcBef>
              <a:spcAft>
                <a:spcPct val="0"/>
              </a:spcAft>
              <a:buFont typeface="Arial" charset="0"/>
              <a:buNone/>
              <a:defRPr/>
            </a:pPr>
            <a:r>
              <a:rPr lang="ru-RU" sz="4800" b="1" smtClean="0">
                <a:solidFill>
                  <a:srgbClr val="000000"/>
                </a:solidFill>
                <a:latin typeface="Verdana" pitchFamily="34" charset="0"/>
              </a:rPr>
              <a:t>ЗА ВНИМАНИЕ</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Слайд без текста">
    <p:spTree>
      <p:nvGrpSpPr>
        <p:cNvPr id="1" name=""/>
        <p:cNvGrpSpPr/>
        <p:nvPr/>
      </p:nvGrpSpPr>
      <p:grpSpPr>
        <a:xfrm>
          <a:off x="0" y="0"/>
          <a:ext cx="0" cy="0"/>
          <a:chOff x="0" y="0"/>
          <a:chExt cx="0" cy="0"/>
        </a:xfrm>
      </p:grpSpPr>
      <p:pic>
        <p:nvPicPr>
          <p:cNvPr id="16" name="Picture 15" descr="Header_ligh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76"/>
            <a:ext cx="9171692" cy="936642"/>
          </a:xfrm>
          <a:prstGeom prst="rect">
            <a:avLst/>
          </a:prstGeom>
        </p:spPr>
      </p:pic>
      <p:pic>
        <p:nvPicPr>
          <p:cNvPr id="17" name="Picture 16" descr="Footer_ligh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3" y="6288112"/>
            <a:ext cx="9171692" cy="571764"/>
          </a:xfrm>
          <a:prstGeom prst="rect">
            <a:avLst/>
          </a:prstGeom>
        </p:spPr>
      </p:pic>
      <p:cxnSp>
        <p:nvCxnSpPr>
          <p:cNvPr id="8" name="Straight Connector 7"/>
          <p:cNvCxnSpPr/>
          <p:nvPr/>
        </p:nvCxnSpPr>
        <p:spPr>
          <a:xfrm>
            <a:off x="0" y="6237288"/>
            <a:ext cx="9144000" cy="0"/>
          </a:xfrm>
          <a:prstGeom prst="line">
            <a:avLst/>
          </a:prstGeom>
          <a:ln w="38100" cmpd="sng">
            <a:solidFill>
              <a:srgbClr val="4F758B"/>
            </a:solidFill>
          </a:ln>
        </p:spPr>
        <p:style>
          <a:lnRef idx="1">
            <a:schemeClr val="dk1"/>
          </a:lnRef>
          <a:fillRef idx="0">
            <a:schemeClr val="dk1"/>
          </a:fillRef>
          <a:effectRef idx="0">
            <a:schemeClr val="dk1"/>
          </a:effectRef>
          <a:fontRef idx="minor">
            <a:schemeClr val="tx1"/>
          </a:fontRef>
        </p:style>
      </p:cxnSp>
      <p:grpSp>
        <p:nvGrpSpPr>
          <p:cNvPr id="3" name="Group 15"/>
          <p:cNvGrpSpPr>
            <a:grpSpLocks/>
          </p:cNvGrpSpPr>
          <p:nvPr/>
        </p:nvGrpSpPr>
        <p:grpSpPr bwMode="auto">
          <a:xfrm>
            <a:off x="287339" y="6391275"/>
            <a:ext cx="2232025" cy="376238"/>
            <a:chOff x="884" y="1480"/>
            <a:chExt cx="3946" cy="664"/>
          </a:xfrm>
        </p:grpSpPr>
        <p:pic>
          <p:nvPicPr>
            <p:cNvPr id="14" name="Picture 16" descr="Sign + ММВБ + MICEX"/>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84" y="1480"/>
              <a:ext cx="1724"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RTS Биржа"/>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152" y="1583"/>
              <a:ext cx="1678"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hasCustomPrompt="1"/>
          </p:nvPr>
        </p:nvSpPr>
        <p:spPr>
          <a:xfrm>
            <a:off x="457200" y="0"/>
            <a:ext cx="8229600" cy="908720"/>
          </a:xfrm>
          <a:prstGeom prst="rect">
            <a:avLst/>
          </a:prstGeom>
        </p:spPr>
        <p:txBody>
          <a:bodyPr/>
          <a:lstStyle>
            <a:lvl1pPr algn="l">
              <a:defRPr sz="2400" b="1">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44924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01_ Титульный слайд">
    <p:spTree>
      <p:nvGrpSpPr>
        <p:cNvPr id="1" name=""/>
        <p:cNvGrpSpPr/>
        <p:nvPr/>
      </p:nvGrpSpPr>
      <p:grpSpPr>
        <a:xfrm>
          <a:off x="0" y="0"/>
          <a:ext cx="0" cy="0"/>
          <a:chOff x="0" y="0"/>
          <a:chExt cx="0" cy="0"/>
        </a:xfrm>
      </p:grpSpPr>
      <p:pic>
        <p:nvPicPr>
          <p:cNvPr id="7"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5317827" y="269875"/>
            <a:ext cx="2422525" cy="576263"/>
          </a:xfrm>
          <a:prstGeom prst="rect">
            <a:avLst/>
          </a:prstGeom>
          <a:noFill/>
          <a:ln w="9525">
            <a:noFill/>
            <a:miter lim="800000"/>
            <a:headEnd/>
            <a:tailEnd/>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02_ Содержание">
    <p:spTree>
      <p:nvGrpSpPr>
        <p:cNvPr id="1" name=""/>
        <p:cNvGrpSpPr/>
        <p:nvPr/>
      </p:nvGrpSpPr>
      <p:grpSpPr>
        <a:xfrm>
          <a:off x="0" y="0"/>
          <a:ext cx="0" cy="0"/>
          <a:chOff x="0" y="0"/>
          <a:chExt cx="0" cy="0"/>
        </a:xfrm>
      </p:grpSpPr>
      <p:sp>
        <p:nvSpPr>
          <p:cNvPr id="2" name="Прямоугольник 1"/>
          <p:cNvSpPr/>
          <p:nvPr/>
        </p:nvSpPr>
        <p:spPr>
          <a:xfrm>
            <a:off x="269875" y="269875"/>
            <a:ext cx="8604250" cy="6318250"/>
          </a:xfrm>
          <a:prstGeom prst="rect">
            <a:avLst/>
          </a:prstGeom>
          <a:solidFill>
            <a:srgbClr val="5567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2600" smtClean="0">
                <a:solidFill>
                  <a:prstClr val="white"/>
                </a:solidFill>
                <a:latin typeface="Verdana" pitchFamily="34" charset="0"/>
              </a:rPr>
              <a:t>СОДЕРЖАНИЕ</a:t>
            </a:r>
            <a:endParaRPr lang="ru-RU" sz="2600" b="1" smtClean="0">
              <a:solidFill>
                <a:prstClr val="white"/>
              </a:solidFill>
              <a:latin typeface="Verdana"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02_ Слайд начала раздела">
    <p:spTree>
      <p:nvGrpSpPr>
        <p:cNvPr id="1" name=""/>
        <p:cNvGrpSpPr/>
        <p:nvPr/>
      </p:nvGrpSpPr>
      <p:grpSpPr>
        <a:xfrm>
          <a:off x="0" y="0"/>
          <a:ext cx="0" cy="0"/>
          <a:chOff x="0" y="0"/>
          <a:chExt cx="0" cy="0"/>
        </a:xfrm>
      </p:grpSpPr>
      <p:sp>
        <p:nvSpPr>
          <p:cNvPr id="2" name="Подзаголовок 2"/>
          <p:cNvSpPr txBox="1">
            <a:spLocks/>
          </p:cNvSpPr>
          <p:nvPr/>
        </p:nvSpPr>
        <p:spPr>
          <a:xfrm>
            <a:off x="647700" y="6191250"/>
            <a:ext cx="7667625"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fontAlgn="base">
              <a:spcBef>
                <a:spcPct val="0"/>
              </a:spcBef>
              <a:spcAft>
                <a:spcPct val="0"/>
              </a:spcAft>
              <a:defRPr/>
            </a:pPr>
            <a:r>
              <a:rPr lang="ru-RU" sz="1200" dirty="0" smtClean="0">
                <a:solidFill>
                  <a:srgbClr val="5F5F5F"/>
                </a:solidFill>
                <a:effectLst>
                  <a:outerShdw blurRad="38100" dist="38100" dir="2700000" algn="tl">
                    <a:srgbClr val="DDDDDD"/>
                  </a:outerShdw>
                </a:effectLst>
                <a:latin typeface="Verdana" pitchFamily="34" charset="0"/>
                <a:ea typeface="Verdana" pitchFamily="34" charset="0"/>
                <a:cs typeface="Verdana" pitchFamily="34" charset="0"/>
              </a:rPr>
              <a:t>Развитие РЕПО с Центральным контрагентом</a:t>
            </a:r>
            <a:endParaRPr lang="ru-RU" sz="1200" dirty="0">
              <a:solidFill>
                <a:srgbClr val="5F5F5F"/>
              </a:solidFill>
              <a:effectLst>
                <a:outerShdw blurRad="38100" dist="38100" dir="2700000" algn="tl">
                  <a:srgbClr val="DDDDDD"/>
                </a:outerShdw>
              </a:effectLst>
              <a:latin typeface="Verdana" pitchFamily="34" charset="0"/>
              <a:ea typeface="Verdana" pitchFamily="34" charset="0"/>
              <a:cs typeface="Verdana" pitchFamily="34" charset="0"/>
            </a:endParaRPr>
          </a:p>
        </p:txBody>
      </p:sp>
      <p:sp>
        <p:nvSpPr>
          <p:cNvPr id="3"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9330AACD-27C9-46F4-8853-231749921952}"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sp>
        <p:nvSpPr>
          <p:cNvPr id="4" name="Прямоугольник 3"/>
          <p:cNvSpPr/>
          <p:nvPr/>
        </p:nvSpPr>
        <p:spPr>
          <a:xfrm>
            <a:off x="269875" y="269875"/>
            <a:ext cx="2160588"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25" y="6191250"/>
            <a:ext cx="1663700" cy="396875"/>
          </a:xfrm>
          <a:prstGeom prst="rect">
            <a:avLst/>
          </a:prstGeom>
          <a:noFill/>
          <a:ln w="9525">
            <a:noFill/>
            <a:miter lim="800000"/>
            <a:headEnd/>
            <a:tailEnd/>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04_ Регулярный слайд">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2987675" y="6191250"/>
            <a:ext cx="5327650"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ct val="150000"/>
              </a:lnSpc>
              <a:spcBef>
                <a:spcPct val="0"/>
              </a:spcBef>
              <a:spcAft>
                <a:spcPct val="0"/>
              </a:spcAft>
              <a:buFont typeface="Arial" charset="0"/>
              <a:buNone/>
              <a:defRPr/>
            </a:pPr>
            <a:r>
              <a:rPr lang="ru-RU" sz="1100" dirty="0" smtClean="0">
                <a:solidFill>
                  <a:srgbClr val="000000"/>
                </a:solidFill>
                <a:latin typeface="Verdana" pitchFamily="34" charset="0"/>
              </a:rPr>
              <a:t>Валютный рынок</a:t>
            </a:r>
          </a:p>
        </p:txBody>
      </p:sp>
      <p:sp>
        <p:nvSpPr>
          <p:cNvPr id="4"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941D0239-78A9-48D9-B168-FB8D677D648B}"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05_ Вынос">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269875" y="269875"/>
            <a:ext cx="8593138" cy="6327775"/>
            <a:chOff x="269999" y="270000"/>
            <a:chExt cx="8593083" cy="6327352"/>
          </a:xfrm>
        </p:grpSpPr>
        <p:grpSp>
          <p:nvGrpSpPr>
            <p:cNvPr id="3" name="Группа 14"/>
            <p:cNvGrpSpPr>
              <a:grpSpLocks/>
            </p:cNvGrpSpPr>
            <p:nvPr/>
          </p:nvGrpSpPr>
          <p:grpSpPr bwMode="auto">
            <a:xfrm>
              <a:off x="269999" y="270000"/>
              <a:ext cx="8593083" cy="6327352"/>
              <a:chOff x="5436096" y="1027320"/>
              <a:chExt cx="3275888" cy="4831247"/>
            </a:xfrm>
          </p:grpSpPr>
          <p:sp>
            <p:nvSpPr>
              <p:cNvPr id="5" name="Прямоугольник 4"/>
              <p:cNvSpPr/>
              <p:nvPr/>
            </p:nvSpPr>
            <p:spPr>
              <a:xfrm>
                <a:off x="5436096" y="1027320"/>
                <a:ext cx="3275888" cy="4831247"/>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cxnSp>
            <p:nvCxnSpPr>
              <p:cNvPr id="6" name="Прямая соединительная линия 5"/>
              <p:cNvCxnSpPr/>
              <p:nvPr/>
            </p:nvCxnSpPr>
            <p:spPr>
              <a:xfrm>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H="1">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Подзаголовок 2"/>
            <p:cNvSpPr txBox="1">
              <a:spLocks/>
            </p:cNvSpPr>
            <p:nvPr/>
          </p:nvSpPr>
          <p:spPr>
            <a:xfrm>
              <a:off x="3492603" y="2955870"/>
              <a:ext cx="2173274" cy="977835"/>
            </a:xfrm>
            <a:prstGeom prst="rect">
              <a:avLst/>
            </a:prstGeom>
            <a:solidFill>
              <a:schemeClr val="bg1">
                <a:lumMod val="75000"/>
              </a:schemeClr>
            </a:solidFill>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 typeface="Arial" charset="0"/>
                <a:buNone/>
                <a:defRPr/>
              </a:pPr>
              <a:r>
                <a:rPr lang="en-US" sz="1200" smtClean="0">
                  <a:solidFill>
                    <a:srgbClr val="7F7F7F"/>
                  </a:solidFill>
                  <a:latin typeface="Verdana" pitchFamily="34" charset="0"/>
                </a:rPr>
                <a:t> [ </a:t>
              </a:r>
              <a:r>
                <a:rPr lang="ru-RU" sz="1200" smtClean="0">
                  <a:solidFill>
                    <a:srgbClr val="7F7F7F"/>
                  </a:solidFill>
                  <a:latin typeface="Verdana" pitchFamily="34" charset="0"/>
                </a:rPr>
                <a:t>ИЗОБРАЖЕНИЕ </a:t>
              </a:r>
              <a:r>
                <a:rPr lang="en-US" sz="1200" smtClean="0">
                  <a:solidFill>
                    <a:srgbClr val="7F7F7F"/>
                  </a:solidFill>
                  <a:latin typeface="Verdana" pitchFamily="34" charset="0"/>
                </a:rPr>
                <a:t>]</a:t>
              </a:r>
            </a:p>
          </p:txBody>
        </p:sp>
      </p:grpSp>
      <p:sp>
        <p:nvSpPr>
          <p:cNvPr id="8" name="Подзаголовок 2"/>
          <p:cNvSpPr txBox="1">
            <a:spLocks/>
          </p:cNvSpPr>
          <p:nvPr/>
        </p:nvSpPr>
        <p:spPr>
          <a:xfrm>
            <a:off x="647700" y="612775"/>
            <a:ext cx="5148263" cy="3248025"/>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ru-RU" sz="2600" smtClean="0">
                <a:solidFill>
                  <a:srgbClr val="000000"/>
                </a:solidFill>
                <a:latin typeface="Verdana" pitchFamily="34" charset="0"/>
              </a:rPr>
              <a:t>ВЫНОС – ВАЖНАЯ ЦИТАТА ИЛИ ВЫВОД ИЗ ТЕКСТА, НАБИРАЕТСЯ ШРИФТОМ</a:t>
            </a:r>
          </a:p>
          <a:p>
            <a:pPr eaLnBrk="1" fontAlgn="base" hangingPunct="1">
              <a:lnSpc>
                <a:spcPct val="90000"/>
              </a:lnSpc>
              <a:spcBef>
                <a:spcPct val="0"/>
              </a:spcBef>
              <a:spcAft>
                <a:spcPct val="0"/>
              </a:spcAft>
              <a:defRPr/>
            </a:pPr>
            <a:r>
              <a:rPr lang="en-US" sz="2600" b="1" smtClean="0">
                <a:solidFill>
                  <a:srgbClr val="000000"/>
                </a:solidFill>
                <a:latin typeface="Verdana" pitchFamily="34" charset="0"/>
              </a:rPr>
              <a:t>VERDANA </a:t>
            </a:r>
            <a:r>
              <a:rPr lang="ru-RU" sz="2600" b="1" smtClean="0">
                <a:solidFill>
                  <a:srgbClr val="000000"/>
                </a:solidFill>
                <a:latin typeface="Verdana" pitchFamily="34" charset="0"/>
              </a:rPr>
              <a:t>ОБЫЧНЫМ </a:t>
            </a:r>
            <a:br>
              <a:rPr lang="ru-RU" sz="2600" b="1" smtClean="0">
                <a:solidFill>
                  <a:srgbClr val="000000"/>
                </a:solidFill>
                <a:latin typeface="Verdana" pitchFamily="34" charset="0"/>
              </a:rPr>
            </a:br>
            <a:r>
              <a:rPr lang="ru-RU" sz="2600" b="1" smtClean="0">
                <a:solidFill>
                  <a:srgbClr val="000000"/>
                </a:solidFill>
                <a:latin typeface="Verdana" pitchFamily="34" charset="0"/>
              </a:rPr>
              <a:t>И ПОЛУЖИРНЫМ </a:t>
            </a:r>
            <a:r>
              <a:rPr lang="en-US" sz="2600" b="1" smtClean="0">
                <a:solidFill>
                  <a:srgbClr val="000000"/>
                </a:solidFill>
                <a:latin typeface="Verdana" pitchFamily="34" charset="0"/>
              </a:rPr>
              <a:t>26 </a:t>
            </a:r>
            <a:r>
              <a:rPr lang="ru-RU" sz="2600" b="1" smtClean="0">
                <a:solidFill>
                  <a:srgbClr val="000000"/>
                </a:solidFill>
                <a:latin typeface="Verdana" pitchFamily="34" charset="0"/>
              </a:rPr>
              <a:t>ПТ</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07_ Заключительный слайд">
    <p:spTree>
      <p:nvGrpSpPr>
        <p:cNvPr id="1" name=""/>
        <p:cNvGrpSpPr/>
        <p:nvPr/>
      </p:nvGrpSpPr>
      <p:grpSpPr>
        <a:xfrm>
          <a:off x="0" y="0"/>
          <a:ext cx="0" cy="0"/>
          <a:chOff x="0" y="0"/>
          <a:chExt cx="0" cy="0"/>
        </a:xfrm>
      </p:grpSpPr>
      <p:pic>
        <p:nvPicPr>
          <p:cNvPr id="2"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319588" y="5688013"/>
            <a:ext cx="2270125" cy="539750"/>
          </a:xfrm>
          <a:prstGeom prst="rect">
            <a:avLst/>
          </a:prstGeom>
          <a:noFill/>
          <a:ln w="9525">
            <a:noFill/>
            <a:miter lim="800000"/>
            <a:headEnd/>
            <a:tailEnd/>
          </a:ln>
        </p:spPr>
      </p:pic>
      <p:sp>
        <p:nvSpPr>
          <p:cNvPr id="3" name="Подзаголовок 2"/>
          <p:cNvSpPr txBox="1">
            <a:spLocks/>
          </p:cNvSpPr>
          <p:nvPr/>
        </p:nvSpPr>
        <p:spPr>
          <a:xfrm>
            <a:off x="360363" y="539750"/>
            <a:ext cx="7199312" cy="1439863"/>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4800" smtClean="0">
                <a:solidFill>
                  <a:srgbClr val="000000"/>
                </a:solidFill>
                <a:latin typeface="Verdana" pitchFamily="34" charset="0"/>
              </a:rPr>
              <a:t>СПАСИБО</a:t>
            </a:r>
          </a:p>
          <a:p>
            <a:pPr eaLnBrk="1" fontAlgn="base" hangingPunct="1">
              <a:lnSpc>
                <a:spcPct val="90000"/>
              </a:lnSpc>
              <a:spcBef>
                <a:spcPct val="0"/>
              </a:spcBef>
              <a:spcAft>
                <a:spcPct val="0"/>
              </a:spcAft>
              <a:buFont typeface="Arial" charset="0"/>
              <a:buNone/>
              <a:defRPr/>
            </a:pPr>
            <a:r>
              <a:rPr lang="ru-RU" sz="4800" b="1" smtClean="0">
                <a:solidFill>
                  <a:srgbClr val="000000"/>
                </a:solidFill>
                <a:latin typeface="Verdana" pitchFamily="34" charset="0"/>
              </a:rPr>
              <a:t>ЗА ВНИМАНИЕ</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Промежуточный слайд">
    <p:spTree>
      <p:nvGrpSpPr>
        <p:cNvPr id="1" name=""/>
        <p:cNvGrpSpPr/>
        <p:nvPr/>
      </p:nvGrpSpPr>
      <p:grpSpPr>
        <a:xfrm>
          <a:off x="0" y="0"/>
          <a:ext cx="0" cy="0"/>
          <a:chOff x="0" y="0"/>
          <a:chExt cx="0" cy="0"/>
        </a:xfrm>
      </p:grpSpPr>
      <p:pic>
        <p:nvPicPr>
          <p:cNvPr id="3" name="Picture 2" descr="Middle_slide_ligh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400"/>
            <a:ext cx="9171692" cy="6873882"/>
          </a:xfrm>
          <a:prstGeom prst="rect">
            <a:avLst/>
          </a:prstGeom>
        </p:spPr>
      </p:pic>
      <p:pic>
        <p:nvPicPr>
          <p:cNvPr id="7" name="Picture 25" descr="Sign + ММВБ + MICEX"/>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79119" y="695336"/>
            <a:ext cx="1661537" cy="64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6" descr="RTS Биржа"/>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03344" y="765185"/>
            <a:ext cx="1661537" cy="51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hasCustomPrompt="1"/>
          </p:nvPr>
        </p:nvSpPr>
        <p:spPr>
          <a:xfrm>
            <a:off x="1236831" y="2348881"/>
            <a:ext cx="6646892" cy="1470025"/>
          </a:xfrm>
        </p:spPr>
        <p:txBody>
          <a:bodyPr/>
          <a:lstStyle>
            <a:lvl1pPr>
              <a:defRPr sz="3600" b="1" i="0">
                <a:solidFill>
                  <a:schemeClr val="tx1">
                    <a:lumMod val="75000"/>
                    <a:lumOff val="25000"/>
                  </a:schemeClr>
                </a:solidFill>
                <a:effectLst>
                  <a:outerShdw blurRad="50800" dist="38100" dir="2700000" algn="tl" rotWithShape="0">
                    <a:prstClr val="black">
                      <a:alpha val="40000"/>
                    </a:prstClr>
                  </a:outerShdw>
                </a:effectLst>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699726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01_ Титульный слайд">
    <p:spTree>
      <p:nvGrpSpPr>
        <p:cNvPr id="1" name=""/>
        <p:cNvGrpSpPr/>
        <p:nvPr/>
      </p:nvGrpSpPr>
      <p:grpSpPr>
        <a:xfrm>
          <a:off x="0" y="0"/>
          <a:ext cx="0" cy="0"/>
          <a:chOff x="0" y="0"/>
          <a:chExt cx="0" cy="0"/>
        </a:xfrm>
      </p:grpSpPr>
      <p:pic>
        <p:nvPicPr>
          <p:cNvPr id="7"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5317827" y="269875"/>
            <a:ext cx="2422525" cy="576263"/>
          </a:xfrm>
          <a:prstGeom prst="rect">
            <a:avLst/>
          </a:prstGeom>
          <a:noFill/>
          <a:ln w="9525">
            <a:noFill/>
            <a:miter lim="800000"/>
            <a:headEnd/>
            <a:tailEnd/>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02_ Содержание">
    <p:spTree>
      <p:nvGrpSpPr>
        <p:cNvPr id="1" name=""/>
        <p:cNvGrpSpPr/>
        <p:nvPr/>
      </p:nvGrpSpPr>
      <p:grpSpPr>
        <a:xfrm>
          <a:off x="0" y="0"/>
          <a:ext cx="0" cy="0"/>
          <a:chOff x="0" y="0"/>
          <a:chExt cx="0" cy="0"/>
        </a:xfrm>
      </p:grpSpPr>
      <p:sp>
        <p:nvSpPr>
          <p:cNvPr id="2" name="Прямоугольник 1"/>
          <p:cNvSpPr/>
          <p:nvPr/>
        </p:nvSpPr>
        <p:spPr>
          <a:xfrm>
            <a:off x="269875" y="269875"/>
            <a:ext cx="8604250" cy="6318250"/>
          </a:xfrm>
          <a:prstGeom prst="rect">
            <a:avLst/>
          </a:prstGeom>
          <a:solidFill>
            <a:srgbClr val="5567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2600" smtClean="0">
                <a:solidFill>
                  <a:prstClr val="white"/>
                </a:solidFill>
                <a:latin typeface="Verdana" pitchFamily="34" charset="0"/>
              </a:rPr>
              <a:t>СОДЕРЖАНИЕ</a:t>
            </a:r>
            <a:endParaRPr lang="ru-RU" sz="2600" b="1" smtClean="0">
              <a:solidFill>
                <a:prstClr val="white"/>
              </a:solidFill>
              <a:latin typeface="Verdana"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02_ Слайд начала раздела">
    <p:spTree>
      <p:nvGrpSpPr>
        <p:cNvPr id="1" name=""/>
        <p:cNvGrpSpPr/>
        <p:nvPr/>
      </p:nvGrpSpPr>
      <p:grpSpPr>
        <a:xfrm>
          <a:off x="0" y="0"/>
          <a:ext cx="0" cy="0"/>
          <a:chOff x="0" y="0"/>
          <a:chExt cx="0" cy="0"/>
        </a:xfrm>
      </p:grpSpPr>
      <p:sp>
        <p:nvSpPr>
          <p:cNvPr id="2" name="Подзаголовок 2"/>
          <p:cNvSpPr txBox="1">
            <a:spLocks/>
          </p:cNvSpPr>
          <p:nvPr/>
        </p:nvSpPr>
        <p:spPr>
          <a:xfrm>
            <a:off x="647700" y="6191250"/>
            <a:ext cx="7667625"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ct val="150000"/>
              </a:lnSpc>
              <a:spcBef>
                <a:spcPct val="0"/>
              </a:spcBef>
              <a:spcAft>
                <a:spcPct val="0"/>
              </a:spcAft>
              <a:buFont typeface="Arial" charset="0"/>
              <a:buNone/>
              <a:defRPr/>
            </a:pPr>
            <a:r>
              <a:rPr lang="ru-RU" sz="1100" dirty="0" smtClean="0">
                <a:solidFill>
                  <a:srgbClr val="000000"/>
                </a:solidFill>
                <a:latin typeface="Verdana" pitchFamily="34" charset="0"/>
              </a:rPr>
              <a:t>Валютный рынок</a:t>
            </a:r>
          </a:p>
        </p:txBody>
      </p:sp>
      <p:sp>
        <p:nvSpPr>
          <p:cNvPr id="3"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9330AACD-27C9-46F4-8853-231749921952}"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sp>
        <p:nvSpPr>
          <p:cNvPr id="4" name="Прямоугольник 3"/>
          <p:cNvSpPr/>
          <p:nvPr/>
        </p:nvSpPr>
        <p:spPr>
          <a:xfrm>
            <a:off x="269875" y="269875"/>
            <a:ext cx="2160588"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25" y="6191250"/>
            <a:ext cx="1663700" cy="396875"/>
          </a:xfrm>
          <a:prstGeom prst="rect">
            <a:avLst/>
          </a:prstGeom>
          <a:noFill/>
          <a:ln w="9525">
            <a:noFill/>
            <a:miter lim="800000"/>
            <a:headEnd/>
            <a:tailEnd/>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04_ Регулярный слайд">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2987675" y="6191250"/>
            <a:ext cx="5327650"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ct val="150000"/>
              </a:lnSpc>
              <a:spcBef>
                <a:spcPct val="0"/>
              </a:spcBef>
              <a:spcAft>
                <a:spcPct val="0"/>
              </a:spcAft>
              <a:buFont typeface="Arial" charset="0"/>
              <a:buNone/>
              <a:defRPr/>
            </a:pPr>
            <a:r>
              <a:rPr lang="ru-RU" sz="1100" dirty="0" smtClean="0">
                <a:solidFill>
                  <a:srgbClr val="000000"/>
                </a:solidFill>
                <a:latin typeface="Verdana" pitchFamily="34" charset="0"/>
              </a:rPr>
              <a:t>Валютный рынок</a:t>
            </a:r>
          </a:p>
        </p:txBody>
      </p:sp>
      <p:sp>
        <p:nvSpPr>
          <p:cNvPr id="4"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941D0239-78A9-48D9-B168-FB8D677D648B}"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05_ Вынос">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269875" y="269875"/>
            <a:ext cx="8593138" cy="6327775"/>
            <a:chOff x="269999" y="270000"/>
            <a:chExt cx="8593083" cy="6327352"/>
          </a:xfrm>
        </p:grpSpPr>
        <p:grpSp>
          <p:nvGrpSpPr>
            <p:cNvPr id="3" name="Группа 14"/>
            <p:cNvGrpSpPr>
              <a:grpSpLocks/>
            </p:cNvGrpSpPr>
            <p:nvPr/>
          </p:nvGrpSpPr>
          <p:grpSpPr bwMode="auto">
            <a:xfrm>
              <a:off x="269999" y="270000"/>
              <a:ext cx="8593083" cy="6327352"/>
              <a:chOff x="5436096" y="1027320"/>
              <a:chExt cx="3275888" cy="4831247"/>
            </a:xfrm>
          </p:grpSpPr>
          <p:sp>
            <p:nvSpPr>
              <p:cNvPr id="5" name="Прямоугольник 4"/>
              <p:cNvSpPr/>
              <p:nvPr/>
            </p:nvSpPr>
            <p:spPr>
              <a:xfrm>
                <a:off x="5436096" y="1027320"/>
                <a:ext cx="3275888" cy="4831247"/>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cxnSp>
            <p:nvCxnSpPr>
              <p:cNvPr id="6" name="Прямая соединительная линия 5"/>
              <p:cNvCxnSpPr/>
              <p:nvPr/>
            </p:nvCxnSpPr>
            <p:spPr>
              <a:xfrm>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H="1">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Подзаголовок 2"/>
            <p:cNvSpPr txBox="1">
              <a:spLocks/>
            </p:cNvSpPr>
            <p:nvPr/>
          </p:nvSpPr>
          <p:spPr>
            <a:xfrm>
              <a:off x="3492603" y="2955870"/>
              <a:ext cx="2173274" cy="977835"/>
            </a:xfrm>
            <a:prstGeom prst="rect">
              <a:avLst/>
            </a:prstGeom>
            <a:solidFill>
              <a:schemeClr val="bg1">
                <a:lumMod val="75000"/>
              </a:schemeClr>
            </a:solidFill>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 typeface="Arial" charset="0"/>
                <a:buNone/>
                <a:defRPr/>
              </a:pPr>
              <a:r>
                <a:rPr lang="en-US" sz="1200" smtClean="0">
                  <a:solidFill>
                    <a:srgbClr val="7F7F7F"/>
                  </a:solidFill>
                  <a:latin typeface="Verdana" pitchFamily="34" charset="0"/>
                </a:rPr>
                <a:t> [ </a:t>
              </a:r>
              <a:r>
                <a:rPr lang="ru-RU" sz="1200" smtClean="0">
                  <a:solidFill>
                    <a:srgbClr val="7F7F7F"/>
                  </a:solidFill>
                  <a:latin typeface="Verdana" pitchFamily="34" charset="0"/>
                </a:rPr>
                <a:t>ИЗОБРАЖЕНИЕ </a:t>
              </a:r>
              <a:r>
                <a:rPr lang="en-US" sz="1200" smtClean="0">
                  <a:solidFill>
                    <a:srgbClr val="7F7F7F"/>
                  </a:solidFill>
                  <a:latin typeface="Verdana" pitchFamily="34" charset="0"/>
                </a:rPr>
                <a:t>]</a:t>
              </a:r>
            </a:p>
          </p:txBody>
        </p:sp>
      </p:grpSp>
      <p:sp>
        <p:nvSpPr>
          <p:cNvPr id="8" name="Подзаголовок 2"/>
          <p:cNvSpPr txBox="1">
            <a:spLocks/>
          </p:cNvSpPr>
          <p:nvPr/>
        </p:nvSpPr>
        <p:spPr>
          <a:xfrm>
            <a:off x="647700" y="612775"/>
            <a:ext cx="5148263" cy="3248025"/>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ru-RU" sz="2600" smtClean="0">
                <a:solidFill>
                  <a:srgbClr val="000000"/>
                </a:solidFill>
                <a:latin typeface="Verdana" pitchFamily="34" charset="0"/>
              </a:rPr>
              <a:t>ВЫНОС – ВАЖНАЯ ЦИТАТА ИЛИ ВЫВОД ИЗ ТЕКСТА, НАБИРАЕТСЯ ШРИФТОМ</a:t>
            </a:r>
          </a:p>
          <a:p>
            <a:pPr eaLnBrk="1" fontAlgn="base" hangingPunct="1">
              <a:lnSpc>
                <a:spcPct val="90000"/>
              </a:lnSpc>
              <a:spcBef>
                <a:spcPct val="0"/>
              </a:spcBef>
              <a:spcAft>
                <a:spcPct val="0"/>
              </a:spcAft>
              <a:defRPr/>
            </a:pPr>
            <a:r>
              <a:rPr lang="en-US" sz="2600" b="1" smtClean="0">
                <a:solidFill>
                  <a:srgbClr val="000000"/>
                </a:solidFill>
                <a:latin typeface="Verdana" pitchFamily="34" charset="0"/>
              </a:rPr>
              <a:t>VERDANA </a:t>
            </a:r>
            <a:r>
              <a:rPr lang="ru-RU" sz="2600" b="1" smtClean="0">
                <a:solidFill>
                  <a:srgbClr val="000000"/>
                </a:solidFill>
                <a:latin typeface="Verdana" pitchFamily="34" charset="0"/>
              </a:rPr>
              <a:t>ОБЫЧНЫМ </a:t>
            </a:r>
            <a:br>
              <a:rPr lang="ru-RU" sz="2600" b="1" smtClean="0">
                <a:solidFill>
                  <a:srgbClr val="000000"/>
                </a:solidFill>
                <a:latin typeface="Verdana" pitchFamily="34" charset="0"/>
              </a:rPr>
            </a:br>
            <a:r>
              <a:rPr lang="ru-RU" sz="2600" b="1" smtClean="0">
                <a:solidFill>
                  <a:srgbClr val="000000"/>
                </a:solidFill>
                <a:latin typeface="Verdana" pitchFamily="34" charset="0"/>
              </a:rPr>
              <a:t>И ПОЛУЖИРНЫМ </a:t>
            </a:r>
            <a:r>
              <a:rPr lang="en-US" sz="2600" b="1" smtClean="0">
                <a:solidFill>
                  <a:srgbClr val="000000"/>
                </a:solidFill>
                <a:latin typeface="Verdana" pitchFamily="34" charset="0"/>
              </a:rPr>
              <a:t>26 </a:t>
            </a:r>
            <a:r>
              <a:rPr lang="ru-RU" sz="2600" b="1" smtClean="0">
                <a:solidFill>
                  <a:srgbClr val="000000"/>
                </a:solidFill>
                <a:latin typeface="Verdana" pitchFamily="34" charset="0"/>
              </a:rPr>
              <a:t>ПТ</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07_ Заключительный слайд">
    <p:spTree>
      <p:nvGrpSpPr>
        <p:cNvPr id="1" name=""/>
        <p:cNvGrpSpPr/>
        <p:nvPr/>
      </p:nvGrpSpPr>
      <p:grpSpPr>
        <a:xfrm>
          <a:off x="0" y="0"/>
          <a:ext cx="0" cy="0"/>
          <a:chOff x="0" y="0"/>
          <a:chExt cx="0" cy="0"/>
        </a:xfrm>
      </p:grpSpPr>
      <p:pic>
        <p:nvPicPr>
          <p:cNvPr id="2"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319588" y="5688013"/>
            <a:ext cx="2270125" cy="539750"/>
          </a:xfrm>
          <a:prstGeom prst="rect">
            <a:avLst/>
          </a:prstGeom>
          <a:noFill/>
          <a:ln w="9525">
            <a:noFill/>
            <a:miter lim="800000"/>
            <a:headEnd/>
            <a:tailEnd/>
          </a:ln>
        </p:spPr>
      </p:pic>
      <p:sp>
        <p:nvSpPr>
          <p:cNvPr id="3" name="Подзаголовок 2"/>
          <p:cNvSpPr txBox="1">
            <a:spLocks/>
          </p:cNvSpPr>
          <p:nvPr/>
        </p:nvSpPr>
        <p:spPr>
          <a:xfrm>
            <a:off x="360363" y="539750"/>
            <a:ext cx="7199312" cy="1439863"/>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4800" smtClean="0">
                <a:solidFill>
                  <a:srgbClr val="000000"/>
                </a:solidFill>
                <a:latin typeface="Verdana" pitchFamily="34" charset="0"/>
              </a:rPr>
              <a:t>СПАСИБО</a:t>
            </a:r>
          </a:p>
          <a:p>
            <a:pPr eaLnBrk="1" fontAlgn="base" hangingPunct="1">
              <a:lnSpc>
                <a:spcPct val="90000"/>
              </a:lnSpc>
              <a:spcBef>
                <a:spcPct val="0"/>
              </a:spcBef>
              <a:spcAft>
                <a:spcPct val="0"/>
              </a:spcAft>
              <a:buFont typeface="Arial" charset="0"/>
              <a:buNone/>
              <a:defRPr/>
            </a:pPr>
            <a:r>
              <a:rPr lang="ru-RU" sz="4800" b="1" smtClean="0">
                <a:solidFill>
                  <a:srgbClr val="000000"/>
                </a:solidFill>
                <a:latin typeface="Verdana" pitchFamily="34" charset="0"/>
              </a:rPr>
              <a:t>ЗА ВНИМАНИЕ</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Слайд без текста">
    <p:spTree>
      <p:nvGrpSpPr>
        <p:cNvPr id="1" name=""/>
        <p:cNvGrpSpPr/>
        <p:nvPr/>
      </p:nvGrpSpPr>
      <p:grpSpPr>
        <a:xfrm>
          <a:off x="0" y="0"/>
          <a:ext cx="0" cy="0"/>
          <a:chOff x="0" y="0"/>
          <a:chExt cx="0" cy="0"/>
        </a:xfrm>
      </p:grpSpPr>
      <p:pic>
        <p:nvPicPr>
          <p:cNvPr id="16" name="Picture 15" descr="Header_ligh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76"/>
            <a:ext cx="9171692" cy="936642"/>
          </a:xfrm>
          <a:prstGeom prst="rect">
            <a:avLst/>
          </a:prstGeom>
        </p:spPr>
      </p:pic>
      <p:pic>
        <p:nvPicPr>
          <p:cNvPr id="17" name="Picture 16" descr="Footer_ligh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3" y="6288112"/>
            <a:ext cx="9171692" cy="571764"/>
          </a:xfrm>
          <a:prstGeom prst="rect">
            <a:avLst/>
          </a:prstGeom>
        </p:spPr>
      </p:pic>
      <p:cxnSp>
        <p:nvCxnSpPr>
          <p:cNvPr id="8" name="Straight Connector 7"/>
          <p:cNvCxnSpPr/>
          <p:nvPr/>
        </p:nvCxnSpPr>
        <p:spPr>
          <a:xfrm>
            <a:off x="0" y="6237288"/>
            <a:ext cx="9144000" cy="0"/>
          </a:xfrm>
          <a:prstGeom prst="line">
            <a:avLst/>
          </a:prstGeom>
          <a:ln w="38100" cmpd="sng">
            <a:solidFill>
              <a:srgbClr val="4F758B"/>
            </a:solidFill>
          </a:ln>
        </p:spPr>
        <p:style>
          <a:lnRef idx="1">
            <a:schemeClr val="dk1"/>
          </a:lnRef>
          <a:fillRef idx="0">
            <a:schemeClr val="dk1"/>
          </a:fillRef>
          <a:effectRef idx="0">
            <a:schemeClr val="dk1"/>
          </a:effectRef>
          <a:fontRef idx="minor">
            <a:schemeClr val="tx1"/>
          </a:fontRef>
        </p:style>
      </p:cxnSp>
      <p:grpSp>
        <p:nvGrpSpPr>
          <p:cNvPr id="3" name="Group 15"/>
          <p:cNvGrpSpPr>
            <a:grpSpLocks/>
          </p:cNvGrpSpPr>
          <p:nvPr/>
        </p:nvGrpSpPr>
        <p:grpSpPr bwMode="auto">
          <a:xfrm>
            <a:off x="287339" y="6391275"/>
            <a:ext cx="2232025" cy="376238"/>
            <a:chOff x="884" y="1480"/>
            <a:chExt cx="3946" cy="664"/>
          </a:xfrm>
        </p:grpSpPr>
        <p:pic>
          <p:nvPicPr>
            <p:cNvPr id="14" name="Picture 16" descr="Sign + ММВБ + MICEX"/>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84" y="1480"/>
              <a:ext cx="1724"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RTS Биржа"/>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152" y="1583"/>
              <a:ext cx="1678"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hasCustomPrompt="1"/>
          </p:nvPr>
        </p:nvSpPr>
        <p:spPr>
          <a:xfrm>
            <a:off x="457200" y="0"/>
            <a:ext cx="8229600" cy="908720"/>
          </a:xfrm>
          <a:prstGeom prst="rect">
            <a:avLst/>
          </a:prstGeom>
        </p:spPr>
        <p:txBody>
          <a:bodyPr/>
          <a:lstStyle>
            <a:lvl1pPr algn="l">
              <a:defRPr sz="2400" b="1">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449240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01_ Титульный слайд_">
    <p:spTree>
      <p:nvGrpSpPr>
        <p:cNvPr id="1" name=""/>
        <p:cNvGrpSpPr/>
        <p:nvPr/>
      </p:nvGrpSpPr>
      <p:grpSpPr>
        <a:xfrm>
          <a:off x="0" y="0"/>
          <a:ext cx="0" cy="0"/>
          <a:chOff x="0" y="0"/>
          <a:chExt cx="0" cy="0"/>
        </a:xfrm>
      </p:grpSpPr>
      <p:pic>
        <p:nvPicPr>
          <p:cNvPr id="6" name="Picture 2" descr="\\atlas-old\Департамент_по_коммуникациям\Отдел_управления_брендом\Фирменный стиль\Шаблон презентаций\купол.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890" t="14957" r="19446" b="9402"/>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2157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sp>
        <p:nvSpPr>
          <p:cNvPr id="3" name="Прямоугольник 2"/>
          <p:cNvSpPr/>
          <p:nvPr/>
        </p:nvSpPr>
        <p:spPr>
          <a:xfrm>
            <a:off x="251520" y="270000"/>
            <a:ext cx="4320480" cy="6327352"/>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3943870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Миддл поинт">
    <p:spTree>
      <p:nvGrpSpPr>
        <p:cNvPr id="1" name=""/>
        <p:cNvGrpSpPr/>
        <p:nvPr/>
      </p:nvGrpSpPr>
      <p:grpSpPr>
        <a:xfrm>
          <a:off x="0" y="0"/>
          <a:ext cx="0" cy="0"/>
          <a:chOff x="0" y="0"/>
          <a:chExt cx="0" cy="0"/>
        </a:xfrm>
      </p:grpSpPr>
      <p:pic>
        <p:nvPicPr>
          <p:cNvPr id="2" name="Picture 1" descr="Middle_slide_01_ligh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426"/>
            <a:ext cx="9171692" cy="6860270"/>
          </a:xfrm>
          <a:prstGeom prst="rect">
            <a:avLst/>
          </a:prstGeom>
        </p:spPr>
      </p:pic>
      <p:sp>
        <p:nvSpPr>
          <p:cNvPr id="10" name="Title 1"/>
          <p:cNvSpPr>
            <a:spLocks noGrp="1"/>
          </p:cNvSpPr>
          <p:nvPr>
            <p:ph type="ctrTitle" hasCustomPrompt="1"/>
          </p:nvPr>
        </p:nvSpPr>
        <p:spPr>
          <a:xfrm>
            <a:off x="721266" y="2852936"/>
            <a:ext cx="7772400" cy="1336386"/>
          </a:xfrm>
        </p:spPr>
        <p:txBody>
          <a:bodyPr/>
          <a:lstStyle>
            <a:lvl1pPr>
              <a:defRPr sz="3600" b="1" i="0">
                <a:solidFill>
                  <a:schemeClr val="tx1">
                    <a:lumMod val="75000"/>
                    <a:lumOff val="25000"/>
                  </a:schemeClr>
                </a:solidFill>
                <a:effectLst>
                  <a:outerShdw blurRad="50800" dist="38100" dir="2700000" algn="tl" rotWithShape="0">
                    <a:prstClr val="black">
                      <a:alpha val="40000"/>
                    </a:prstClr>
                  </a:outerShdw>
                </a:effectLst>
                <a:latin typeface="Arial"/>
                <a:cs typeface="Arial"/>
              </a:defRPr>
            </a:lvl1pPr>
          </a:lstStyle>
          <a:p>
            <a:r>
              <a:rPr lang="en-US" dirty="0" smtClean="0"/>
              <a:t>CLICK TO EDIT MASTER TITLE STYLE</a:t>
            </a:r>
            <a:endParaRPr lang="en-US" dirty="0"/>
          </a:p>
        </p:txBody>
      </p:sp>
      <p:pic>
        <p:nvPicPr>
          <p:cNvPr id="4" name="Picture 25" descr="Sign + ММВБ + MICEX"/>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79119" y="695336"/>
            <a:ext cx="1661537" cy="64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6" descr="RTS Биржа"/>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03344" y="765185"/>
            <a:ext cx="1661537" cy="51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9316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40107440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6D6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3816067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5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5D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3598643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02_ Содержание">
    <p:spTree>
      <p:nvGrpSpPr>
        <p:cNvPr id="1" name=""/>
        <p:cNvGrpSpPr/>
        <p:nvPr/>
      </p:nvGrpSpPr>
      <p:grpSpPr>
        <a:xfrm>
          <a:off x="0" y="0"/>
          <a:ext cx="0" cy="0"/>
          <a:chOff x="0" y="0"/>
          <a:chExt cx="0" cy="0"/>
        </a:xfrm>
      </p:grpSpPr>
      <p:sp>
        <p:nvSpPr>
          <p:cNvPr id="7" name="Прямоугольник 6"/>
          <p:cNvSpPr/>
          <p:nvPr/>
        </p:nvSpPr>
        <p:spPr>
          <a:xfrm>
            <a:off x="269875" y="269875"/>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ru-RU" sz="2600" dirty="0" smtClean="0">
                <a:solidFill>
                  <a:prstClr val="white"/>
                </a:solidFill>
                <a:latin typeface="Tahoma"/>
              </a:rPr>
              <a:t>СОДЕРЖАНИЕ</a:t>
            </a:r>
            <a:endParaRPr lang="ru-RU" sz="2600" b="1" dirty="0" smtClean="0">
              <a:solidFill>
                <a:prstClr val="white"/>
              </a:solidFill>
              <a:latin typeface="Tahoma"/>
            </a:endParaRPr>
          </a:p>
        </p:txBody>
      </p:sp>
      <p:sp>
        <p:nvSpPr>
          <p:cNvPr id="11" name="Вертикальный текст 2"/>
          <p:cNvSpPr>
            <a:spLocks noGrp="1"/>
          </p:cNvSpPr>
          <p:nvPr>
            <p:ph type="body" orient="vert" idx="1" hasCustomPrompt="1"/>
          </p:nvPr>
        </p:nvSpPr>
        <p:spPr>
          <a:xfrm>
            <a:off x="1152000" y="2134800"/>
            <a:ext cx="6768000" cy="3382432"/>
          </a:xfrm>
          <a:prstGeom prst="rect">
            <a:avLst/>
          </a:prstGeom>
        </p:spPr>
        <p:txBody>
          <a:bodyPr vert="horz"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1"/>
            <a:endParaRPr lang="ru-RU" dirty="0" smtClean="0"/>
          </a:p>
        </p:txBody>
      </p:sp>
    </p:spTree>
    <p:extLst>
      <p:ext uri="{BB962C8B-B14F-4D97-AF65-F5344CB8AC3E}">
        <p14:creationId xmlns:p14="http://schemas.microsoft.com/office/powerpoint/2010/main" val="10073638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4800" baseline="0">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00"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30951400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3537120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 Начало раздела">
    <p:spTree>
      <p:nvGrpSpPr>
        <p:cNvPr id="1" name=""/>
        <p:cNvGrpSpPr/>
        <p:nvPr/>
      </p:nvGrpSpPr>
      <p:grpSpPr>
        <a:xfrm>
          <a:off x="0" y="0"/>
          <a:ext cx="0" cy="0"/>
          <a:chOff x="0" y="0"/>
          <a:chExt cx="0" cy="0"/>
        </a:xfrm>
      </p:grpSpPr>
      <p:sp>
        <p:nvSpPr>
          <p:cNvPr id="11" name="Прямоугольник 10"/>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4929510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9488223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228930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26514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e end">
    <p:spTree>
      <p:nvGrpSpPr>
        <p:cNvPr id="1" name=""/>
        <p:cNvGrpSpPr/>
        <p:nvPr/>
      </p:nvGrpSpPr>
      <p:grpSpPr>
        <a:xfrm>
          <a:off x="0" y="0"/>
          <a:ext cx="0" cy="0"/>
          <a:chOff x="0" y="0"/>
          <a:chExt cx="0" cy="0"/>
        </a:xfrm>
      </p:grpSpPr>
      <p:pic>
        <p:nvPicPr>
          <p:cNvPr id="2" name="Picture 1" descr="Background_blank_ligh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23" y="0"/>
            <a:ext cx="9171692" cy="6873882"/>
          </a:xfrm>
          <a:prstGeom prst="rect">
            <a:avLst/>
          </a:prstGeom>
        </p:spPr>
      </p:pic>
      <p:sp>
        <p:nvSpPr>
          <p:cNvPr id="10" name="Title 1"/>
          <p:cNvSpPr>
            <a:spLocks noGrp="1"/>
          </p:cNvSpPr>
          <p:nvPr>
            <p:ph type="ctrTitle" hasCustomPrompt="1"/>
          </p:nvPr>
        </p:nvSpPr>
        <p:spPr>
          <a:xfrm>
            <a:off x="685800" y="2780928"/>
            <a:ext cx="7772400" cy="1336386"/>
          </a:xfrm>
        </p:spPr>
        <p:txBody>
          <a:bodyPr/>
          <a:lstStyle>
            <a:lvl1pPr>
              <a:defRPr sz="3600" b="1" i="0">
                <a:solidFill>
                  <a:schemeClr val="tx1">
                    <a:lumMod val="75000"/>
                    <a:lumOff val="25000"/>
                  </a:schemeClr>
                </a:solidFill>
                <a:effectLst>
                  <a:outerShdw blurRad="50800" dist="38100" dir="2700000" algn="tl" rotWithShape="0">
                    <a:prstClr val="black">
                      <a:alpha val="40000"/>
                    </a:prstClr>
                  </a:outerShdw>
                </a:effectLst>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818874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05_ Слайд с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0" name="Рисунок 2"/>
          <p:cNvSpPr>
            <a:spLocks noGrp="1"/>
          </p:cNvSpPr>
          <p:nvPr>
            <p:ph type="pic" idx="1" hasCustomPrompt="1"/>
          </p:nvPr>
        </p:nvSpPr>
        <p:spPr>
          <a:xfrm>
            <a:off x="5436000" y="2160000"/>
            <a:ext cx="3240000" cy="3708000"/>
          </a:xfrm>
          <a:prstGeom prst="rect">
            <a:avLst/>
          </a:prstGeom>
        </p:spPr>
        <p:txBody>
          <a:bodyPr anchor="ctr" anchorCtr="0">
            <a:normAutofit/>
          </a:bodyPr>
          <a:lstStyle>
            <a:lvl1pPr marL="0" indent="0" algn="ctr">
              <a:buNone/>
              <a:defRPr sz="1800" baseline="0">
                <a:solidFill>
                  <a:schemeClr val="bg1">
                    <a:lumMod val="50000"/>
                  </a:schemeClr>
                </a:solidFill>
                <a:latin typeface="Courier New" pitchFamily="49" charset="0"/>
                <a:cs typeface="Courier New" pitchFamily="49"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Нажмите иконку, </a:t>
            </a:r>
            <a:br>
              <a:rPr lang="ru-RU" dirty="0" smtClean="0"/>
            </a:br>
            <a:r>
              <a:rPr lang="ru-RU" dirty="0" smtClean="0"/>
              <a:t>чтобы вставить изображение</a:t>
            </a:r>
            <a:endParaRPr lang="ru-RU" dirty="0"/>
          </a:p>
        </p:txBody>
      </p:sp>
    </p:spTree>
    <p:extLst>
      <p:ext uri="{BB962C8B-B14F-4D97-AF65-F5344CB8AC3E}">
        <p14:creationId xmlns:p14="http://schemas.microsoft.com/office/powerpoint/2010/main" val="36401526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06_ Слайд с буллетированным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4572000" y="2160000"/>
            <a:ext cx="4104000" cy="27828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4572000" y="5112000"/>
            <a:ext cx="4176000" cy="576064"/>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 шрифт </a:t>
            </a:r>
            <a:r>
              <a:rPr lang="en-US" dirty="0" smtClean="0"/>
              <a:t>Tahoma 11 </a:t>
            </a:r>
            <a:r>
              <a:rPr lang="ru-RU" dirty="0" smtClean="0"/>
              <a:t>пт.</a:t>
            </a:r>
          </a:p>
        </p:txBody>
      </p:sp>
      <p:sp>
        <p:nvSpPr>
          <p:cNvPr id="10" name="Вертикальный текст 2"/>
          <p:cNvSpPr>
            <a:spLocks noGrp="1"/>
          </p:cNvSpPr>
          <p:nvPr>
            <p:ph type="body" orient="vert" idx="1" hasCustomPrompt="1"/>
          </p:nvPr>
        </p:nvSpPr>
        <p:spPr>
          <a:xfrm>
            <a:off x="1152000" y="2134800"/>
            <a:ext cx="3276000" cy="3600000"/>
          </a:xfrm>
          <a:prstGeom prst="rect">
            <a:avLst/>
          </a:prstGeom>
        </p:spPr>
        <p:txBody>
          <a:bodyPr vert="horz">
            <a:noAutofit/>
          </a:bodyPr>
          <a:lstStyle>
            <a:lvl1pPr marL="174625" indent="-174625" defTabSz="1976438">
              <a:spcBef>
                <a:spcPts val="1800"/>
              </a:spcBef>
              <a:buFont typeface="Wingdings" pitchFamily="2" charset="2"/>
              <a:buChar char="§"/>
              <a:defRPr sz="1600" baseline="0">
                <a:latin typeface="+mj-lt"/>
                <a:ea typeface="Verdana" pitchFamily="34" charset="0"/>
                <a:cs typeface="Verdana" pitchFamily="34" charset="0"/>
              </a:defRPr>
            </a:lvl1pPr>
            <a:lvl2pPr defTabSz="1976438">
              <a:defRPr sz="1600">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p:txBody>
      </p:sp>
    </p:spTree>
    <p:extLst>
      <p:ext uri="{BB962C8B-B14F-4D97-AF65-F5344CB8AC3E}">
        <p14:creationId xmlns:p14="http://schemas.microsoft.com/office/powerpoint/2010/main" val="33026263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07_ Слайд с текстом и таблице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8" y="2134800"/>
            <a:ext cx="7416000" cy="1150184"/>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r>
              <a:rPr lang="en-US" dirty="0" smtClean="0"/>
              <a:t> </a:t>
            </a:r>
            <a:br>
              <a:rPr lang="en-US" dirty="0" smtClean="0"/>
            </a:br>
            <a:r>
              <a:rPr lang="ru-RU" dirty="0" smtClean="0"/>
              <a:t>Ниже текста расположите таблицу, созданную в программе </a:t>
            </a:r>
            <a:r>
              <a:rPr lang="en-US" dirty="0" smtClean="0"/>
              <a:t>Excel</a:t>
            </a:r>
            <a:r>
              <a:rPr lang="ru-RU" dirty="0" smtClean="0"/>
              <a:t> в фирменном стиле </a:t>
            </a:r>
            <a:r>
              <a:rPr lang="en-US" dirty="0" smtClean="0"/>
              <a:t>(</a:t>
            </a:r>
            <a:r>
              <a:rPr lang="ru-RU" dirty="0" smtClean="0"/>
              <a:t>из оригинального </a:t>
            </a:r>
            <a:r>
              <a:rPr lang="en-US" dirty="0" smtClean="0"/>
              <a:t>Excel-</a:t>
            </a:r>
            <a:r>
              <a:rPr lang="ru-RU" dirty="0" smtClean="0"/>
              <a:t>шаблона таблицы Московской Биржи ) и вставленную на этот слайд операцией </a:t>
            </a:r>
            <a:r>
              <a:rPr lang="en-US" dirty="0" smtClean="0"/>
              <a:t>Copy &gt; Paste</a:t>
            </a:r>
            <a:r>
              <a:rPr lang="ru-RU" dirty="0" smtClean="0"/>
              <a:t>.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4138081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08_ Слайд с текстом и диаграммо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5436000" y="2160000"/>
            <a:ext cx="3240000" cy="37080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5508000" y="5157192"/>
            <a:ext cx="2054288" cy="792088"/>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к диаграмме − шрифт </a:t>
            </a:r>
            <a:r>
              <a:rPr lang="en-US" dirty="0" smtClean="0"/>
              <a:t>Tahoma 11 </a:t>
            </a:r>
            <a:r>
              <a:rPr lang="ru-RU" dirty="0" smtClean="0"/>
              <a:t>пт.</a:t>
            </a:r>
          </a:p>
        </p:txBody>
      </p:sp>
    </p:spTree>
    <p:extLst>
      <p:ext uri="{BB962C8B-B14F-4D97-AF65-F5344CB8AC3E}">
        <p14:creationId xmlns:p14="http://schemas.microsoft.com/office/powerpoint/2010/main" val="27551255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09_ Слайд с выносом">
    <p:spTree>
      <p:nvGrpSpPr>
        <p:cNvPr id="1" name=""/>
        <p:cNvGrpSpPr/>
        <p:nvPr/>
      </p:nvGrpSpPr>
      <p:grpSpPr>
        <a:xfrm>
          <a:off x="0" y="0"/>
          <a:ext cx="0" cy="0"/>
          <a:chOff x="0" y="0"/>
          <a:chExt cx="0" cy="0"/>
        </a:xfrm>
      </p:grpSpPr>
      <p:pic>
        <p:nvPicPr>
          <p:cNvPr id="4" name="Picture 3" descr="\\atlas-old\Департамент_по_коммуникациям\Отдел_управления_брендом\Фирменный стиль\Шаблон презентаций\купол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789" b="344"/>
          <a:stretch/>
        </p:blipFill>
        <p:spPr bwMode="auto">
          <a:xfrm>
            <a:off x="251520" y="260648"/>
            <a:ext cx="8640960" cy="6372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4609273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0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7434727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1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7606858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2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1341438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3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2504638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4AF040-A3DE-42D8-A13C-0913461E94AB}" type="slidenum">
              <a:rPr lang="ru-RU" smtClean="0"/>
              <a:pPr/>
              <a:t>‹#›</a:t>
            </a:fld>
            <a:endParaRPr lang="ru-RU"/>
          </a:p>
        </p:txBody>
      </p:sp>
    </p:spTree>
    <p:extLst>
      <p:ext uri="{BB962C8B-B14F-4D97-AF65-F5344CB8AC3E}">
        <p14:creationId xmlns:p14="http://schemas.microsoft.com/office/powerpoint/2010/main" val="286514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Слайд с текстом">
    <p:spTree>
      <p:nvGrpSpPr>
        <p:cNvPr id="1" name=""/>
        <p:cNvGrpSpPr/>
        <p:nvPr/>
      </p:nvGrpSpPr>
      <p:grpSpPr>
        <a:xfrm>
          <a:off x="0" y="0"/>
          <a:ext cx="0" cy="0"/>
          <a:chOff x="0" y="0"/>
          <a:chExt cx="0" cy="0"/>
        </a:xfrm>
      </p:grpSpPr>
      <p:pic>
        <p:nvPicPr>
          <p:cNvPr id="5" name="Picture 4" descr="Header_light.jpg"/>
          <p:cNvPicPr>
            <a:picLocks noChangeAspect="1"/>
          </p:cNvPicPr>
          <p:nvPr/>
        </p:nvPicPr>
        <p:blipFill>
          <a:blip r:embed="rId2" cstate="print"/>
          <a:srcRect/>
          <a:stretch>
            <a:fillRect/>
          </a:stretch>
        </p:blipFill>
        <p:spPr bwMode="auto">
          <a:xfrm>
            <a:off x="1" y="-6349"/>
            <a:ext cx="9171843" cy="936625"/>
          </a:xfrm>
          <a:prstGeom prst="rect">
            <a:avLst/>
          </a:prstGeom>
          <a:noFill/>
          <a:ln w="9525">
            <a:noFill/>
            <a:miter lim="800000"/>
            <a:headEnd/>
            <a:tailEnd/>
          </a:ln>
        </p:spPr>
      </p:pic>
      <p:pic>
        <p:nvPicPr>
          <p:cNvPr id="6" name="Picture 5" descr="Footer_light.jpg"/>
          <p:cNvPicPr>
            <a:picLocks noChangeAspect="1"/>
          </p:cNvPicPr>
          <p:nvPr/>
        </p:nvPicPr>
        <p:blipFill>
          <a:blip r:embed="rId3" cstate="print"/>
          <a:srcRect/>
          <a:stretch>
            <a:fillRect/>
          </a:stretch>
        </p:blipFill>
        <p:spPr bwMode="auto">
          <a:xfrm>
            <a:off x="-11722" y="6288088"/>
            <a:ext cx="9171843" cy="571500"/>
          </a:xfrm>
          <a:prstGeom prst="rect">
            <a:avLst/>
          </a:prstGeom>
          <a:noFill/>
          <a:ln w="9525">
            <a:noFill/>
            <a:miter lim="800000"/>
            <a:headEnd/>
            <a:tailEnd/>
          </a:ln>
        </p:spPr>
      </p:pic>
      <p:cxnSp>
        <p:nvCxnSpPr>
          <p:cNvPr id="7" name="Straight Connector 7"/>
          <p:cNvCxnSpPr/>
          <p:nvPr/>
        </p:nvCxnSpPr>
        <p:spPr>
          <a:xfrm>
            <a:off x="0" y="6237288"/>
            <a:ext cx="9144000" cy="0"/>
          </a:xfrm>
          <a:prstGeom prst="line">
            <a:avLst/>
          </a:prstGeom>
          <a:ln w="38100" cmpd="sng">
            <a:solidFill>
              <a:srgbClr val="4F758B"/>
            </a:solidFill>
          </a:ln>
        </p:spPr>
        <p:style>
          <a:lnRef idx="1">
            <a:schemeClr val="dk1"/>
          </a:lnRef>
          <a:fillRef idx="0">
            <a:schemeClr val="dk1"/>
          </a:fillRef>
          <a:effectRef idx="0">
            <a:schemeClr val="dk1"/>
          </a:effectRef>
          <a:fontRef idx="minor">
            <a:schemeClr val="tx1"/>
          </a:fontRef>
        </p:style>
      </p:cxnSp>
      <p:cxnSp>
        <p:nvCxnSpPr>
          <p:cNvPr id="8" name="Straight Connector 10"/>
          <p:cNvCxnSpPr/>
          <p:nvPr/>
        </p:nvCxnSpPr>
        <p:spPr>
          <a:xfrm>
            <a:off x="0" y="6237288"/>
            <a:ext cx="9144000" cy="0"/>
          </a:xfrm>
          <a:prstGeom prst="line">
            <a:avLst/>
          </a:prstGeom>
          <a:ln w="38100" cmpd="sng">
            <a:solidFill>
              <a:srgbClr val="4F758B"/>
            </a:solidFill>
          </a:ln>
        </p:spPr>
        <p:style>
          <a:lnRef idx="1">
            <a:schemeClr val="dk1"/>
          </a:lnRef>
          <a:fillRef idx="0">
            <a:schemeClr val="dk1"/>
          </a:fillRef>
          <a:effectRef idx="0">
            <a:schemeClr val="dk1"/>
          </a:effectRef>
          <a:fontRef idx="minor">
            <a:schemeClr val="tx1"/>
          </a:fontRef>
        </p:style>
      </p:cxnSp>
      <p:grpSp>
        <p:nvGrpSpPr>
          <p:cNvPr id="2" name="Group 15"/>
          <p:cNvGrpSpPr>
            <a:grpSpLocks/>
          </p:cNvGrpSpPr>
          <p:nvPr/>
        </p:nvGrpSpPr>
        <p:grpSpPr bwMode="auto">
          <a:xfrm>
            <a:off x="287217" y="6391275"/>
            <a:ext cx="2231781" cy="376238"/>
            <a:chOff x="884" y="1480"/>
            <a:chExt cx="3946" cy="664"/>
          </a:xfrm>
        </p:grpSpPr>
        <p:pic>
          <p:nvPicPr>
            <p:cNvPr id="10" name="Picture 16" descr="Sign + ММВБ + MICEX"/>
            <p:cNvPicPr>
              <a:picLocks noChangeAspect="1" noChangeArrowheads="1"/>
            </p:cNvPicPr>
            <p:nvPr/>
          </p:nvPicPr>
          <p:blipFill>
            <a:blip r:embed="rId4" cstate="print"/>
            <a:srcRect/>
            <a:stretch>
              <a:fillRect/>
            </a:stretch>
          </p:blipFill>
          <p:spPr bwMode="auto">
            <a:xfrm>
              <a:off x="884" y="1480"/>
              <a:ext cx="1724" cy="664"/>
            </a:xfrm>
            <a:prstGeom prst="rect">
              <a:avLst/>
            </a:prstGeom>
            <a:noFill/>
            <a:ln w="9525">
              <a:noFill/>
              <a:miter lim="800000"/>
              <a:headEnd/>
              <a:tailEnd/>
            </a:ln>
          </p:spPr>
        </p:pic>
        <p:pic>
          <p:nvPicPr>
            <p:cNvPr id="11" name="Picture 17" descr="RTS Биржа"/>
            <p:cNvPicPr>
              <a:picLocks noChangeArrowheads="1"/>
            </p:cNvPicPr>
            <p:nvPr/>
          </p:nvPicPr>
          <p:blipFill>
            <a:blip r:embed="rId5" cstate="print"/>
            <a:srcRect/>
            <a:stretch>
              <a:fillRect/>
            </a:stretch>
          </p:blipFill>
          <p:spPr bwMode="auto">
            <a:xfrm>
              <a:off x="3152" y="1583"/>
              <a:ext cx="1678" cy="508"/>
            </a:xfrm>
            <a:prstGeom prst="rect">
              <a:avLst/>
            </a:prstGeom>
            <a:noFill/>
            <a:ln w="9525">
              <a:noFill/>
              <a:miter lim="800000"/>
              <a:headEnd/>
              <a:tailEnd/>
            </a:ln>
          </p:spPr>
        </p:pic>
      </p:grpSp>
      <p:sp>
        <p:nvSpPr>
          <p:cNvPr id="3" name="Content Placeholder 2"/>
          <p:cNvSpPr>
            <a:spLocks noGrp="1"/>
          </p:cNvSpPr>
          <p:nvPr>
            <p:ph idx="1"/>
          </p:nvPr>
        </p:nvSpPr>
        <p:spPr>
          <a:xfrm>
            <a:off x="457200" y="1124745"/>
            <a:ext cx="8229600" cy="5001420"/>
          </a:xfrm>
        </p:spPr>
        <p:txBody>
          <a:bodyPr/>
          <a:lstStyle>
            <a:lvl1pPr marL="0" indent="0">
              <a:buNone/>
              <a:defRPr sz="2000" b="0">
                <a:latin typeface="Arial"/>
                <a:cs typeface="Arial"/>
              </a:defRPr>
            </a:lvl1pPr>
            <a:lvl2pPr marL="742950" indent="-285750">
              <a:buClr>
                <a:schemeClr val="tx2"/>
              </a:buClr>
              <a:buFont typeface="Arial"/>
              <a:buChar char="•"/>
              <a:defRPr sz="2000">
                <a:latin typeface="Arial"/>
                <a:cs typeface="Arial"/>
              </a:defRPr>
            </a:lvl2pPr>
            <a:lvl3pPr>
              <a:buClr>
                <a:schemeClr val="tx2">
                  <a:lumMod val="75000"/>
                </a:schemeClr>
              </a:buClr>
              <a:defRPr sz="2000">
                <a:latin typeface="Arial"/>
                <a:cs typeface="Arial"/>
              </a:defRPr>
            </a:lvl3pPr>
            <a:lvl4pPr>
              <a:defRPr sz="1800">
                <a:latin typeface="Arial"/>
                <a:cs typeface="Arial"/>
              </a:defRPr>
            </a:lvl4pPr>
            <a:lvl5pPr>
              <a:defRPr sz="1600">
                <a:latin typeface="Arial"/>
                <a:cs typeface="Aria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4" name="Title 3"/>
          <p:cNvSpPr>
            <a:spLocks noGrp="1"/>
          </p:cNvSpPr>
          <p:nvPr>
            <p:ph type="title"/>
          </p:nvPr>
        </p:nvSpPr>
        <p:spPr>
          <a:xfrm>
            <a:off x="457200" y="0"/>
            <a:ext cx="8229600" cy="908720"/>
          </a:xfrm>
        </p:spPr>
        <p:txBody>
          <a:bodyPr/>
          <a:lstStyle>
            <a:lvl1pPr algn="l">
              <a:defRPr sz="2400" b="1">
                <a:solidFill>
                  <a:srgbClr val="FFFFFF"/>
                </a:solidFill>
              </a:defRPr>
            </a:lvl1pPr>
          </a:lstStyle>
          <a:p>
            <a:r>
              <a:rPr lang="ru-RU" dirty="0"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Первая страница">
    <p:spTree>
      <p:nvGrpSpPr>
        <p:cNvPr id="1" name=""/>
        <p:cNvGrpSpPr/>
        <p:nvPr/>
      </p:nvGrpSpPr>
      <p:grpSpPr>
        <a:xfrm>
          <a:off x="0" y="0"/>
          <a:ext cx="0" cy="0"/>
          <a:chOff x="0" y="0"/>
          <a:chExt cx="0" cy="0"/>
        </a:xfrm>
      </p:grpSpPr>
      <p:pic>
        <p:nvPicPr>
          <p:cNvPr id="3" name="Picture 2" descr="Background_light.jpg"/>
          <p:cNvPicPr>
            <a:picLocks noChangeAspect="1"/>
          </p:cNvPicPr>
          <p:nvPr/>
        </p:nvPicPr>
        <p:blipFill>
          <a:blip r:embed="rId2" cstate="print"/>
          <a:srcRect/>
          <a:stretch>
            <a:fillRect/>
          </a:stretch>
        </p:blipFill>
        <p:spPr bwMode="auto">
          <a:xfrm>
            <a:off x="-8791" y="3"/>
            <a:ext cx="9171843" cy="6873875"/>
          </a:xfrm>
          <a:prstGeom prst="rect">
            <a:avLst/>
          </a:prstGeom>
          <a:noFill/>
          <a:ln w="9525">
            <a:noFill/>
            <a:miter lim="800000"/>
            <a:headEnd/>
            <a:tailEnd/>
          </a:ln>
        </p:spPr>
      </p:pic>
      <p:pic>
        <p:nvPicPr>
          <p:cNvPr id="4" name="Picture 25" descr="Sign + ММВБ + MICEX"/>
          <p:cNvPicPr>
            <a:picLocks noChangeAspect="1" noChangeArrowheads="1"/>
          </p:cNvPicPr>
          <p:nvPr/>
        </p:nvPicPr>
        <p:blipFill>
          <a:blip r:embed="rId3" cstate="print"/>
          <a:srcRect/>
          <a:stretch>
            <a:fillRect/>
          </a:stretch>
        </p:blipFill>
        <p:spPr bwMode="auto">
          <a:xfrm>
            <a:off x="2179029" y="695326"/>
            <a:ext cx="1661746" cy="639763"/>
          </a:xfrm>
          <a:prstGeom prst="rect">
            <a:avLst/>
          </a:prstGeom>
          <a:noFill/>
          <a:ln w="9525">
            <a:noFill/>
            <a:miter lim="800000"/>
            <a:headEnd/>
            <a:tailEnd/>
          </a:ln>
        </p:spPr>
      </p:pic>
      <p:pic>
        <p:nvPicPr>
          <p:cNvPr id="5" name="Picture 26" descr="RTS Биржа"/>
          <p:cNvPicPr>
            <a:picLocks noChangeAspect="1" noChangeArrowheads="1"/>
          </p:cNvPicPr>
          <p:nvPr/>
        </p:nvPicPr>
        <p:blipFill>
          <a:blip r:embed="rId4" cstate="print"/>
          <a:srcRect/>
          <a:stretch>
            <a:fillRect/>
          </a:stretch>
        </p:blipFill>
        <p:spPr bwMode="auto">
          <a:xfrm>
            <a:off x="5303229" y="765177"/>
            <a:ext cx="1661746" cy="511175"/>
          </a:xfrm>
          <a:prstGeom prst="rect">
            <a:avLst/>
          </a:prstGeom>
          <a:noFill/>
          <a:ln w="9525">
            <a:noFill/>
            <a:miter lim="800000"/>
            <a:headEnd/>
            <a:tailEnd/>
          </a:ln>
        </p:spPr>
      </p:pic>
      <p:sp>
        <p:nvSpPr>
          <p:cNvPr id="2" name="Title 1"/>
          <p:cNvSpPr>
            <a:spLocks noGrp="1"/>
          </p:cNvSpPr>
          <p:nvPr>
            <p:ph type="ctrTitle"/>
          </p:nvPr>
        </p:nvSpPr>
        <p:spPr>
          <a:xfrm>
            <a:off x="1236831" y="2348883"/>
            <a:ext cx="6646892" cy="1470025"/>
          </a:xfrm>
        </p:spPr>
        <p:txBody>
          <a:bodyPr/>
          <a:lstStyle>
            <a:lvl1pPr>
              <a:defRPr sz="3600" b="1" i="0">
                <a:solidFill>
                  <a:schemeClr val="tx1">
                    <a:lumMod val="75000"/>
                    <a:lumOff val="25000"/>
                  </a:schemeClr>
                </a:solidFill>
                <a:effectLst>
                  <a:outerShdw blurRad="50800" dist="38100" dir="2700000" algn="tl" rotWithShape="0">
                    <a:prstClr val="black">
                      <a:alpha val="40000"/>
                    </a:prstClr>
                  </a:outerShdw>
                </a:effectLst>
                <a:latin typeface="Arial"/>
                <a:cs typeface="Arial"/>
              </a:defRPr>
            </a:lvl1pPr>
          </a:lstStyle>
          <a:p>
            <a:r>
              <a:rPr lang="ru-RU" dirty="0"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a:p>
        </p:txBody>
      </p:sp>
      <p:sp>
        <p:nvSpPr>
          <p:cNvPr id="25603"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AF040-A3DE-42D8-A13C-0913461E94A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60" r:id="rId8"/>
    <p:sldLayoutId id="2147483661" r:id="rId9"/>
    <p:sldLayoutId id="2147483708" r:id="rId10"/>
  </p:sldLayoutIdLst>
  <p:hf sldNum="0"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0" indent="0" algn="l" defTabSz="457200" rtl="0" eaLnBrk="1" fontAlgn="base" hangingPunct="1">
        <a:spcBef>
          <a:spcPct val="20000"/>
        </a:spcBef>
        <a:spcAft>
          <a:spcPct val="0"/>
        </a:spcAft>
        <a:buFont typeface="Arial" charset="0"/>
        <a:buNone/>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cs typeface="Arial" charset="0"/>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cs typeface="Arial" charset="0"/>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2B10B-2B5B-4D21-B621-3C15B0884A5E}" type="slidenum">
              <a:rPr lang="ru-RU" smtClean="0">
                <a:solidFill>
                  <a:srgbClr val="000000">
                    <a:tint val="75000"/>
                  </a:srgbClr>
                </a:solidFill>
                <a:cs typeface="Arial" charset="0"/>
              </a:rPr>
              <a:pPr/>
              <a:t>‹#›</a:t>
            </a:fld>
            <a:endParaRPr lang="ru-RU">
              <a:solidFill>
                <a:srgbClr val="000000">
                  <a:tint val="75000"/>
                </a:srgbClr>
              </a:solidFill>
              <a:cs typeface="Arial" charset="0"/>
            </a:endParaRPr>
          </a:p>
        </p:txBody>
      </p:sp>
    </p:spTree>
    <p:extLst>
      <p:ext uri="{BB962C8B-B14F-4D97-AF65-F5344CB8AC3E}">
        <p14:creationId xmlns:p14="http://schemas.microsoft.com/office/powerpoint/2010/main" val="315602288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4.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10.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ags" Target="../tags/tag11.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Текст 16"/>
          <p:cNvSpPr txBox="1">
            <a:spLocks/>
          </p:cNvSpPr>
          <p:nvPr/>
        </p:nvSpPr>
        <p:spPr bwMode="auto">
          <a:xfrm>
            <a:off x="4751388" y="5084763"/>
            <a:ext cx="4176712" cy="1368425"/>
          </a:xfrm>
          <a:prstGeom prst="rect">
            <a:avLst/>
          </a:prstGeom>
          <a:noFill/>
          <a:ln w="9525">
            <a:noFill/>
            <a:miter lim="800000"/>
            <a:headEnd/>
            <a:tailEnd/>
          </a:ln>
        </p:spPr>
        <p:txBody>
          <a:bodyPr/>
          <a:lstStyle/>
          <a:p>
            <a:pPr fontAlgn="base">
              <a:spcBef>
                <a:spcPct val="0"/>
              </a:spcBef>
              <a:spcAft>
                <a:spcPct val="0"/>
              </a:spcAft>
            </a:pPr>
            <a:r>
              <a:rPr lang="ru-RU" sz="2800" b="1" dirty="0" smtClean="0">
                <a:solidFill>
                  <a:srgbClr val="000000"/>
                </a:solidFill>
                <a:latin typeface="Verdana" pitchFamily="34" charset="0"/>
                <a:cs typeface="Arial" charset="0"/>
              </a:rPr>
              <a:t>Валютный рынок</a:t>
            </a:r>
          </a:p>
        </p:txBody>
      </p:sp>
      <p:sp>
        <p:nvSpPr>
          <p:cNvPr id="5" name="Заголовок 1"/>
          <p:cNvSpPr txBox="1">
            <a:spLocks/>
          </p:cNvSpPr>
          <p:nvPr/>
        </p:nvSpPr>
        <p:spPr>
          <a:xfrm>
            <a:off x="4860032" y="5661248"/>
            <a:ext cx="4068000" cy="1438192"/>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pPr fontAlgn="base">
              <a:spcBef>
                <a:spcPct val="0"/>
              </a:spcBef>
              <a:spcAft>
                <a:spcPct val="0"/>
              </a:spcAft>
            </a:pPr>
            <a:r>
              <a:rPr lang="ru-RU" sz="1600" dirty="0" smtClean="0"/>
              <a:t>Апрель 2013 года</a:t>
            </a:r>
            <a:endParaRPr kumimoji="0" lang="ru-RU" sz="1600" b="0" i="0" u="none" strike="noStrike" kern="1200" cap="none" spc="0" normalizeH="0" baseline="0" noProof="0" dirty="0">
              <a:ln>
                <a:noFill/>
              </a:ln>
              <a:solidFill>
                <a:schemeClr val="tx1"/>
              </a:solidFill>
              <a:effectLst/>
              <a:uLnTx/>
              <a:uFillTx/>
              <a:latin typeface="+mj-lt"/>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2"/>
          <p:cNvSpPr txBox="1">
            <a:spLocks/>
          </p:cNvSpPr>
          <p:nvPr/>
        </p:nvSpPr>
        <p:spPr bwMode="auto">
          <a:xfrm>
            <a:off x="867340" y="233465"/>
            <a:ext cx="8316415" cy="819271"/>
          </a:xfrm>
          <a:prstGeom prst="rect">
            <a:avLst/>
          </a:prstGeom>
          <a:noFill/>
          <a:ln w="9525">
            <a:noFill/>
            <a:miter lim="800000"/>
            <a:headEnd/>
            <a:tailEnd/>
          </a:ln>
        </p:spPr>
        <p:txBody>
          <a:bodyPr/>
          <a:lstStyle/>
          <a:p>
            <a:r>
              <a:rPr lang="ru-RU" sz="2600" dirty="0" smtClean="0">
                <a:latin typeface="Verdana" pitchFamily="34" charset="0"/>
              </a:rPr>
              <a:t>Структура</a:t>
            </a:r>
            <a:r>
              <a:rPr lang="en-US" sz="2800" dirty="0" smtClean="0">
                <a:latin typeface="Verdana" pitchFamily="34" charset="0"/>
                <a:cs typeface="Arial" pitchFamily="34" charset="0"/>
              </a:rPr>
              <a:t> DMA</a:t>
            </a:r>
            <a:r>
              <a:rPr lang="ru-RU" sz="2600" dirty="0" smtClean="0">
                <a:latin typeface="Verdana" pitchFamily="34" charset="0"/>
              </a:rPr>
              <a:t> клиентских оборотов</a:t>
            </a:r>
            <a:endParaRPr lang="ru-RU" sz="2600" b="1" dirty="0">
              <a:latin typeface="Verdana" pitchFamily="34" charset="0"/>
            </a:endParaRPr>
          </a:p>
        </p:txBody>
      </p:sp>
      <p:graphicFrame>
        <p:nvGraphicFramePr>
          <p:cNvPr id="4" name="Диаграмма 3"/>
          <p:cNvGraphicFramePr/>
          <p:nvPr/>
        </p:nvGraphicFramePr>
        <p:xfrm>
          <a:off x="504056" y="78519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971600" y="3717032"/>
            <a:ext cx="7920880" cy="2304256"/>
          </a:xfrm>
          <a:prstGeom prst="rect">
            <a:avLst/>
          </a:prstGeom>
          <a:ln>
            <a:solidFill>
              <a:srgbClr val="C8102E"/>
            </a:solidFill>
            <a:prstDash val="lgDash"/>
          </a:ln>
        </p:spPr>
        <p:txBody>
          <a:bodyPr anchor="ctr">
            <a:normAutofit/>
          </a:bodyPr>
          <a:lstStyle/>
          <a:p>
            <a:pPr algn="just" fontAlgn="auto">
              <a:lnSpc>
                <a:spcPct val="150000"/>
              </a:lnSpc>
              <a:spcBef>
                <a:spcPts val="0"/>
              </a:spcBef>
              <a:spcAft>
                <a:spcPts val="0"/>
              </a:spcAft>
              <a:defRPr/>
            </a:pPr>
            <a:r>
              <a:rPr lang="ru-RU" sz="1600" kern="0" dirty="0">
                <a:solidFill>
                  <a:sysClr val="windowText" lastClr="000000"/>
                </a:solidFill>
                <a:cs typeface="Arial" pitchFamily="34" charset="0"/>
              </a:rPr>
              <a:t>Тенденции изменения активности различных групп на валютном рынке:</a:t>
            </a:r>
          </a:p>
          <a:p>
            <a:pPr marL="361950" indent="-361950" algn="just" fontAlgn="auto">
              <a:lnSpc>
                <a:spcPct val="150000"/>
              </a:lnSpc>
              <a:spcBef>
                <a:spcPts val="0"/>
              </a:spcBef>
              <a:spcAft>
                <a:spcPts val="0"/>
              </a:spcAft>
              <a:buClr>
                <a:srgbClr val="C00000"/>
              </a:buClr>
              <a:buFont typeface="Arial" pitchFamily="34" charset="0"/>
              <a:buChar char="•"/>
              <a:defRPr/>
            </a:pPr>
            <a:r>
              <a:rPr lang="ru-RU" sz="1600" kern="0" dirty="0">
                <a:solidFill>
                  <a:sysClr val="windowText" lastClr="000000"/>
                </a:solidFill>
                <a:cs typeface="Arial" pitchFamily="34" charset="0"/>
              </a:rPr>
              <a:t>Сохраняется преобладающая доля нерезидентов в суммарных оборотах участников </a:t>
            </a:r>
          </a:p>
          <a:p>
            <a:pPr marL="361950" indent="-361950" algn="just" fontAlgn="auto">
              <a:lnSpc>
                <a:spcPct val="150000"/>
              </a:lnSpc>
              <a:spcBef>
                <a:spcPts val="0"/>
              </a:spcBef>
              <a:spcAft>
                <a:spcPts val="0"/>
              </a:spcAft>
              <a:buClr>
                <a:srgbClr val="C00000"/>
              </a:buClr>
              <a:buFont typeface="Arial" pitchFamily="34" charset="0"/>
              <a:buChar char="•"/>
              <a:defRPr/>
            </a:pPr>
            <a:r>
              <a:rPr lang="ru-RU" sz="1600" kern="0" dirty="0">
                <a:solidFill>
                  <a:sysClr val="windowText" lastClr="000000"/>
                </a:solidFill>
                <a:cs typeface="Arial" pitchFamily="34" charset="0"/>
              </a:rPr>
              <a:t>Наблюдается рост активности российских корпораций и </a:t>
            </a:r>
            <a:r>
              <a:rPr lang="ru-RU" sz="1600" kern="0" dirty="0" err="1">
                <a:solidFill>
                  <a:sysClr val="windowText" lastClr="000000"/>
                </a:solidFill>
                <a:cs typeface="Arial" pitchFamily="34" charset="0"/>
              </a:rPr>
              <a:t>физлиц</a:t>
            </a:r>
            <a:endParaRPr lang="ru-RU" sz="1600" kern="0" dirty="0">
              <a:solidFill>
                <a:sysClr val="windowText" lastClr="000000"/>
              </a:solidFill>
              <a:cs typeface="Arial" pitchFamily="34" charset="0"/>
            </a:endParaRPr>
          </a:p>
          <a:p>
            <a:pPr marL="361950" indent="-361950" algn="just" fontAlgn="auto">
              <a:lnSpc>
                <a:spcPct val="150000"/>
              </a:lnSpc>
              <a:spcBef>
                <a:spcPts val="0"/>
              </a:spcBef>
              <a:spcAft>
                <a:spcPts val="0"/>
              </a:spcAft>
              <a:buClr>
                <a:srgbClr val="C00000"/>
              </a:buClr>
              <a:buFont typeface="Arial" pitchFamily="34" charset="0"/>
              <a:buChar char="•"/>
              <a:defRPr/>
            </a:pPr>
            <a:r>
              <a:rPr lang="ru-RU" sz="1600" kern="0" dirty="0">
                <a:solidFill>
                  <a:sysClr val="windowText" lastClr="000000"/>
                </a:solidFill>
                <a:cs typeface="Arial" pitchFamily="34" charset="0"/>
              </a:rPr>
              <a:t>Значительная доля зарегистрированных </a:t>
            </a:r>
            <a:r>
              <a:rPr lang="ru-RU" sz="1600" kern="0" dirty="0" err="1">
                <a:solidFill>
                  <a:sysClr val="windowText" lastClr="000000"/>
                </a:solidFill>
                <a:cs typeface="Arial" pitchFamily="34" charset="0"/>
              </a:rPr>
              <a:t>физлиц</a:t>
            </a:r>
            <a:r>
              <a:rPr lang="ru-RU" sz="1600" kern="0" dirty="0">
                <a:solidFill>
                  <a:sysClr val="windowText" lastClr="000000"/>
                </a:solidFill>
                <a:cs typeface="Arial" pitchFamily="34" charset="0"/>
              </a:rPr>
              <a:t> пока неактивна</a:t>
            </a:r>
          </a:p>
        </p:txBody>
      </p:sp>
      <p:graphicFrame>
        <p:nvGraphicFramePr>
          <p:cNvPr id="9" name="Диаграмма 8"/>
          <p:cNvGraphicFramePr/>
          <p:nvPr/>
        </p:nvGraphicFramePr>
        <p:xfrm>
          <a:off x="5004048" y="1152126"/>
          <a:ext cx="3750163" cy="225009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rot="16200000">
            <a:off x="1043608" y="2060848"/>
            <a:ext cx="662361" cy="369332"/>
          </a:xfrm>
          <a:prstGeom prst="rect">
            <a:avLst/>
          </a:prstGeom>
          <a:noFill/>
        </p:spPr>
        <p:txBody>
          <a:bodyPr wrap="none" rtlCol="0">
            <a:spAutoFit/>
          </a:bodyPr>
          <a:lstStyle/>
          <a:p>
            <a:r>
              <a:rPr lang="ru-RU" dirty="0" smtClean="0">
                <a:solidFill>
                  <a:srgbClr val="FF0000"/>
                </a:solidFill>
              </a:rPr>
              <a:t>МАЙ</a:t>
            </a:r>
            <a:endParaRPr lang="ru-RU" dirty="0">
              <a:solidFill>
                <a:srgbClr val="FF0000"/>
              </a:solidFill>
            </a:endParaRPr>
          </a:p>
        </p:txBody>
      </p:sp>
      <p:sp>
        <p:nvSpPr>
          <p:cNvPr id="12" name="TextBox 11"/>
          <p:cNvSpPr txBox="1"/>
          <p:nvPr/>
        </p:nvSpPr>
        <p:spPr>
          <a:xfrm rot="16200000">
            <a:off x="7928965" y="1988840"/>
            <a:ext cx="1124347" cy="369332"/>
          </a:xfrm>
          <a:prstGeom prst="rect">
            <a:avLst/>
          </a:prstGeom>
          <a:noFill/>
        </p:spPr>
        <p:txBody>
          <a:bodyPr wrap="none" rtlCol="0">
            <a:spAutoFit/>
          </a:bodyPr>
          <a:lstStyle/>
          <a:p>
            <a:r>
              <a:rPr lang="ru-RU" dirty="0" smtClean="0">
                <a:solidFill>
                  <a:srgbClr val="FF0000"/>
                </a:solidFill>
              </a:rPr>
              <a:t>ЯНВАРЬ</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2"/>
          <p:cNvSpPr txBox="1">
            <a:spLocks/>
          </p:cNvSpPr>
          <p:nvPr/>
        </p:nvSpPr>
        <p:spPr bwMode="auto">
          <a:xfrm>
            <a:off x="1152525" y="233465"/>
            <a:ext cx="7416800" cy="819271"/>
          </a:xfrm>
          <a:prstGeom prst="rect">
            <a:avLst/>
          </a:prstGeom>
          <a:noFill/>
          <a:ln w="9525">
            <a:noFill/>
            <a:miter lim="800000"/>
            <a:headEnd/>
            <a:tailEnd/>
          </a:ln>
        </p:spPr>
        <p:txBody>
          <a:bodyPr/>
          <a:lstStyle/>
          <a:p>
            <a:r>
              <a:rPr lang="ru-RU" sz="2600" u="sng" dirty="0" smtClean="0">
                <a:latin typeface="Verdana" pitchFamily="34" charset="0"/>
              </a:rPr>
              <a:t>Торги Юань - Рубль</a:t>
            </a:r>
            <a:endParaRPr lang="ru-RU" sz="2600" b="1" u="sng" dirty="0">
              <a:latin typeface="Verdana" pitchFamily="34" charset="0"/>
            </a:endParaRPr>
          </a:p>
        </p:txBody>
      </p:sp>
      <p:grpSp>
        <p:nvGrpSpPr>
          <p:cNvPr id="3" name="Группа 10"/>
          <p:cNvGrpSpPr>
            <a:grpSpLocks/>
          </p:cNvGrpSpPr>
          <p:nvPr/>
        </p:nvGrpSpPr>
        <p:grpSpPr bwMode="auto">
          <a:xfrm>
            <a:off x="1241549" y="764704"/>
            <a:ext cx="3546475" cy="531813"/>
            <a:chOff x="784513" y="1918"/>
            <a:chExt cx="3547143" cy="531357"/>
          </a:xfrm>
        </p:grpSpPr>
        <p:sp>
          <p:nvSpPr>
            <p:cNvPr id="5" name="Скругленный прямоугольник 4"/>
            <p:cNvSpPr/>
            <p:nvPr/>
          </p:nvSpPr>
          <p:spPr>
            <a:xfrm>
              <a:off x="784513" y="1918"/>
              <a:ext cx="3547143" cy="53135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Скругленный прямоугольник 4"/>
            <p:cNvSpPr/>
            <p:nvPr/>
          </p:nvSpPr>
          <p:spPr>
            <a:xfrm>
              <a:off x="800391" y="17779"/>
              <a:ext cx="3515387" cy="499634"/>
            </a:xfrm>
            <a:prstGeom prst="rect">
              <a:avLst/>
            </a:prstGeom>
          </p:spPr>
          <p:style>
            <a:lnRef idx="0">
              <a:scrgbClr r="0" g="0" b="0"/>
            </a:lnRef>
            <a:fillRef idx="0">
              <a:scrgbClr r="0" g="0" b="0"/>
            </a:fillRef>
            <a:effectRef idx="0">
              <a:scrgbClr r="0" g="0" b="0"/>
            </a:effectRef>
            <a:fontRef idx="minor">
              <a:schemeClr val="lt1"/>
            </a:fontRef>
          </p:style>
          <p:txBody>
            <a:bodyPr lIns="34290" tIns="22860" rIns="34290" bIns="22860" spcCol="1270" anchor="ctr">
              <a:normAutofit fontScale="85000" lnSpcReduction="10000"/>
            </a:bodyPr>
            <a:lstStyle/>
            <a:p>
              <a:pPr algn="ctr" defTabSz="800100" fontAlgn="auto">
                <a:lnSpc>
                  <a:spcPct val="90000"/>
                </a:lnSpc>
                <a:spcAft>
                  <a:spcPct val="35000"/>
                </a:spcAft>
                <a:defRPr/>
              </a:pPr>
              <a:r>
                <a:rPr lang="ru-RU" b="1" dirty="0">
                  <a:solidFill>
                    <a:schemeClr val="bg1"/>
                  </a:solidFill>
                  <a:latin typeface="Verdana" pitchFamily="34" charset="0"/>
                  <a:ea typeface="MS PGothic" pitchFamily="34" charset="-128"/>
                </a:rPr>
                <a:t>Предпосылки и действующие условия торгов</a:t>
              </a:r>
              <a:endParaRPr lang="ru-RU" dirty="0">
                <a:latin typeface="Verdana" pitchFamily="34" charset="0"/>
              </a:endParaRPr>
            </a:p>
          </p:txBody>
        </p:sp>
      </p:grpSp>
      <p:sp>
        <p:nvSpPr>
          <p:cNvPr id="8" name="Прямоугольник 14"/>
          <p:cNvSpPr>
            <a:spLocks noChangeArrowheads="1"/>
          </p:cNvSpPr>
          <p:nvPr/>
        </p:nvSpPr>
        <p:spPr bwMode="auto">
          <a:xfrm>
            <a:off x="1403350" y="1340768"/>
            <a:ext cx="3168650" cy="2303462"/>
          </a:xfrm>
          <a:prstGeom prst="rect">
            <a:avLst/>
          </a:prstGeom>
          <a:noFill/>
          <a:ln w="9525">
            <a:solidFill>
              <a:srgbClr val="C8102E"/>
            </a:solidFill>
            <a:prstDash val="lgDash"/>
            <a:miter lim="800000"/>
            <a:headEnd/>
            <a:tailEnd/>
          </a:ln>
        </p:spPr>
        <p:txBody>
          <a:bodyPr>
            <a:normAutofit fontScale="92500"/>
          </a:bodyPr>
          <a:lstStyle/>
          <a:p>
            <a:pPr marL="171450" indent="-171450">
              <a:lnSpc>
                <a:spcPct val="150000"/>
              </a:lnSpc>
              <a:buClr>
                <a:srgbClr val="C00000"/>
              </a:buClr>
              <a:buFont typeface="Arial" pitchFamily="34" charset="0"/>
              <a:buChar char="•"/>
            </a:pPr>
            <a:r>
              <a:rPr lang="ru-RU" sz="1200" dirty="0">
                <a:latin typeface="Verdana" pitchFamily="34" charset="0"/>
              </a:rPr>
              <a:t>Создание «моста» между </a:t>
            </a:r>
            <a:r>
              <a:rPr lang="ru-RU" sz="1200" dirty="0" err="1">
                <a:latin typeface="Verdana" pitchFamily="34" charset="0"/>
              </a:rPr>
              <a:t>on-shore</a:t>
            </a:r>
            <a:r>
              <a:rPr lang="ru-RU" sz="1200" dirty="0">
                <a:latin typeface="Verdana" pitchFamily="34" charset="0"/>
              </a:rPr>
              <a:t> и </a:t>
            </a:r>
            <a:r>
              <a:rPr lang="ru-RU" sz="1200" dirty="0" err="1">
                <a:latin typeface="Verdana" pitchFamily="34" charset="0"/>
              </a:rPr>
              <a:t>off-shore</a:t>
            </a:r>
            <a:r>
              <a:rPr lang="ru-RU" sz="1200" dirty="0">
                <a:latin typeface="Verdana" pitchFamily="34" charset="0"/>
              </a:rPr>
              <a:t> юанями</a:t>
            </a:r>
          </a:p>
          <a:p>
            <a:pPr marL="171450" indent="-171450">
              <a:lnSpc>
                <a:spcPct val="150000"/>
              </a:lnSpc>
              <a:buClr>
                <a:srgbClr val="C00000"/>
              </a:buClr>
              <a:buFont typeface="Arial" pitchFamily="34" charset="0"/>
              <a:buChar char="•"/>
            </a:pPr>
            <a:r>
              <a:rPr lang="ru-RU" sz="1200" dirty="0">
                <a:latin typeface="Verdana" pitchFamily="34" charset="0"/>
              </a:rPr>
              <a:t>Рост внешнеторгового оборота между Россией и Китаем - в 2011 г.  увеличился на 41%</a:t>
            </a:r>
          </a:p>
          <a:p>
            <a:pPr marL="171450" indent="-171450">
              <a:lnSpc>
                <a:spcPct val="150000"/>
              </a:lnSpc>
              <a:buClr>
                <a:srgbClr val="C00000"/>
              </a:buClr>
              <a:buFont typeface="Arial" pitchFamily="34" charset="0"/>
              <a:buChar char="•"/>
            </a:pPr>
            <a:r>
              <a:rPr lang="ru-RU" sz="1200" dirty="0">
                <a:latin typeface="Verdana" pitchFamily="34" charset="0"/>
              </a:rPr>
              <a:t>Расширение использования национальных валют России и Китая  во внешнеторговых контрактах</a:t>
            </a:r>
          </a:p>
        </p:txBody>
      </p:sp>
      <p:pic>
        <p:nvPicPr>
          <p:cNvPr id="9" name="Picture 4" descr="http://www.iff.fa.ru/index.php?q=imagebrowser/view/image/409/_original"/>
          <p:cNvPicPr>
            <a:picLocks noChangeAspect="1" noChangeArrowheads="1"/>
          </p:cNvPicPr>
          <p:nvPr/>
        </p:nvPicPr>
        <p:blipFill>
          <a:blip r:embed="rId3" cstate="print"/>
          <a:srcRect/>
          <a:stretch>
            <a:fillRect/>
          </a:stretch>
        </p:blipFill>
        <p:spPr bwMode="auto">
          <a:xfrm>
            <a:off x="4788024" y="332656"/>
            <a:ext cx="578586" cy="504056"/>
          </a:xfrm>
          <a:prstGeom prst="rect">
            <a:avLst/>
          </a:prstGeom>
          <a:noFill/>
          <a:ln w="9525">
            <a:noFill/>
            <a:miter lim="800000"/>
            <a:headEnd/>
            <a:tailEnd/>
          </a:ln>
        </p:spPr>
      </p:pic>
      <p:sp>
        <p:nvSpPr>
          <p:cNvPr id="10" name="Скругленный прямоугольник 9"/>
          <p:cNvSpPr/>
          <p:nvPr/>
        </p:nvSpPr>
        <p:spPr>
          <a:xfrm>
            <a:off x="5256213" y="764704"/>
            <a:ext cx="3546475" cy="53181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fontAlgn="auto">
              <a:spcBef>
                <a:spcPts val="0"/>
              </a:spcBef>
              <a:spcAft>
                <a:spcPts val="0"/>
              </a:spcAft>
              <a:defRPr/>
            </a:pPr>
            <a:r>
              <a:rPr lang="ru-RU" b="1" dirty="0">
                <a:solidFill>
                  <a:schemeClr val="bg1"/>
                </a:solidFill>
                <a:latin typeface="Verdana" pitchFamily="34" charset="0"/>
                <a:ea typeface="MS PGothic" pitchFamily="34" charset="-128"/>
              </a:rPr>
              <a:t>Развитие</a:t>
            </a:r>
            <a:endParaRPr lang="ru-RU" dirty="0">
              <a:latin typeface="Verdana" pitchFamily="34" charset="0"/>
            </a:endParaRPr>
          </a:p>
        </p:txBody>
      </p:sp>
      <p:sp>
        <p:nvSpPr>
          <p:cNvPr id="11" name="Прямоугольник 19"/>
          <p:cNvSpPr>
            <a:spLocks noChangeArrowheads="1"/>
          </p:cNvSpPr>
          <p:nvPr/>
        </p:nvSpPr>
        <p:spPr bwMode="auto">
          <a:xfrm>
            <a:off x="5445450" y="1340768"/>
            <a:ext cx="3168000" cy="2303462"/>
          </a:xfrm>
          <a:prstGeom prst="rect">
            <a:avLst/>
          </a:prstGeom>
          <a:noFill/>
          <a:ln w="9525">
            <a:solidFill>
              <a:schemeClr val="accent1"/>
            </a:solidFill>
            <a:prstDash val="lgDash"/>
            <a:miter lim="800000"/>
            <a:headEnd/>
            <a:tailEnd/>
          </a:ln>
        </p:spPr>
        <p:txBody>
          <a:bodyPr anchor="ctr">
            <a:normAutofit fontScale="85000" lnSpcReduction="10000"/>
          </a:bodyPr>
          <a:lstStyle/>
          <a:p>
            <a:pPr marL="179388" indent="-179388">
              <a:lnSpc>
                <a:spcPct val="200000"/>
              </a:lnSpc>
              <a:buClr>
                <a:srgbClr val="C00000"/>
              </a:buClr>
              <a:buFont typeface="Arial" pitchFamily="34" charset="0"/>
              <a:buChar char="•"/>
            </a:pPr>
            <a:r>
              <a:rPr lang="ru-RU" sz="1200" dirty="0">
                <a:latin typeface="Verdana" pitchFamily="34" charset="0"/>
              </a:rPr>
              <a:t>Переход </a:t>
            </a:r>
            <a:r>
              <a:rPr lang="ru-RU" sz="1200" dirty="0" smtClean="0">
                <a:latin typeface="Verdana" pitchFamily="34" charset="0"/>
              </a:rPr>
              <a:t>к частичному депонированию денежных средств</a:t>
            </a:r>
            <a:endParaRPr lang="ru-RU" sz="1200" dirty="0">
              <a:latin typeface="Verdana" pitchFamily="34" charset="0"/>
            </a:endParaRPr>
          </a:p>
          <a:p>
            <a:pPr marL="179388" indent="-179388">
              <a:lnSpc>
                <a:spcPct val="200000"/>
              </a:lnSpc>
              <a:buClr>
                <a:srgbClr val="C00000"/>
              </a:buClr>
              <a:buFont typeface="Arial" pitchFamily="34" charset="0"/>
              <a:buChar char="•"/>
            </a:pPr>
            <a:r>
              <a:rPr lang="ru-RU" sz="1200" dirty="0" smtClean="0">
                <a:latin typeface="Verdana" pitchFamily="34" charset="0"/>
              </a:rPr>
              <a:t>Организация торгов инструментами TOM и </a:t>
            </a:r>
            <a:r>
              <a:rPr lang="en-US" sz="1200" dirty="0" smtClean="0">
                <a:latin typeface="Verdana" pitchFamily="34" charset="0"/>
              </a:rPr>
              <a:t>LTV</a:t>
            </a:r>
            <a:r>
              <a:rPr lang="ru-RU" sz="1200" dirty="0" smtClean="0">
                <a:latin typeface="Verdana" pitchFamily="34" charset="0"/>
              </a:rPr>
              <a:t> (T+2), а также сделками </a:t>
            </a:r>
            <a:r>
              <a:rPr lang="en-US" sz="1200" dirty="0" smtClean="0">
                <a:latin typeface="Verdana" pitchFamily="34" charset="0"/>
              </a:rPr>
              <a:t>SWAP</a:t>
            </a:r>
            <a:r>
              <a:rPr lang="ru-RU" sz="1200" dirty="0" smtClean="0">
                <a:latin typeface="Verdana" pitchFamily="34" charset="0"/>
              </a:rPr>
              <a:t> О</a:t>
            </a:r>
            <a:r>
              <a:rPr lang="en-US" sz="1200" dirty="0" smtClean="0">
                <a:latin typeface="Verdana" pitchFamily="34" charset="0"/>
              </a:rPr>
              <a:t>/N </a:t>
            </a:r>
            <a:r>
              <a:rPr lang="ru-RU" sz="1200" dirty="0" smtClean="0">
                <a:latin typeface="Verdana" pitchFamily="34" charset="0"/>
              </a:rPr>
              <a:t>и </a:t>
            </a:r>
            <a:r>
              <a:rPr lang="en-US" sz="1200" dirty="0" smtClean="0">
                <a:latin typeface="Verdana" pitchFamily="34" charset="0"/>
              </a:rPr>
              <a:t>TOMSPT – </a:t>
            </a:r>
            <a:r>
              <a:rPr lang="ru-RU" sz="1200" dirty="0" smtClean="0">
                <a:latin typeface="Verdana" pitchFamily="34" charset="0"/>
              </a:rPr>
              <a:t>время торгов до 23:50</a:t>
            </a:r>
            <a:endParaRPr lang="en-US" sz="1200" dirty="0" smtClean="0">
              <a:latin typeface="Verdana" pitchFamily="34" charset="0"/>
            </a:endParaRPr>
          </a:p>
          <a:p>
            <a:pPr marL="179388" indent="-179388">
              <a:lnSpc>
                <a:spcPct val="200000"/>
              </a:lnSpc>
              <a:buClr>
                <a:srgbClr val="C00000"/>
              </a:buClr>
              <a:buFont typeface="Arial" pitchFamily="34" charset="0"/>
              <a:buChar char="•"/>
            </a:pPr>
            <a:r>
              <a:rPr lang="ru-RU" sz="1200" dirty="0" smtClean="0">
                <a:latin typeface="Verdana" pitchFamily="34" charset="0"/>
              </a:rPr>
              <a:t>Комиссия унифицируется с тарифами по </a:t>
            </a:r>
            <a:r>
              <a:rPr lang="en-US" sz="1200" dirty="0" smtClean="0">
                <a:latin typeface="Verdana" pitchFamily="34" charset="0"/>
              </a:rPr>
              <a:t>USD b EUR</a:t>
            </a:r>
            <a:endParaRPr lang="ru-RU" sz="1200" dirty="0">
              <a:latin typeface="Verdana" pitchFamily="34" charset="0"/>
            </a:endParaRPr>
          </a:p>
        </p:txBody>
      </p:sp>
      <p:sp>
        <p:nvSpPr>
          <p:cNvPr id="12" name="Прямоугольник 11"/>
          <p:cNvSpPr/>
          <p:nvPr/>
        </p:nvSpPr>
        <p:spPr>
          <a:xfrm>
            <a:off x="1403350" y="3756943"/>
            <a:ext cx="3168650" cy="2160587"/>
          </a:xfrm>
          <a:prstGeom prst="rect">
            <a:avLst/>
          </a:prstGeom>
          <a:noFill/>
          <a:ln>
            <a:solidFill>
              <a:srgbClr val="C8102E"/>
            </a:solidFill>
            <a:prstDash val="lgDash"/>
          </a:ln>
        </p:spPr>
        <p:txBody>
          <a:bodyPr>
            <a:normAutofit fontScale="92500"/>
          </a:bodyPr>
          <a:lstStyle/>
          <a:p>
            <a:pPr marL="179388" indent="-179388" fontAlgn="auto">
              <a:lnSpc>
                <a:spcPct val="200000"/>
              </a:lnSpc>
              <a:spcBef>
                <a:spcPts val="0"/>
              </a:spcBef>
              <a:spcAft>
                <a:spcPts val="0"/>
              </a:spcAft>
              <a:buClr>
                <a:srgbClr val="C00000"/>
              </a:buClr>
              <a:buFont typeface="Arial" pitchFamily="34" charset="0"/>
              <a:buChar char="•"/>
              <a:defRPr/>
            </a:pPr>
            <a:r>
              <a:rPr lang="ru-RU" sz="1200" dirty="0">
                <a:latin typeface="Verdana" pitchFamily="34" charset="0"/>
              </a:rPr>
              <a:t>Начало торгов – 15 декабря 2010</a:t>
            </a:r>
          </a:p>
          <a:p>
            <a:pPr marL="179388" indent="-179388" fontAlgn="auto">
              <a:lnSpc>
                <a:spcPct val="200000"/>
              </a:lnSpc>
              <a:spcBef>
                <a:spcPts val="0"/>
              </a:spcBef>
              <a:spcAft>
                <a:spcPts val="0"/>
              </a:spcAft>
              <a:buClr>
                <a:srgbClr val="C00000"/>
              </a:buClr>
              <a:buFont typeface="Arial" pitchFamily="34" charset="0"/>
              <a:buChar char="•"/>
              <a:defRPr/>
            </a:pPr>
            <a:r>
              <a:rPr lang="en-US" sz="1200" dirty="0">
                <a:latin typeface="Verdana" pitchFamily="34" charset="0"/>
              </a:rPr>
              <a:t>CNYRUB</a:t>
            </a:r>
            <a:r>
              <a:rPr lang="ru-RU" sz="1200" dirty="0">
                <a:latin typeface="Verdana" pitchFamily="34" charset="0"/>
              </a:rPr>
              <a:t>_</a:t>
            </a:r>
            <a:r>
              <a:rPr lang="en-US" sz="1200" dirty="0">
                <a:latin typeface="Verdana" pitchFamily="34" charset="0"/>
              </a:rPr>
              <a:t>TOD</a:t>
            </a:r>
            <a:r>
              <a:rPr lang="ru-RU" sz="1200" dirty="0">
                <a:latin typeface="Verdana" pitchFamily="34" charset="0"/>
              </a:rPr>
              <a:t> (</a:t>
            </a:r>
            <a:r>
              <a:rPr lang="en-US" sz="1200" dirty="0">
                <a:latin typeface="Verdana" pitchFamily="34" charset="0"/>
              </a:rPr>
              <a:t>T</a:t>
            </a:r>
            <a:r>
              <a:rPr lang="ru-RU" sz="1200" dirty="0">
                <a:latin typeface="Verdana" pitchFamily="34" charset="0"/>
              </a:rPr>
              <a:t>+0)</a:t>
            </a:r>
          </a:p>
          <a:p>
            <a:pPr marL="179388" indent="-179388" fontAlgn="auto">
              <a:lnSpc>
                <a:spcPct val="200000"/>
              </a:lnSpc>
              <a:spcBef>
                <a:spcPts val="0"/>
              </a:spcBef>
              <a:spcAft>
                <a:spcPts val="0"/>
              </a:spcAft>
              <a:buClr>
                <a:srgbClr val="C00000"/>
              </a:buClr>
              <a:buFont typeface="Arial" pitchFamily="34" charset="0"/>
              <a:buChar char="•"/>
              <a:defRPr/>
            </a:pPr>
            <a:r>
              <a:rPr lang="ru-RU" sz="1200" dirty="0">
                <a:latin typeface="Verdana" pitchFamily="34" charset="0"/>
              </a:rPr>
              <a:t>100% депонирование</a:t>
            </a:r>
          </a:p>
          <a:p>
            <a:pPr marL="179388" indent="-179388" fontAlgn="auto">
              <a:lnSpc>
                <a:spcPct val="200000"/>
              </a:lnSpc>
              <a:spcBef>
                <a:spcPts val="0"/>
              </a:spcBef>
              <a:spcAft>
                <a:spcPts val="0"/>
              </a:spcAft>
              <a:buClr>
                <a:srgbClr val="C00000"/>
              </a:buClr>
              <a:buFont typeface="Arial" pitchFamily="34" charset="0"/>
              <a:buChar char="•"/>
              <a:defRPr/>
            </a:pPr>
            <a:r>
              <a:rPr lang="ru-RU" sz="1200" dirty="0">
                <a:latin typeface="Verdana" pitchFamily="34" charset="0"/>
              </a:rPr>
              <a:t>Время торгов 10:00 – 11:00</a:t>
            </a:r>
          </a:p>
          <a:p>
            <a:pPr marL="179388" indent="-179388" fontAlgn="auto">
              <a:lnSpc>
                <a:spcPct val="200000"/>
              </a:lnSpc>
              <a:spcBef>
                <a:spcPts val="0"/>
              </a:spcBef>
              <a:spcAft>
                <a:spcPts val="0"/>
              </a:spcAft>
              <a:buClr>
                <a:srgbClr val="C00000"/>
              </a:buClr>
              <a:buFont typeface="Arial" pitchFamily="34" charset="0"/>
              <a:buChar char="•"/>
              <a:defRPr/>
            </a:pPr>
            <a:r>
              <a:rPr lang="ru-RU" sz="1200" dirty="0">
                <a:latin typeface="Verdana" pitchFamily="34" charset="0"/>
              </a:rPr>
              <a:t>5 маркет-мейкеров</a:t>
            </a:r>
          </a:p>
          <a:p>
            <a:pPr marL="179388" indent="-179388" fontAlgn="auto">
              <a:lnSpc>
                <a:spcPct val="200000"/>
              </a:lnSpc>
              <a:spcBef>
                <a:spcPts val="0"/>
              </a:spcBef>
              <a:spcAft>
                <a:spcPts val="0"/>
              </a:spcAft>
              <a:buClr>
                <a:srgbClr val="C00000"/>
              </a:buClr>
              <a:buFont typeface="Arial" pitchFamily="34" charset="0"/>
              <a:buChar char="•"/>
              <a:defRPr/>
            </a:pPr>
            <a:r>
              <a:rPr lang="ru-RU" sz="1200" dirty="0">
                <a:latin typeface="Verdana" pitchFamily="34" charset="0"/>
              </a:rPr>
              <a:t>&gt;70 Участников торгов</a:t>
            </a:r>
          </a:p>
        </p:txBody>
      </p:sp>
      <p:graphicFrame>
        <p:nvGraphicFramePr>
          <p:cNvPr id="15" name="Диаграмма 14"/>
          <p:cNvGraphicFramePr/>
          <p:nvPr/>
        </p:nvGraphicFramePr>
        <p:xfrm>
          <a:off x="4932040" y="3861048"/>
          <a:ext cx="3726160" cy="223569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одзаголовок 2"/>
          <p:cNvSpPr txBox="1">
            <a:spLocks/>
          </p:cNvSpPr>
          <p:nvPr/>
        </p:nvSpPr>
        <p:spPr bwMode="auto">
          <a:xfrm>
            <a:off x="360363" y="2087563"/>
            <a:ext cx="7199312" cy="612775"/>
          </a:xfrm>
          <a:prstGeom prst="rect">
            <a:avLst/>
          </a:prstGeom>
          <a:noFill/>
          <a:ln w="9525">
            <a:noFill/>
            <a:miter lim="800000"/>
            <a:headEnd/>
            <a:tailEnd/>
          </a:ln>
        </p:spPr>
        <p:txBody>
          <a:bodyPr/>
          <a:lstStyle/>
          <a:p>
            <a:pPr>
              <a:buFont typeface="Arial" charset="0"/>
              <a:buNone/>
            </a:pPr>
            <a:endParaRPr lang="ru-RU" sz="1100" dirty="0" smtClean="0">
              <a:latin typeface="Verdan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0" y="0"/>
            <a:ext cx="8229600" cy="908050"/>
          </a:xfrm>
          <a:prstGeom prst="rect">
            <a:avLst/>
          </a:prstGeom>
        </p:spPr>
        <p:txBody>
          <a:bodyPr/>
          <a:lstStyle/>
          <a:p>
            <a:pPr algn="l"/>
            <a:r>
              <a:rPr lang="en-US" dirty="0" smtClean="0"/>
              <a:t>DISCLAIMER</a:t>
            </a:r>
            <a:endParaRPr lang="ru-RU" dirty="0"/>
          </a:p>
        </p:txBody>
      </p:sp>
      <p:sp>
        <p:nvSpPr>
          <p:cNvPr id="6" name="Объект 5"/>
          <p:cNvSpPr>
            <a:spLocks noGrp="1"/>
          </p:cNvSpPr>
          <p:nvPr>
            <p:ph idx="4294967295"/>
          </p:nvPr>
        </p:nvSpPr>
        <p:spPr>
          <a:xfrm>
            <a:off x="107504" y="1200150"/>
            <a:ext cx="8892480" cy="5181178"/>
          </a:xfrm>
          <a:prstGeom prst="rect">
            <a:avLst/>
          </a:prstGeom>
        </p:spPr>
        <p:txBody>
          <a:bodyPr>
            <a:normAutofit/>
          </a:bodyPr>
          <a:lstStyle/>
          <a:p>
            <a:pPr lvl="0" indent="97200" algn="just" defTabSz="914400" eaLnBrk="1" fontAlgn="auto" hangingPunct="1">
              <a:spcBef>
                <a:spcPts val="0"/>
              </a:spcBef>
              <a:spcAft>
                <a:spcPts val="0"/>
              </a:spcAft>
              <a:defRPr/>
            </a:pPr>
            <a:r>
              <a:rPr lang="ru-RU" sz="900" dirty="0">
                <a:solidFill>
                  <a:srgbClr val="1F497D"/>
                </a:solidFill>
                <a:latin typeface="Franklin Gothic Medium" pitchFamily="34" charset="0"/>
                <a:ea typeface="+mn-ea"/>
                <a:cs typeface="Arial" pitchFamily="34" charset="0"/>
              </a:rPr>
              <a:t>Настоящая презентация была подготовлена и выпущена Открытым акционерным обществом </a:t>
            </a:r>
            <a:r>
              <a:rPr lang="ru-RU" sz="900" dirty="0" smtClean="0">
                <a:solidFill>
                  <a:srgbClr val="1F497D"/>
                </a:solidFill>
                <a:latin typeface="Franklin Gothic Medium" pitchFamily="34" charset="0"/>
                <a:ea typeface="+mn-ea"/>
                <a:cs typeface="Arial" pitchFamily="34" charset="0"/>
              </a:rPr>
              <a:t>«Московская Биржа ММВБ-РТС</a:t>
            </a:r>
            <a:r>
              <a:rPr lang="ru-RU" sz="900" dirty="0">
                <a:solidFill>
                  <a:srgbClr val="1F497D"/>
                </a:solidFill>
                <a:latin typeface="Franklin Gothic Medium" pitchFamily="34" charset="0"/>
                <a:ea typeface="+mn-ea"/>
                <a:cs typeface="Arial" pitchFamily="34" charset="0"/>
              </a:rPr>
              <a:t>» (далее – «Компания»). Если нет какой-либо оговорки об ином, то Компания считается источником всей информации, изложенной в настоящем документе. Данная информация предоставляется по состоянию на дату настоящего документа и может быть изменена без какого-либо уведомления. </a:t>
            </a:r>
          </a:p>
          <a:p>
            <a:pPr lvl="0" indent="97200" algn="just" defTabSz="914400" eaLnBrk="1" fontAlgn="auto" hangingPunct="1">
              <a:spcBef>
                <a:spcPts val="0"/>
              </a:spcBef>
              <a:spcAft>
                <a:spcPts val="0"/>
              </a:spcAft>
              <a:defRPr/>
            </a:pPr>
            <a:r>
              <a:rPr lang="ru-RU" sz="900" dirty="0">
                <a:solidFill>
                  <a:srgbClr val="1F497D"/>
                </a:solidFill>
                <a:latin typeface="Franklin Gothic Medium" pitchFamily="34" charset="0"/>
                <a:ea typeface="+mn-ea"/>
                <a:cs typeface="Arial" pitchFamily="34" charset="0"/>
              </a:rPr>
              <a:t>Данный документ не является, не формирует и не должен рассматриваться в качестве предложения или же приглашения для продажи или участия в подписке, или же, как побуждение к приобретению или же к подписке на какие-либо ценные бумаги, а также этот документ или его часть или же факт его распространения не являются основанием и на них нельзя полагаться в связи с каким-либо предложением, договором, обязательством или же инвестиционным решением, связанными с ним, равно как и он не является рекомендацией относительно ценных бумаг компании. </a:t>
            </a:r>
          </a:p>
          <a:p>
            <a:pPr lvl="0" indent="97200" algn="just" defTabSz="914400" eaLnBrk="1" fontAlgn="auto" hangingPunct="1">
              <a:spcBef>
                <a:spcPts val="0"/>
              </a:spcBef>
              <a:spcAft>
                <a:spcPts val="0"/>
              </a:spcAft>
              <a:defRPr/>
            </a:pPr>
            <a:r>
              <a:rPr lang="ru-RU" sz="900" dirty="0">
                <a:solidFill>
                  <a:srgbClr val="1F497D"/>
                </a:solidFill>
                <a:latin typeface="Franklin Gothic Medium" pitchFamily="34" charset="0"/>
                <a:ea typeface="+mn-ea"/>
                <a:cs typeface="Arial" pitchFamily="34" charset="0"/>
              </a:rPr>
              <a:t>Изложенная в данном документе информация не являлась предметом независимой проверки. В нем также не содержится каких-либо заверений или гарантий, сформулированных или подразумеваемых и никто не должен полагаться на достоверность, точность и полноту информации или мнения, изложенного здесь. Никто из Компании или каких-либо ее дочерних обществ или аффилированных лиц или их директоров, сотрудников или работников, консультантов или их представителей не принимает какой-либо ответственности (независимо от того, возникла ли она в результате халатности или чего-то другого), прямо или косвенно связанной с использованием этого документа или иным образом возникшей из него. </a:t>
            </a:r>
          </a:p>
          <a:p>
            <a:pPr lvl="0" indent="97200" algn="just" defTabSz="914400" eaLnBrk="1" fontAlgn="auto" hangingPunct="1">
              <a:spcBef>
                <a:spcPts val="0"/>
              </a:spcBef>
              <a:spcAft>
                <a:spcPts val="0"/>
              </a:spcAft>
              <a:defRPr/>
            </a:pPr>
            <a:r>
              <a:rPr lang="ru-RU" sz="900" dirty="0">
                <a:solidFill>
                  <a:srgbClr val="1F497D"/>
                </a:solidFill>
                <a:latin typeface="Franklin Gothic Medium" pitchFamily="34" charset="0"/>
                <a:ea typeface="+mn-ea"/>
                <a:cs typeface="Arial" pitchFamily="34" charset="0"/>
              </a:rPr>
              <a:t>Данная презентация содержит прогнозные заявления. Все включенные в настоящую презентацию заявления, за исключением заявлений об исторических фактах, включая, но, не ограничиваясь, заявлениями, относящимися к нашему финансовому положению, бизнес-стратегии, планам менеджмента и целям по будущим операциям являются прогнозными заявлениями. Эти прогнозные заявления включают в себя известные и неизвестные риски, факторы неопределенности и иные факторы, которые могут стать причиной того, что наши нынешние показатели, достижения, свершения или же производственные показатели, будут существенно отличаться от тех, которые сформулированы или подразумеваются под этими прогнозными заявлениями. Данные прогнозные заявления основаны на многочисленных презумпциях относительно нашей нынешней и будущей бизнес-стратегии и среды, в которой мы ожидаем осуществлять свою деятельность в будущем. Важнейшими факторами, которые могут повлиять на наши нынешние показатели, достижения, свершения или же производственные показатели, которые могут существенно отличаться от тех, которые сформулированы или подразумеваются этими прогнозными заявлениями являются, помимо иных факторов, следующие:</a:t>
            </a:r>
          </a:p>
          <a:p>
            <a:pPr lvl="0" indent="97200" algn="just" defTabSz="914400" eaLnBrk="1" fontAlgn="auto" hangingPunct="1">
              <a:spcBef>
                <a:spcPts val="0"/>
              </a:spcBef>
              <a:spcAft>
                <a:spcPts val="0"/>
              </a:spcAft>
              <a:buFont typeface="Arial" pitchFamily="34" charset="0"/>
              <a:buChar char="•"/>
              <a:defRPr/>
            </a:pPr>
            <a:r>
              <a:rPr lang="ru-RU" sz="900" dirty="0">
                <a:solidFill>
                  <a:srgbClr val="1F497D"/>
                </a:solidFill>
                <a:latin typeface="Franklin Gothic Medium" pitchFamily="34" charset="0"/>
                <a:ea typeface="+mn-ea"/>
                <a:cs typeface="Arial" pitchFamily="34" charset="0"/>
              </a:rPr>
              <a:t>восприятие рыночных услуг, предоставляемых Компанией и ее дочерними обществами;</a:t>
            </a:r>
          </a:p>
          <a:p>
            <a:pPr lvl="0" indent="97200" algn="just" defTabSz="914400" eaLnBrk="1" fontAlgn="auto" hangingPunct="1">
              <a:spcBef>
                <a:spcPts val="0"/>
              </a:spcBef>
              <a:spcAft>
                <a:spcPts val="0"/>
              </a:spcAft>
              <a:buFont typeface="Arial" pitchFamily="34" charset="0"/>
              <a:buChar char="•"/>
              <a:defRPr/>
            </a:pPr>
            <a:r>
              <a:rPr lang="ru-RU" sz="900" dirty="0">
                <a:solidFill>
                  <a:srgbClr val="1F497D"/>
                </a:solidFill>
                <a:latin typeface="Franklin Gothic Medium" pitchFamily="34" charset="0"/>
                <a:ea typeface="+mn-ea"/>
                <a:cs typeface="Arial" pitchFamily="34" charset="0"/>
              </a:rPr>
              <a:t>волатильность (а) Российской экономики и рынка ценных бумаг и (</a:t>
            </a:r>
            <a:r>
              <a:rPr lang="en-US" sz="900" dirty="0">
                <a:solidFill>
                  <a:srgbClr val="1F497D"/>
                </a:solidFill>
                <a:latin typeface="Franklin Gothic Medium" pitchFamily="34" charset="0"/>
                <a:ea typeface="+mn-ea"/>
                <a:cs typeface="Arial" pitchFamily="34" charset="0"/>
              </a:rPr>
              <a:t>b</a:t>
            </a:r>
            <a:r>
              <a:rPr lang="ru-RU" sz="900" dirty="0">
                <a:solidFill>
                  <a:srgbClr val="1F497D"/>
                </a:solidFill>
                <a:latin typeface="Franklin Gothic Medium" pitchFamily="34" charset="0"/>
                <a:ea typeface="+mn-ea"/>
                <a:cs typeface="Arial" pitchFamily="34" charset="0"/>
              </a:rPr>
              <a:t>) секторов с высоким уровнем конкуренции, в которых Компания и ее дочерние общества осуществляют свою деятельность;</a:t>
            </a:r>
          </a:p>
          <a:p>
            <a:pPr lvl="0" indent="97200" algn="just" defTabSz="914400" eaLnBrk="1" fontAlgn="auto" hangingPunct="1">
              <a:spcBef>
                <a:spcPts val="0"/>
              </a:spcBef>
              <a:spcAft>
                <a:spcPts val="0"/>
              </a:spcAft>
              <a:buFont typeface="Arial" pitchFamily="34" charset="0"/>
              <a:buChar char="•"/>
              <a:defRPr/>
            </a:pPr>
            <a:r>
              <a:rPr lang="ru-RU" sz="900" dirty="0">
                <a:solidFill>
                  <a:srgbClr val="1F497D"/>
                </a:solidFill>
                <a:latin typeface="Franklin Gothic Medium" pitchFamily="34" charset="0"/>
                <a:ea typeface="+mn-ea"/>
                <a:cs typeface="Arial" pitchFamily="34" charset="0"/>
              </a:rPr>
              <a:t>изменения в (</a:t>
            </a:r>
            <a:r>
              <a:rPr lang="en-US" sz="900" dirty="0">
                <a:solidFill>
                  <a:srgbClr val="1F497D"/>
                </a:solidFill>
                <a:latin typeface="Franklin Gothic Medium" pitchFamily="34" charset="0"/>
                <a:ea typeface="+mn-ea"/>
                <a:cs typeface="Arial" pitchFamily="34" charset="0"/>
              </a:rPr>
              <a:t>a</a:t>
            </a:r>
            <a:r>
              <a:rPr lang="ru-RU" sz="900" dirty="0">
                <a:solidFill>
                  <a:srgbClr val="1F497D"/>
                </a:solidFill>
                <a:latin typeface="Franklin Gothic Medium" pitchFamily="34" charset="0"/>
                <a:ea typeface="+mn-ea"/>
                <a:cs typeface="Arial" pitchFamily="34" charset="0"/>
              </a:rPr>
              <a:t>) отечественном и международном законодательстве и налоговом регулировании и (</a:t>
            </a:r>
            <a:r>
              <a:rPr lang="en-US" sz="900" dirty="0">
                <a:solidFill>
                  <a:srgbClr val="1F497D"/>
                </a:solidFill>
                <a:latin typeface="Franklin Gothic Medium" pitchFamily="34" charset="0"/>
                <a:ea typeface="+mn-ea"/>
                <a:cs typeface="Arial" pitchFamily="34" charset="0"/>
              </a:rPr>
              <a:t>b</a:t>
            </a:r>
            <a:r>
              <a:rPr lang="ru-RU" sz="900" dirty="0">
                <a:solidFill>
                  <a:srgbClr val="1F497D"/>
                </a:solidFill>
                <a:latin typeface="Franklin Gothic Medium" pitchFamily="34" charset="0"/>
                <a:ea typeface="+mn-ea"/>
                <a:cs typeface="Arial" pitchFamily="34" charset="0"/>
              </a:rPr>
              <a:t>) государственных программах, относящихся к финансовым рынкам и рынкам ценных бумаг;</a:t>
            </a:r>
          </a:p>
          <a:p>
            <a:pPr lvl="0" indent="97200" algn="just" defTabSz="914400" eaLnBrk="1" fontAlgn="auto" hangingPunct="1">
              <a:spcBef>
                <a:spcPts val="0"/>
              </a:spcBef>
              <a:spcAft>
                <a:spcPts val="0"/>
              </a:spcAft>
              <a:buFont typeface="Arial" pitchFamily="34" charset="0"/>
              <a:buChar char="•"/>
              <a:defRPr/>
            </a:pPr>
            <a:r>
              <a:rPr lang="ru-RU" sz="900" dirty="0">
                <a:solidFill>
                  <a:srgbClr val="1F497D"/>
                </a:solidFill>
                <a:latin typeface="Franklin Gothic Medium" pitchFamily="34" charset="0"/>
                <a:ea typeface="+mn-ea"/>
                <a:cs typeface="Arial" pitchFamily="34" charset="0"/>
              </a:rPr>
              <a:t>ростом уровня конкуренции со стороны новых игроков на рынке России;</a:t>
            </a:r>
          </a:p>
          <a:p>
            <a:pPr lvl="0" indent="97200" algn="just" defTabSz="914400" eaLnBrk="1" fontAlgn="auto" hangingPunct="1">
              <a:spcBef>
                <a:spcPts val="0"/>
              </a:spcBef>
              <a:spcAft>
                <a:spcPts val="0"/>
              </a:spcAft>
              <a:buFont typeface="Arial" pitchFamily="34" charset="0"/>
              <a:buChar char="•"/>
              <a:defRPr/>
            </a:pPr>
            <a:r>
              <a:rPr lang="ru-RU" sz="900" dirty="0">
                <a:solidFill>
                  <a:srgbClr val="1F497D"/>
                </a:solidFill>
                <a:latin typeface="Franklin Gothic Medium" pitchFamily="34" charset="0"/>
                <a:ea typeface="+mn-ea"/>
                <a:cs typeface="Arial" pitchFamily="34" charset="0"/>
              </a:rPr>
              <a:t>способность успевать за быстрыми изменениями в научно-технической среде, включая способность использовать расширенные функциональные возможности, которые популярны среди клиентов Компании и ее дочерних обществ;</a:t>
            </a:r>
          </a:p>
          <a:p>
            <a:pPr lvl="0" indent="97200" algn="just" defTabSz="914400" eaLnBrk="1" fontAlgn="auto" hangingPunct="1">
              <a:spcBef>
                <a:spcPts val="0"/>
              </a:spcBef>
              <a:spcAft>
                <a:spcPts val="0"/>
              </a:spcAft>
              <a:buFont typeface="Arial" pitchFamily="34" charset="0"/>
              <a:buChar char="•"/>
              <a:defRPr/>
            </a:pPr>
            <a:r>
              <a:rPr lang="ru-RU" sz="900" dirty="0">
                <a:solidFill>
                  <a:srgbClr val="1F497D"/>
                </a:solidFill>
                <a:latin typeface="Franklin Gothic Medium" pitchFamily="34" charset="0"/>
                <a:ea typeface="+mn-ea"/>
                <a:cs typeface="Arial" pitchFamily="34" charset="0"/>
              </a:rPr>
              <a:t>способность сохранять преемственность процесса внедрения новых конкурентных продуктов и услуг, равно как и поддержка конкурентоспособности;</a:t>
            </a:r>
          </a:p>
          <a:p>
            <a:pPr lvl="0" indent="97200" algn="just" defTabSz="914400" eaLnBrk="1" fontAlgn="auto" hangingPunct="1">
              <a:spcBef>
                <a:spcPts val="0"/>
              </a:spcBef>
              <a:spcAft>
                <a:spcPts val="0"/>
              </a:spcAft>
              <a:buFont typeface="Arial" pitchFamily="34" charset="0"/>
              <a:buChar char="•"/>
              <a:defRPr/>
            </a:pPr>
            <a:r>
              <a:rPr lang="ru-RU" sz="900" dirty="0">
                <a:solidFill>
                  <a:srgbClr val="1F497D"/>
                </a:solidFill>
                <a:latin typeface="Franklin Gothic Medium" pitchFamily="34" charset="0"/>
                <a:ea typeface="+mn-ea"/>
                <a:cs typeface="Arial" pitchFamily="34" charset="0"/>
              </a:rPr>
              <a:t>способность привлекать новых клиентов на отечественный рынок и в зарубежных юрисдикциях;</a:t>
            </a:r>
          </a:p>
          <a:p>
            <a:pPr lvl="0" indent="97200" algn="just" defTabSz="914400" eaLnBrk="1" fontAlgn="auto" hangingPunct="1">
              <a:spcBef>
                <a:spcPts val="0"/>
              </a:spcBef>
              <a:spcAft>
                <a:spcPts val="0"/>
              </a:spcAft>
              <a:buFont typeface="Arial" pitchFamily="34" charset="0"/>
              <a:buChar char="•"/>
              <a:defRPr/>
            </a:pPr>
            <a:r>
              <a:rPr lang="ru-RU" sz="900" dirty="0">
                <a:solidFill>
                  <a:srgbClr val="1F497D"/>
                </a:solidFill>
                <a:latin typeface="Franklin Gothic Medium" pitchFamily="34" charset="0"/>
                <a:ea typeface="+mn-ea"/>
                <a:cs typeface="Arial" pitchFamily="34" charset="0"/>
              </a:rPr>
              <a:t>способность увеличивать предложение продукции в зарубежных юрисдикциях.</a:t>
            </a:r>
          </a:p>
          <a:p>
            <a:pPr lvl="0" indent="97200" algn="just" defTabSz="914400" eaLnBrk="1" fontAlgn="auto" hangingPunct="1">
              <a:spcBef>
                <a:spcPts val="0"/>
              </a:spcBef>
              <a:spcAft>
                <a:spcPts val="0"/>
              </a:spcAft>
              <a:defRPr/>
            </a:pPr>
            <a:r>
              <a:rPr lang="ru-RU" sz="900" dirty="0">
                <a:solidFill>
                  <a:srgbClr val="1F497D"/>
                </a:solidFill>
                <a:latin typeface="Franklin Gothic Medium" pitchFamily="34" charset="0"/>
                <a:ea typeface="+mn-ea"/>
                <a:cs typeface="Arial" pitchFamily="34" charset="0"/>
              </a:rPr>
              <a:t>Прогнозные заявления делаются только на дату настоящей презентации, и мы точно отрицаем наличие любых обязательств по обновлению или пересмотру прогнозных заявлений в настоящей презентации в связи с изменениями наших ожиданий, или перемен в условиях или обстоятельствах, на которых основаны эти прогнозные заявления.</a:t>
            </a:r>
            <a:endParaRPr lang="ru-RU" dirty="0"/>
          </a:p>
        </p:txBody>
      </p:sp>
      <p:sp>
        <p:nvSpPr>
          <p:cNvPr id="4" name="TextBox 3"/>
          <p:cNvSpPr txBox="1"/>
          <p:nvPr/>
        </p:nvSpPr>
        <p:spPr>
          <a:xfrm>
            <a:off x="8532440" y="6309320"/>
            <a:ext cx="611560" cy="307777"/>
          </a:xfrm>
          <a:prstGeom prst="rect">
            <a:avLst/>
          </a:prstGeom>
          <a:noFill/>
        </p:spPr>
        <p:txBody>
          <a:bodyPr wrap="square" rtlCol="0">
            <a:spAutoFit/>
          </a:bodyPr>
          <a:lstStyle/>
          <a:p>
            <a:fld id="{BC998441-4920-407F-AFDD-1A2C6DFAFDCB}" type="slidenum">
              <a:rPr lang="ru-RU" sz="1400" b="1" smtClean="0">
                <a:solidFill>
                  <a:schemeClr val="accent5">
                    <a:lumMod val="50000"/>
                  </a:schemeClr>
                </a:solidFill>
              </a:rPr>
              <a:pPr/>
              <a:t>13</a:t>
            </a:fld>
            <a:endParaRPr lang="ru-RU" sz="1400" b="1" dirty="0">
              <a:solidFill>
                <a:schemeClr val="accent5">
                  <a:lumMod val="50000"/>
                </a:schemeClr>
              </a:solidFill>
            </a:endParaRPr>
          </a:p>
        </p:txBody>
      </p:sp>
    </p:spTree>
    <p:extLst>
      <p:ext uri="{BB962C8B-B14F-4D97-AF65-F5344CB8AC3E}">
        <p14:creationId xmlns:p14="http://schemas.microsoft.com/office/powerpoint/2010/main" val="806239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2000" y="576000"/>
            <a:ext cx="7416000" cy="1052800"/>
          </a:xfrm>
        </p:spPr>
        <p:txBody>
          <a:bodyPr/>
          <a:lstStyle/>
          <a:p>
            <a:r>
              <a:rPr lang="ru-RU" dirty="0" smtClean="0"/>
              <a:t>УНИКАЛЬНОСТЬ </a:t>
            </a:r>
            <a:r>
              <a:rPr lang="ru-RU" b="1" dirty="0" smtClean="0"/>
              <a:t/>
            </a:r>
            <a:br>
              <a:rPr lang="ru-RU" b="1" dirty="0" smtClean="0"/>
            </a:br>
            <a:r>
              <a:rPr lang="ru-RU" b="1" dirty="0" smtClean="0"/>
              <a:t>МОСКОВСКОЙ БИРЖИ</a:t>
            </a:r>
            <a:endParaRPr lang="ru-RU" dirty="0"/>
          </a:p>
        </p:txBody>
      </p:sp>
      <p:sp>
        <p:nvSpPr>
          <p:cNvPr id="8" name="Прямоугольник 7"/>
          <p:cNvSpPr/>
          <p:nvPr/>
        </p:nvSpPr>
        <p:spPr>
          <a:xfrm>
            <a:off x="1184667" y="4437112"/>
            <a:ext cx="7424709" cy="1872208"/>
          </a:xfrm>
          <a:prstGeom prst="rect">
            <a:avLst/>
          </a:prstGeom>
        </p:spPr>
        <p:txBody>
          <a:bodyPr wrap="square">
            <a:noAutofit/>
          </a:bodyPr>
          <a:lstStyle/>
          <a:p>
            <a:pPr marL="285750" lvl="1" indent="-285750" defTabSz="577850">
              <a:spcBef>
                <a:spcPct val="0"/>
              </a:spcBef>
              <a:spcAft>
                <a:spcPct val="35000"/>
              </a:spcAft>
              <a:buClr>
                <a:srgbClr val="CCCCCC">
                  <a:lumMod val="75000"/>
                </a:srgbClr>
              </a:buClr>
              <a:buSzPct val="125000"/>
              <a:buFont typeface="Wingdings" pitchFamily="2" charset="2"/>
              <a:buChar char="§"/>
              <a:defRPr/>
            </a:pPr>
            <a:r>
              <a:rPr lang="ru-RU" sz="1400" dirty="0">
                <a:solidFill>
                  <a:srgbClr val="000000"/>
                </a:solidFill>
                <a:ea typeface="Tahoma" pitchFamily="34" charset="0"/>
                <a:cs typeface="Tahoma" pitchFamily="34" charset="0"/>
              </a:rPr>
              <a:t>Гарантированное исполнение сделок, ЦК </a:t>
            </a:r>
            <a:r>
              <a:rPr lang="ru-RU" sz="1400" dirty="0" smtClean="0">
                <a:solidFill>
                  <a:srgbClr val="000000"/>
                </a:solidFill>
                <a:ea typeface="Tahoma" pitchFamily="34" charset="0"/>
                <a:cs typeface="Tahoma" pitchFamily="34" charset="0"/>
              </a:rPr>
              <a:t>- Национальный </a:t>
            </a:r>
            <a:r>
              <a:rPr lang="ru-RU" sz="1400" dirty="0">
                <a:solidFill>
                  <a:srgbClr val="000000"/>
                </a:solidFill>
                <a:ea typeface="Tahoma" pitchFamily="34" charset="0"/>
                <a:cs typeface="Tahoma" pitchFamily="34" charset="0"/>
              </a:rPr>
              <a:t>Клиринговый Центр</a:t>
            </a:r>
          </a:p>
          <a:p>
            <a:pPr marL="285750" lvl="1" indent="-285750" defTabSz="577850">
              <a:spcBef>
                <a:spcPct val="0"/>
              </a:spcBef>
              <a:spcAft>
                <a:spcPct val="35000"/>
              </a:spcAft>
              <a:buClr>
                <a:srgbClr val="CCCCCC">
                  <a:lumMod val="75000"/>
                </a:srgbClr>
              </a:buClr>
              <a:buSzPct val="125000"/>
              <a:buFont typeface="Wingdings" pitchFamily="2" charset="2"/>
              <a:buChar char="§"/>
              <a:defRPr/>
            </a:pPr>
            <a:r>
              <a:rPr lang="ru-RU" sz="1400" dirty="0">
                <a:solidFill>
                  <a:srgbClr val="000000"/>
                </a:solidFill>
                <a:ea typeface="Tahoma" pitchFamily="34" charset="0"/>
                <a:cs typeface="Tahoma" pitchFamily="34" charset="0"/>
              </a:rPr>
              <a:t>Расчеты по рублям </a:t>
            </a:r>
            <a:r>
              <a:rPr lang="ru-RU" sz="1400" dirty="0" smtClean="0">
                <a:solidFill>
                  <a:srgbClr val="000000"/>
                </a:solidFill>
                <a:ea typeface="Tahoma" pitchFamily="34" charset="0"/>
                <a:cs typeface="Tahoma" pitchFamily="34" charset="0"/>
              </a:rPr>
              <a:t>- </a:t>
            </a:r>
            <a:r>
              <a:rPr lang="ru-RU" sz="1400" dirty="0">
                <a:solidFill>
                  <a:srgbClr val="000000"/>
                </a:solidFill>
                <a:ea typeface="Tahoma" pitchFamily="34" charset="0"/>
                <a:cs typeface="Tahoma" pitchFamily="34" charset="0"/>
              </a:rPr>
              <a:t>НКО ЗАО «Национальный расчетный депозитарий» (НРД)</a:t>
            </a:r>
          </a:p>
          <a:p>
            <a:pPr marL="285750" lvl="1" indent="-285750" defTabSz="577850">
              <a:spcBef>
                <a:spcPct val="0"/>
              </a:spcBef>
              <a:spcAft>
                <a:spcPct val="35000"/>
              </a:spcAft>
              <a:buClr>
                <a:srgbClr val="CCCCCC">
                  <a:lumMod val="75000"/>
                </a:srgbClr>
              </a:buClr>
              <a:buSzPct val="125000"/>
              <a:buFont typeface="Wingdings" pitchFamily="2" charset="2"/>
              <a:buChar char="§"/>
              <a:defRPr/>
            </a:pPr>
            <a:r>
              <a:rPr lang="ru-RU" sz="1400" dirty="0">
                <a:solidFill>
                  <a:srgbClr val="000000"/>
                </a:solidFill>
                <a:ea typeface="Tahoma" pitchFamily="34" charset="0"/>
                <a:cs typeface="Tahoma" pitchFamily="34" charset="0"/>
              </a:rPr>
              <a:t>Расчеты по валюте - </a:t>
            </a:r>
            <a:r>
              <a:rPr lang="ru-RU" sz="1400" dirty="0" err="1">
                <a:solidFill>
                  <a:srgbClr val="000000"/>
                </a:solidFill>
                <a:ea typeface="Tahoma" pitchFamily="34" charset="0"/>
                <a:cs typeface="Tahoma" pitchFamily="34" charset="0"/>
              </a:rPr>
              <a:t>J.P.Morgan</a:t>
            </a:r>
            <a:r>
              <a:rPr lang="ru-RU" sz="1400" dirty="0">
                <a:solidFill>
                  <a:srgbClr val="000000"/>
                </a:solidFill>
                <a:ea typeface="Tahoma" pitchFamily="34" charset="0"/>
                <a:cs typeface="Tahoma" pitchFamily="34" charset="0"/>
              </a:rPr>
              <a:t> </a:t>
            </a:r>
            <a:r>
              <a:rPr lang="ru-RU" sz="1400" dirty="0" err="1">
                <a:solidFill>
                  <a:srgbClr val="000000"/>
                </a:solidFill>
                <a:ea typeface="Tahoma" pitchFamily="34" charset="0"/>
                <a:cs typeface="Tahoma" pitchFamily="34" charset="0"/>
              </a:rPr>
              <a:t>Chase</a:t>
            </a:r>
            <a:r>
              <a:rPr lang="ru-RU" sz="1400" dirty="0">
                <a:solidFill>
                  <a:srgbClr val="000000"/>
                </a:solidFill>
                <a:ea typeface="Tahoma" pitchFamily="34" charset="0"/>
                <a:cs typeface="Tahoma" pitchFamily="34" charset="0"/>
              </a:rPr>
              <a:t> </a:t>
            </a:r>
            <a:r>
              <a:rPr lang="ru-RU" sz="1400" dirty="0" err="1">
                <a:solidFill>
                  <a:srgbClr val="000000"/>
                </a:solidFill>
                <a:ea typeface="Tahoma" pitchFamily="34" charset="0"/>
                <a:cs typeface="Tahoma" pitchFamily="34" charset="0"/>
              </a:rPr>
              <a:t>Bank</a:t>
            </a:r>
            <a:endParaRPr lang="ru-RU" sz="1400" dirty="0">
              <a:solidFill>
                <a:srgbClr val="000000"/>
              </a:solidFill>
              <a:ea typeface="Tahoma" pitchFamily="34" charset="0"/>
              <a:cs typeface="Tahoma" pitchFamily="34" charset="0"/>
            </a:endParaRPr>
          </a:p>
          <a:p>
            <a:pPr marL="285750" lvl="1" indent="-285750" defTabSz="577850">
              <a:spcBef>
                <a:spcPct val="0"/>
              </a:spcBef>
              <a:spcAft>
                <a:spcPct val="35000"/>
              </a:spcAft>
              <a:buClr>
                <a:srgbClr val="CCCCCC">
                  <a:lumMod val="75000"/>
                </a:srgbClr>
              </a:buClr>
              <a:buSzPct val="125000"/>
              <a:buFont typeface="Wingdings" pitchFamily="2" charset="2"/>
              <a:buChar char="§"/>
              <a:defRPr/>
            </a:pPr>
            <a:r>
              <a:rPr lang="ru-RU" sz="1400" dirty="0">
                <a:solidFill>
                  <a:srgbClr val="000000"/>
                </a:solidFill>
                <a:ea typeface="Tahoma" pitchFamily="34" charset="0"/>
                <a:cs typeface="Tahoma" pitchFamily="34" charset="0"/>
              </a:rPr>
              <a:t>Эффективная система риск-менеджмента </a:t>
            </a:r>
          </a:p>
          <a:p>
            <a:pPr marL="285750" lvl="1" indent="-285750" defTabSz="577850">
              <a:spcBef>
                <a:spcPct val="0"/>
              </a:spcBef>
              <a:spcAft>
                <a:spcPct val="35000"/>
              </a:spcAft>
              <a:buClr>
                <a:srgbClr val="CCCCCC">
                  <a:lumMod val="75000"/>
                </a:srgbClr>
              </a:buClr>
              <a:buSzPct val="125000"/>
              <a:buFont typeface="Wingdings" pitchFamily="2" charset="2"/>
              <a:buChar char="§"/>
              <a:defRPr/>
            </a:pPr>
            <a:r>
              <a:rPr lang="ru-RU" sz="1400" dirty="0">
                <a:solidFill>
                  <a:srgbClr val="000000"/>
                </a:solidFill>
                <a:ea typeface="Tahoma" pitchFamily="34" charset="0"/>
                <a:cs typeface="Tahoma" pitchFamily="34" charset="0"/>
              </a:rPr>
              <a:t>Мультивалютное обеспечение и расчеты</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4668" y="1628800"/>
            <a:ext cx="636076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5090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5"/>
          <p:cNvGraphicFramePr>
            <a:graphicFrameLocks/>
          </p:cNvGraphicFramePr>
          <p:nvPr/>
        </p:nvGraphicFramePr>
        <p:xfrm>
          <a:off x="971601" y="4221088"/>
          <a:ext cx="4824535" cy="1953011"/>
        </p:xfrm>
        <a:graphic>
          <a:graphicData uri="http://schemas.openxmlformats.org/drawingml/2006/chart">
            <c:chart xmlns:c="http://schemas.openxmlformats.org/drawingml/2006/chart" xmlns:r="http://schemas.openxmlformats.org/officeDocument/2006/relationships" r:id="rId4"/>
          </a:graphicData>
        </a:graphic>
      </p:graphicFrame>
      <p:sp>
        <p:nvSpPr>
          <p:cNvPr id="8" name="Подзаголовок 2"/>
          <p:cNvSpPr txBox="1">
            <a:spLocks/>
          </p:cNvSpPr>
          <p:nvPr/>
        </p:nvSpPr>
        <p:spPr bwMode="auto">
          <a:xfrm>
            <a:off x="1152525" y="44624"/>
            <a:ext cx="7416800" cy="819271"/>
          </a:xfrm>
          <a:prstGeom prst="rect">
            <a:avLst/>
          </a:prstGeom>
          <a:noFill/>
          <a:ln w="9525">
            <a:noFill/>
            <a:miter lim="800000"/>
            <a:headEnd/>
            <a:tailEnd/>
          </a:ln>
        </p:spPr>
        <p:txBody>
          <a:bodyPr/>
          <a:lstStyle/>
          <a:p>
            <a:r>
              <a:rPr lang="ru-RU" sz="2600" dirty="0" smtClean="0">
                <a:latin typeface="Verdana" pitchFamily="34" charset="0"/>
              </a:rPr>
              <a:t>Динамика валютного рынка</a:t>
            </a:r>
            <a:endParaRPr lang="ru-RU" sz="2600" b="1" dirty="0">
              <a:latin typeface="Verdana" pitchFamily="34" charset="0"/>
            </a:endParaRPr>
          </a:p>
        </p:txBody>
      </p:sp>
      <p:sp>
        <p:nvSpPr>
          <p:cNvPr id="9" name="Прямоугольник 8"/>
          <p:cNvSpPr/>
          <p:nvPr/>
        </p:nvSpPr>
        <p:spPr>
          <a:xfrm>
            <a:off x="971600" y="726812"/>
            <a:ext cx="5400600" cy="253916"/>
          </a:xfrm>
          <a:prstGeom prst="rect">
            <a:avLst/>
          </a:prstGeom>
        </p:spPr>
        <p:txBody>
          <a:bodyPr wrap="square">
            <a:spAutoFit/>
          </a:bodyPr>
          <a:lstStyle/>
          <a:p>
            <a:r>
              <a:rPr lang="ru-RU" sz="1000" dirty="0" smtClean="0">
                <a:solidFill>
                  <a:srgbClr val="000000"/>
                </a:solidFill>
                <a:latin typeface="Verdana" pitchFamily="34" charset="0"/>
              </a:rPr>
              <a:t>Среднедневной объем торгов на валютном рынке ММВБ-РТС, </a:t>
            </a:r>
            <a:r>
              <a:rPr lang="en-US" sz="1000" dirty="0" smtClean="0">
                <a:solidFill>
                  <a:srgbClr val="000000"/>
                </a:solidFill>
                <a:latin typeface="Verdana" pitchFamily="34" charset="0"/>
              </a:rPr>
              <a:t>$ </a:t>
            </a:r>
            <a:r>
              <a:rPr lang="ru-RU" sz="1000" dirty="0" smtClean="0">
                <a:solidFill>
                  <a:srgbClr val="000000"/>
                </a:solidFill>
                <a:latin typeface="Verdana" pitchFamily="34" charset="0"/>
              </a:rPr>
              <a:t>млрд</a:t>
            </a:r>
            <a:endParaRPr lang="ru-RU" sz="1000" dirty="0">
              <a:solidFill>
                <a:srgbClr val="000000"/>
              </a:solidFill>
              <a:latin typeface="Verdana" pitchFamily="34" charset="0"/>
            </a:endParaRPr>
          </a:p>
        </p:txBody>
      </p:sp>
      <p:sp>
        <p:nvSpPr>
          <p:cNvPr id="10" name="Прямоугольник 9"/>
          <p:cNvSpPr/>
          <p:nvPr/>
        </p:nvSpPr>
        <p:spPr>
          <a:xfrm>
            <a:off x="971600" y="4077072"/>
            <a:ext cx="4968552" cy="253916"/>
          </a:xfrm>
          <a:prstGeom prst="rect">
            <a:avLst/>
          </a:prstGeom>
        </p:spPr>
        <p:txBody>
          <a:bodyPr wrap="square">
            <a:spAutoFit/>
          </a:bodyPr>
          <a:lstStyle/>
          <a:p>
            <a:r>
              <a:rPr lang="ru-RU" sz="1000" dirty="0" smtClean="0">
                <a:solidFill>
                  <a:srgbClr val="000000"/>
                </a:solidFill>
                <a:latin typeface="Verdana" pitchFamily="34" charset="0"/>
              </a:rPr>
              <a:t>Доля Московской Биржи на российском межбанковском рынке, %</a:t>
            </a:r>
            <a:endParaRPr lang="ru-RU" sz="1000" dirty="0">
              <a:solidFill>
                <a:srgbClr val="000000"/>
              </a:solidFill>
              <a:latin typeface="Verdana" pitchFamily="34" charset="0"/>
            </a:endParaRPr>
          </a:p>
        </p:txBody>
      </p:sp>
      <p:graphicFrame>
        <p:nvGraphicFramePr>
          <p:cNvPr id="16" name="Диаграмма 15"/>
          <p:cNvGraphicFramePr/>
          <p:nvPr/>
        </p:nvGraphicFramePr>
        <p:xfrm>
          <a:off x="874844" y="908720"/>
          <a:ext cx="5972175"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p:nvPr/>
        </p:nvSpPr>
        <p:spPr>
          <a:xfrm>
            <a:off x="5508104" y="5363924"/>
            <a:ext cx="332142" cy="369332"/>
          </a:xfrm>
          <a:prstGeom prst="rect">
            <a:avLst/>
          </a:prstGeom>
          <a:noFill/>
        </p:spPr>
        <p:txBody>
          <a:bodyPr wrap="none" rtlCol="0">
            <a:spAutoFit/>
          </a:bodyPr>
          <a:lstStyle/>
          <a:p>
            <a:r>
              <a:rPr lang="en-US" dirty="0" smtClean="0">
                <a:solidFill>
                  <a:srgbClr val="C00000"/>
                </a:solidFill>
                <a:latin typeface="Verdana" pitchFamily="34" charset="0"/>
              </a:rPr>
              <a:t>$</a:t>
            </a:r>
            <a:endParaRPr lang="ru-RU" dirty="0">
              <a:solidFill>
                <a:srgbClr val="C00000"/>
              </a:solidFill>
              <a:latin typeface="Verdana" pitchFamily="34" charset="0"/>
            </a:endParaRPr>
          </a:p>
        </p:txBody>
      </p:sp>
      <p:sp>
        <p:nvSpPr>
          <p:cNvPr id="18" name="TextBox 17"/>
          <p:cNvSpPr txBox="1"/>
          <p:nvPr/>
        </p:nvSpPr>
        <p:spPr>
          <a:xfrm>
            <a:off x="5508104" y="4715852"/>
            <a:ext cx="332142" cy="369332"/>
          </a:xfrm>
          <a:prstGeom prst="rect">
            <a:avLst/>
          </a:prstGeom>
          <a:noFill/>
        </p:spPr>
        <p:txBody>
          <a:bodyPr wrap="none" rtlCol="0">
            <a:spAutoFit/>
          </a:bodyPr>
          <a:lstStyle/>
          <a:p>
            <a:r>
              <a:rPr lang="en-US" dirty="0" smtClean="0">
                <a:solidFill>
                  <a:schemeClr val="accent4">
                    <a:lumMod val="50000"/>
                  </a:schemeClr>
                </a:solidFill>
                <a:latin typeface="Verdana" pitchFamily="34" charset="0"/>
              </a:rPr>
              <a:t>€</a:t>
            </a:r>
            <a:endParaRPr lang="ru-RU" dirty="0">
              <a:solidFill>
                <a:schemeClr val="accent4">
                  <a:lumMod val="50000"/>
                </a:schemeClr>
              </a:solidFill>
              <a:latin typeface="Verdana" pitchFamily="34" charset="0"/>
            </a:endParaRPr>
          </a:p>
        </p:txBody>
      </p:sp>
      <p:sp>
        <p:nvSpPr>
          <p:cNvPr id="11" name="Прямоугольник 113"/>
          <p:cNvSpPr/>
          <p:nvPr>
            <p:custDataLst>
              <p:tags r:id="rId1"/>
            </p:custDataLst>
          </p:nvPr>
        </p:nvSpPr>
        <p:spPr>
          <a:xfrm>
            <a:off x="5940152" y="603126"/>
            <a:ext cx="3008586" cy="5562178"/>
          </a:xfrm>
          <a:prstGeom prst="rect">
            <a:avLst/>
          </a:prstGeom>
          <a:ln w="6350">
            <a:solidFill>
              <a:schemeClr val="accent1"/>
            </a:solidFill>
            <a:prstDash val="lgDash"/>
          </a:ln>
        </p:spPr>
        <p:style>
          <a:lnRef idx="2">
            <a:schemeClr val="accent1"/>
          </a:lnRef>
          <a:fillRef idx="1">
            <a:schemeClr val="lt1"/>
          </a:fillRef>
          <a:effectRef idx="0">
            <a:schemeClr val="accent1"/>
          </a:effectRef>
          <a:fontRef idx="minor">
            <a:schemeClr val="dk1"/>
          </a:fontRef>
        </p:style>
        <p:txBody>
          <a:bodyPr lIns="95785" tIns="47893" rIns="95785" bIns="47893" anchor="ctr">
            <a:noAutofit/>
          </a:bodyPr>
          <a:lstStyle/>
          <a:p>
            <a:pPr marL="182563" indent="-182563" algn="just" fontAlgn="auto">
              <a:spcBef>
                <a:spcPts val="638"/>
              </a:spcBef>
              <a:spcAft>
                <a:spcPts val="0"/>
              </a:spcAft>
              <a:buClr>
                <a:srgbClr val="C00000"/>
              </a:buClr>
              <a:buFont typeface="Wingdings" pitchFamily="2" charset="2"/>
              <a:buChar char="§"/>
              <a:defRPr/>
            </a:pPr>
            <a:r>
              <a:rPr lang="ru-RU" sz="1600" dirty="0">
                <a:latin typeface="Verdana" pitchFamily="34" charset="0"/>
                <a:ea typeface="ＭＳ Ｐゴシック"/>
                <a:cs typeface="Arial" pitchFamily="34" charset="0"/>
              </a:rPr>
              <a:t>Участниками валютного рынка являются </a:t>
            </a:r>
            <a:r>
              <a:rPr lang="en-US" sz="1600" b="1" dirty="0" smtClean="0">
                <a:solidFill>
                  <a:srgbClr val="C00000"/>
                </a:solidFill>
                <a:latin typeface="Verdana" pitchFamily="34" charset="0"/>
                <a:ea typeface="ＭＳ Ｐゴシック"/>
                <a:cs typeface="Arial" pitchFamily="34" charset="0"/>
              </a:rPr>
              <a:t>5</a:t>
            </a:r>
            <a:r>
              <a:rPr lang="ru-RU" sz="1600" b="1" dirty="0" smtClean="0">
                <a:solidFill>
                  <a:srgbClr val="C00000"/>
                </a:solidFill>
                <a:latin typeface="Verdana" pitchFamily="34" charset="0"/>
                <a:ea typeface="ＭＳ Ｐゴシック"/>
                <a:cs typeface="Arial" pitchFamily="34" charset="0"/>
              </a:rPr>
              <a:t>83</a:t>
            </a:r>
            <a:r>
              <a:rPr lang="en-US" sz="1600" b="1" dirty="0" smtClean="0">
                <a:solidFill>
                  <a:srgbClr val="C00000"/>
                </a:solidFill>
                <a:latin typeface="Verdana" pitchFamily="34" charset="0"/>
                <a:ea typeface="ＭＳ Ｐゴシック"/>
                <a:cs typeface="Arial" pitchFamily="34" charset="0"/>
              </a:rPr>
              <a:t> </a:t>
            </a:r>
            <a:r>
              <a:rPr lang="ru-RU" sz="1600" dirty="0" smtClean="0">
                <a:latin typeface="Verdana" pitchFamily="34" charset="0"/>
                <a:ea typeface="ＭＳ Ｐゴシック"/>
                <a:cs typeface="Arial" pitchFamily="34" charset="0"/>
              </a:rPr>
              <a:t>банков</a:t>
            </a:r>
            <a:r>
              <a:rPr lang="en-US" sz="1600" dirty="0">
                <a:latin typeface="Verdana" pitchFamily="34" charset="0"/>
                <a:ea typeface="ＭＳ Ｐゴシック"/>
                <a:cs typeface="Arial" pitchFamily="34" charset="0"/>
              </a:rPr>
              <a:t> </a:t>
            </a:r>
            <a:r>
              <a:rPr lang="ru-RU" sz="1600" smtClean="0">
                <a:latin typeface="Verdana" pitchFamily="34" charset="0"/>
                <a:ea typeface="ＭＳ Ｐゴシック"/>
                <a:cs typeface="Arial" pitchFamily="34" charset="0"/>
              </a:rPr>
              <a:t>и 30 </a:t>
            </a:r>
            <a:r>
              <a:rPr lang="ru-RU" sz="1600" dirty="0" smtClean="0">
                <a:latin typeface="Verdana" pitchFamily="34" charset="0"/>
                <a:ea typeface="ＭＳ Ｐゴシック"/>
                <a:cs typeface="Arial" pitchFamily="34" charset="0"/>
              </a:rPr>
              <a:t>брокеров (на </a:t>
            </a:r>
            <a:r>
              <a:rPr lang="en-US" sz="1600" dirty="0" smtClean="0">
                <a:latin typeface="Verdana" pitchFamily="34" charset="0"/>
                <a:ea typeface="ＭＳ Ｐゴシック"/>
                <a:cs typeface="Arial" pitchFamily="34" charset="0"/>
              </a:rPr>
              <a:t>01</a:t>
            </a:r>
            <a:r>
              <a:rPr lang="ru-RU" sz="1600" dirty="0" smtClean="0">
                <a:latin typeface="Verdana" pitchFamily="34" charset="0"/>
                <a:ea typeface="ＭＳ Ｐゴシック"/>
                <a:cs typeface="Arial" pitchFamily="34" charset="0"/>
              </a:rPr>
              <a:t>.0</a:t>
            </a:r>
            <a:r>
              <a:rPr lang="en-US" sz="1600" dirty="0" smtClean="0">
                <a:latin typeface="Verdana" pitchFamily="34" charset="0"/>
                <a:ea typeface="ＭＳ Ｐゴシック"/>
                <a:cs typeface="Arial" pitchFamily="34" charset="0"/>
              </a:rPr>
              <a:t>4</a:t>
            </a:r>
            <a:r>
              <a:rPr lang="ru-RU" sz="1600" dirty="0" smtClean="0">
                <a:latin typeface="Verdana" pitchFamily="34" charset="0"/>
                <a:ea typeface="ＭＳ Ｐゴシック"/>
                <a:cs typeface="Arial" pitchFamily="34" charset="0"/>
              </a:rPr>
              <a:t>.13)</a:t>
            </a:r>
            <a:endParaRPr lang="ru-RU" sz="1600" dirty="0">
              <a:latin typeface="Verdana" pitchFamily="34" charset="0"/>
              <a:ea typeface="ＭＳ Ｐゴシック"/>
              <a:cs typeface="Arial" pitchFamily="34" charset="0"/>
            </a:endParaRPr>
          </a:p>
          <a:p>
            <a:pPr marL="182563" indent="-182563" algn="just" fontAlgn="auto">
              <a:spcBef>
                <a:spcPts val="638"/>
              </a:spcBef>
              <a:spcAft>
                <a:spcPts val="0"/>
              </a:spcAft>
              <a:buClr>
                <a:srgbClr val="C00000"/>
              </a:buClr>
              <a:buFont typeface="Wingdings" pitchFamily="2" charset="2"/>
              <a:buChar char="§"/>
              <a:defRPr/>
            </a:pPr>
            <a:r>
              <a:rPr lang="ru-RU" sz="1600" dirty="0">
                <a:solidFill>
                  <a:srgbClr val="000000"/>
                </a:solidFill>
                <a:latin typeface="Verdana" pitchFamily="34" charset="0"/>
                <a:ea typeface="MS PGothic" pitchFamily="34" charset="-128"/>
                <a:cs typeface="Arial" pitchFamily="34" charset="0"/>
              </a:rPr>
              <a:t>Разнообразные инструменты</a:t>
            </a:r>
          </a:p>
          <a:p>
            <a:pPr marL="182563" indent="-182563" algn="just" fontAlgn="auto">
              <a:spcBef>
                <a:spcPts val="638"/>
              </a:spcBef>
              <a:spcAft>
                <a:spcPts val="0"/>
              </a:spcAft>
              <a:buClr>
                <a:srgbClr val="C00000"/>
              </a:buClr>
              <a:buFont typeface="Wingdings" pitchFamily="2" charset="2"/>
              <a:buChar char="§"/>
              <a:defRPr/>
            </a:pPr>
            <a:r>
              <a:rPr lang="ru-RU" sz="1600" dirty="0" smtClean="0">
                <a:solidFill>
                  <a:srgbClr val="000000"/>
                </a:solidFill>
                <a:latin typeface="Verdana" pitchFamily="34" charset="0"/>
                <a:ea typeface="MS PGothic" pitchFamily="34" charset="-128"/>
                <a:cs typeface="Arial" pitchFamily="34" charset="0"/>
              </a:rPr>
              <a:t>Среднедневные объемы </a:t>
            </a:r>
            <a:r>
              <a:rPr lang="ru-RU" sz="1600" dirty="0">
                <a:solidFill>
                  <a:srgbClr val="000000"/>
                </a:solidFill>
                <a:latin typeface="Verdana" pitchFamily="34" charset="0"/>
                <a:ea typeface="MS PGothic" pitchFamily="34" charset="-128"/>
                <a:cs typeface="Arial" pitchFamily="34" charset="0"/>
              </a:rPr>
              <a:t>торгов </a:t>
            </a:r>
            <a:r>
              <a:rPr lang="ru-RU" sz="1600" dirty="0" smtClean="0">
                <a:solidFill>
                  <a:srgbClr val="000000"/>
                </a:solidFill>
                <a:latin typeface="Verdana" pitchFamily="34" charset="0"/>
                <a:ea typeface="MS PGothic" pitchFamily="34" charset="-128"/>
                <a:cs typeface="Arial" pitchFamily="34" charset="0"/>
              </a:rPr>
              <a:t>–</a:t>
            </a:r>
            <a:r>
              <a:rPr lang="ru-RU" sz="1600" dirty="0" smtClean="0">
                <a:solidFill>
                  <a:srgbClr val="C00000"/>
                </a:solidFill>
                <a:latin typeface="Verdana" pitchFamily="34" charset="0"/>
                <a:ea typeface="MS PGothic" pitchFamily="34" charset="-128"/>
                <a:cs typeface="Arial" pitchFamily="34" charset="0"/>
              </a:rPr>
              <a:t>$</a:t>
            </a:r>
            <a:r>
              <a:rPr lang="en-US" sz="1600" b="1" dirty="0" smtClean="0">
                <a:solidFill>
                  <a:srgbClr val="C00000"/>
                </a:solidFill>
                <a:latin typeface="Verdana" pitchFamily="34" charset="0"/>
                <a:ea typeface="MS PGothic" pitchFamily="34" charset="-128"/>
                <a:cs typeface="Arial" pitchFamily="34" charset="0"/>
              </a:rPr>
              <a:t>14.9</a:t>
            </a:r>
            <a:r>
              <a:rPr lang="ru-RU" sz="1600" dirty="0" smtClean="0">
                <a:solidFill>
                  <a:srgbClr val="C00000"/>
                </a:solidFill>
                <a:latin typeface="Verdana" pitchFamily="34" charset="0"/>
                <a:ea typeface="MS PGothic" pitchFamily="34" charset="-128"/>
                <a:cs typeface="Arial" pitchFamily="34" charset="0"/>
              </a:rPr>
              <a:t> </a:t>
            </a:r>
            <a:r>
              <a:rPr lang="ru-RU" sz="1600" dirty="0" smtClean="0">
                <a:solidFill>
                  <a:srgbClr val="000000"/>
                </a:solidFill>
                <a:latin typeface="Verdana" pitchFamily="34" charset="0"/>
                <a:ea typeface="MS PGothic" pitchFamily="34" charset="-128"/>
                <a:cs typeface="Arial" pitchFamily="34" charset="0"/>
              </a:rPr>
              <a:t>млрд</a:t>
            </a:r>
            <a:r>
              <a:rPr lang="en-US" sz="1600" dirty="0" smtClean="0">
                <a:solidFill>
                  <a:srgbClr val="000000"/>
                </a:solidFill>
                <a:latin typeface="Verdana" pitchFamily="34" charset="0"/>
                <a:ea typeface="MS PGothic" pitchFamily="34" charset="-128"/>
                <a:cs typeface="Arial" pitchFamily="34" charset="0"/>
              </a:rPr>
              <a:t> </a:t>
            </a:r>
            <a:r>
              <a:rPr lang="ru-RU" sz="1600" dirty="0" smtClean="0">
                <a:solidFill>
                  <a:srgbClr val="000000"/>
                </a:solidFill>
                <a:latin typeface="Verdana" pitchFamily="34" charset="0"/>
                <a:ea typeface="MS PGothic" pitchFamily="34" charset="-128"/>
                <a:cs typeface="Arial" pitchFamily="34" charset="0"/>
              </a:rPr>
              <a:t>(</a:t>
            </a:r>
            <a:r>
              <a:rPr lang="en-US" sz="1600" dirty="0" smtClean="0">
                <a:solidFill>
                  <a:srgbClr val="000000"/>
                </a:solidFill>
                <a:latin typeface="Verdana" pitchFamily="34" charset="0"/>
                <a:ea typeface="MS PGothic" pitchFamily="34" charset="-128"/>
                <a:cs typeface="Arial" pitchFamily="34" charset="0"/>
              </a:rPr>
              <a:t>20</a:t>
            </a:r>
            <a:r>
              <a:rPr lang="ru-RU" sz="1600" dirty="0" smtClean="0">
                <a:solidFill>
                  <a:srgbClr val="000000"/>
                </a:solidFill>
                <a:latin typeface="Verdana" pitchFamily="34" charset="0"/>
                <a:ea typeface="MS PGothic" pitchFamily="34" charset="-128"/>
                <a:cs typeface="Arial" pitchFamily="34" charset="0"/>
              </a:rPr>
              <a:t>12 г.)</a:t>
            </a:r>
            <a:endParaRPr lang="ru-RU" sz="1600" dirty="0">
              <a:solidFill>
                <a:srgbClr val="000000"/>
              </a:solidFill>
              <a:latin typeface="Verdana" pitchFamily="34" charset="0"/>
              <a:ea typeface="MS PGothic" pitchFamily="34" charset="-128"/>
              <a:cs typeface="Arial" pitchFamily="34" charset="0"/>
            </a:endParaRPr>
          </a:p>
          <a:p>
            <a:pPr marL="182563" indent="-182563" algn="just" fontAlgn="auto">
              <a:spcBef>
                <a:spcPts val="638"/>
              </a:spcBef>
              <a:spcAft>
                <a:spcPts val="0"/>
              </a:spcAft>
              <a:buClr>
                <a:srgbClr val="C00000"/>
              </a:buClr>
              <a:buFont typeface="Wingdings" pitchFamily="2" charset="2"/>
              <a:buChar char="§"/>
              <a:defRPr/>
            </a:pPr>
            <a:r>
              <a:rPr lang="ru-RU" sz="1600" dirty="0">
                <a:solidFill>
                  <a:srgbClr val="000000"/>
                </a:solidFill>
                <a:latin typeface="Verdana" pitchFamily="34" charset="0"/>
                <a:ea typeface="MS PGothic" pitchFamily="34" charset="-128"/>
                <a:cs typeface="Arial" pitchFamily="34" charset="0"/>
              </a:rPr>
              <a:t>Узкие </a:t>
            </a:r>
            <a:r>
              <a:rPr lang="ru-RU" sz="1600" b="1" dirty="0">
                <a:solidFill>
                  <a:srgbClr val="C00000"/>
                </a:solidFill>
                <a:latin typeface="Verdana" pitchFamily="34" charset="0"/>
                <a:ea typeface="MS PGothic" pitchFamily="34" charset="-128"/>
                <a:cs typeface="Arial" pitchFamily="34" charset="0"/>
              </a:rPr>
              <a:t>спрэды</a:t>
            </a:r>
            <a:endParaRPr lang="en-US" sz="1600" b="1" dirty="0">
              <a:solidFill>
                <a:srgbClr val="C00000"/>
              </a:solidFill>
              <a:latin typeface="Verdana" pitchFamily="34" charset="0"/>
              <a:ea typeface="MS PGothic" pitchFamily="34" charset="-128"/>
              <a:cs typeface="Arial" pitchFamily="34" charset="0"/>
            </a:endParaRPr>
          </a:p>
          <a:p>
            <a:pPr marL="182563" indent="-182563" algn="just" fontAlgn="auto">
              <a:spcBef>
                <a:spcPts val="638"/>
              </a:spcBef>
              <a:spcAft>
                <a:spcPts val="0"/>
              </a:spcAft>
              <a:buClr>
                <a:srgbClr val="C00000"/>
              </a:buClr>
              <a:buFont typeface="Wingdings" pitchFamily="2" charset="2"/>
              <a:buChar char="§"/>
              <a:defRPr/>
            </a:pPr>
            <a:r>
              <a:rPr lang="ru-RU" sz="1600" dirty="0">
                <a:solidFill>
                  <a:srgbClr val="000000"/>
                </a:solidFill>
                <a:latin typeface="Verdana" pitchFamily="34" charset="0"/>
                <a:ea typeface="MS PGothic" pitchFamily="34" charset="-128"/>
                <a:cs typeface="Arial" pitchFamily="34" charset="0"/>
              </a:rPr>
              <a:t>По паре доллар/рубль на биржевой сегмент приходится </a:t>
            </a:r>
            <a:r>
              <a:rPr lang="ru-RU" sz="1600" b="1" dirty="0">
                <a:solidFill>
                  <a:srgbClr val="C00000"/>
                </a:solidFill>
                <a:latin typeface="Verdana" pitchFamily="34" charset="0"/>
                <a:ea typeface="MS PGothic" pitchFamily="34" charset="-128"/>
                <a:cs typeface="Arial" pitchFamily="34" charset="0"/>
              </a:rPr>
              <a:t>30</a:t>
            </a:r>
            <a:r>
              <a:rPr lang="ru-RU" sz="1600" dirty="0">
                <a:solidFill>
                  <a:srgbClr val="C00000"/>
                </a:solidFill>
                <a:latin typeface="Verdana" pitchFamily="34" charset="0"/>
                <a:ea typeface="MS PGothic" pitchFamily="34" charset="-128"/>
                <a:cs typeface="Arial" pitchFamily="34" charset="0"/>
              </a:rPr>
              <a:t>%</a:t>
            </a:r>
            <a:r>
              <a:rPr lang="ru-RU" sz="1600" dirty="0">
                <a:solidFill>
                  <a:srgbClr val="000000"/>
                </a:solidFill>
                <a:latin typeface="Verdana" pitchFamily="34" charset="0"/>
                <a:ea typeface="MS PGothic" pitchFamily="34" charset="-128"/>
                <a:cs typeface="Arial" pitchFamily="34" charset="0"/>
              </a:rPr>
              <a:t>, евро/рубль — </a:t>
            </a:r>
            <a:r>
              <a:rPr lang="ru-RU" sz="1600" b="1" dirty="0">
                <a:solidFill>
                  <a:srgbClr val="C00000"/>
                </a:solidFill>
                <a:latin typeface="Verdana" pitchFamily="34" charset="0"/>
                <a:ea typeface="MS PGothic" pitchFamily="34" charset="-128"/>
                <a:cs typeface="Arial" pitchFamily="34" charset="0"/>
              </a:rPr>
              <a:t>55</a:t>
            </a:r>
            <a:r>
              <a:rPr lang="ru-RU" sz="1600" dirty="0">
                <a:solidFill>
                  <a:srgbClr val="C00000"/>
                </a:solidFill>
                <a:latin typeface="Verdana" pitchFamily="34" charset="0"/>
                <a:ea typeface="MS PGothic" pitchFamily="34" charset="-128"/>
                <a:cs typeface="Arial" pitchFamily="34" charset="0"/>
              </a:rPr>
              <a:t>%</a:t>
            </a:r>
            <a:r>
              <a:rPr lang="ru-RU" sz="1600" dirty="0">
                <a:solidFill>
                  <a:srgbClr val="000000"/>
                </a:solidFill>
                <a:latin typeface="Verdana" pitchFamily="34" charset="0"/>
                <a:ea typeface="MS PGothic" pitchFamily="34" charset="-128"/>
                <a:cs typeface="Arial" pitchFamily="34" charset="0"/>
              </a:rPr>
              <a:t> российского межбанковского </a:t>
            </a:r>
            <a:r>
              <a:rPr lang="ru-RU" sz="1600" dirty="0" smtClean="0">
                <a:solidFill>
                  <a:srgbClr val="000000"/>
                </a:solidFill>
                <a:latin typeface="Verdana" pitchFamily="34" charset="0"/>
                <a:ea typeface="MS PGothic" pitchFamily="34" charset="-128"/>
                <a:cs typeface="Arial" pitchFamily="34" charset="0"/>
              </a:rPr>
              <a:t>рынка (2012 г.)</a:t>
            </a:r>
            <a:endParaRPr lang="ru-RU" sz="1600" dirty="0">
              <a:solidFill>
                <a:srgbClr val="000000"/>
              </a:solidFill>
              <a:latin typeface="Verdana" pitchFamily="34" charset="0"/>
              <a:ea typeface="MS PGothic" pitchFamily="34" charset="-128"/>
              <a:cs typeface="Arial" pitchFamily="34" charset="0"/>
            </a:endParaRPr>
          </a:p>
        </p:txBody>
      </p:sp>
    </p:spTree>
    <p:extLst>
      <p:ext uri="{BB962C8B-B14F-4D97-AF65-F5344CB8AC3E}">
        <p14:creationId xmlns:p14="http://schemas.microsoft.com/office/powerpoint/2010/main" val="3397113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2"/>
          <p:cNvSpPr txBox="1">
            <a:spLocks/>
          </p:cNvSpPr>
          <p:nvPr/>
        </p:nvSpPr>
        <p:spPr bwMode="auto">
          <a:xfrm>
            <a:off x="1152525" y="44624"/>
            <a:ext cx="7416800" cy="819271"/>
          </a:xfrm>
          <a:prstGeom prst="rect">
            <a:avLst/>
          </a:prstGeom>
          <a:noFill/>
          <a:ln w="9525">
            <a:noFill/>
            <a:miter lim="800000"/>
            <a:headEnd/>
            <a:tailEnd/>
          </a:ln>
        </p:spPr>
        <p:txBody>
          <a:bodyPr/>
          <a:lstStyle/>
          <a:p>
            <a:r>
              <a:rPr lang="ru-RU" sz="2600" dirty="0" smtClean="0">
                <a:latin typeface="Verdana" pitchFamily="34" charset="0"/>
              </a:rPr>
              <a:t>Валютный рынок: основные показатели</a:t>
            </a:r>
            <a:endParaRPr lang="ru-RU" sz="2600" b="1" dirty="0">
              <a:latin typeface="Verdana" pitchFamily="34" charset="0"/>
            </a:endParaRPr>
          </a:p>
        </p:txBody>
      </p:sp>
      <p:sp>
        <p:nvSpPr>
          <p:cNvPr id="3" name="Прямоугольник 113"/>
          <p:cNvSpPr/>
          <p:nvPr>
            <p:custDataLst>
              <p:tags r:id="rId1"/>
            </p:custDataLst>
          </p:nvPr>
        </p:nvSpPr>
        <p:spPr>
          <a:xfrm>
            <a:off x="5868144" y="603126"/>
            <a:ext cx="3080594" cy="5562178"/>
          </a:xfrm>
          <a:prstGeom prst="rect">
            <a:avLst/>
          </a:prstGeom>
          <a:ln w="6350">
            <a:solidFill>
              <a:schemeClr val="accent1"/>
            </a:solidFill>
            <a:prstDash val="lgDash"/>
          </a:ln>
        </p:spPr>
        <p:style>
          <a:lnRef idx="2">
            <a:schemeClr val="accent1"/>
          </a:lnRef>
          <a:fillRef idx="1">
            <a:schemeClr val="lt1"/>
          </a:fillRef>
          <a:effectRef idx="0">
            <a:schemeClr val="accent1"/>
          </a:effectRef>
          <a:fontRef idx="minor">
            <a:schemeClr val="dk1"/>
          </a:fontRef>
        </p:style>
        <p:txBody>
          <a:bodyPr lIns="95785" tIns="47893" rIns="95785" bIns="47893" anchor="ctr">
            <a:noAutofit/>
          </a:bodyPr>
          <a:lstStyle/>
          <a:p>
            <a:pPr marL="182563" indent="-182563" fontAlgn="auto">
              <a:spcBef>
                <a:spcPts val="638"/>
              </a:spcBef>
              <a:spcAft>
                <a:spcPts val="0"/>
              </a:spcAft>
              <a:buClr>
                <a:srgbClr val="C00000"/>
              </a:buClr>
              <a:buFont typeface="Wingdings" pitchFamily="2" charset="2"/>
              <a:buChar char="§"/>
              <a:defRPr/>
            </a:pPr>
            <a:r>
              <a:rPr lang="ru-RU" sz="1400" dirty="0" smtClean="0">
                <a:solidFill>
                  <a:srgbClr val="000000"/>
                </a:solidFill>
                <a:latin typeface="Verdana" pitchFamily="34" charset="0"/>
                <a:ea typeface="MS PGothic" pitchFamily="34" charset="-128"/>
                <a:cs typeface="Arial" pitchFamily="34" charset="0"/>
              </a:rPr>
              <a:t>Биржевые </a:t>
            </a:r>
            <a:r>
              <a:rPr lang="ru-RU" sz="1400" dirty="0">
                <a:solidFill>
                  <a:srgbClr val="000000"/>
                </a:solidFill>
                <a:latin typeface="Verdana" pitchFamily="34" charset="0"/>
                <a:ea typeface="MS PGothic" pitchFamily="34" charset="-128"/>
                <a:cs typeface="Arial" pitchFamily="34" charset="0"/>
              </a:rPr>
              <a:t>свопы расширяют возможности банков по рефинансированию в валюте, рублях и управлению валютной позицией</a:t>
            </a:r>
          </a:p>
          <a:p>
            <a:pPr marL="182563" indent="-182563" fontAlgn="auto">
              <a:spcBef>
                <a:spcPts val="638"/>
              </a:spcBef>
              <a:spcAft>
                <a:spcPts val="0"/>
              </a:spcAft>
              <a:buClr>
                <a:srgbClr val="C00000"/>
              </a:buClr>
              <a:buFont typeface="Wingdings" pitchFamily="2" charset="2"/>
              <a:buChar char="§"/>
              <a:defRPr/>
            </a:pPr>
            <a:r>
              <a:rPr lang="ru-RU" sz="1400" dirty="0">
                <a:solidFill>
                  <a:srgbClr val="000000"/>
                </a:solidFill>
                <a:latin typeface="Verdana" pitchFamily="34" charset="0"/>
                <a:ea typeface="MS PGothic" pitchFamily="34" charset="-128"/>
                <a:cs typeface="Arial" pitchFamily="34" charset="0"/>
              </a:rPr>
              <a:t>В 2011-2012  доля операций своп на валютном рынке ОАО Московская Биржа держится на уровне </a:t>
            </a:r>
            <a:r>
              <a:rPr lang="ru-RU" sz="1400" dirty="0" smtClean="0">
                <a:solidFill>
                  <a:srgbClr val="000000"/>
                </a:solidFill>
                <a:latin typeface="Verdana" pitchFamily="34" charset="0"/>
                <a:ea typeface="MS PGothic" pitchFamily="34" charset="-128"/>
                <a:cs typeface="Arial" pitchFamily="34" charset="0"/>
              </a:rPr>
              <a:t>46-47% </a:t>
            </a:r>
            <a:r>
              <a:rPr lang="ru-RU" sz="1400" dirty="0">
                <a:solidFill>
                  <a:srgbClr val="000000"/>
                </a:solidFill>
                <a:latin typeface="Verdana" pitchFamily="34" charset="0"/>
                <a:ea typeface="MS PGothic" pitchFamily="34" charset="-128"/>
                <a:cs typeface="Arial" pitchFamily="34" charset="0"/>
              </a:rPr>
              <a:t>(по сравнению с 61% в кризисном 2009)</a:t>
            </a:r>
          </a:p>
          <a:p>
            <a:pPr marL="182563" indent="-182563" fontAlgn="auto">
              <a:spcBef>
                <a:spcPts val="638"/>
              </a:spcBef>
              <a:spcAft>
                <a:spcPts val="0"/>
              </a:spcAft>
              <a:buClr>
                <a:srgbClr val="C00000"/>
              </a:buClr>
              <a:buFont typeface="Wingdings" pitchFamily="2" charset="2"/>
              <a:buChar char="§"/>
              <a:defRPr/>
            </a:pPr>
            <a:r>
              <a:rPr lang="ru-RU" sz="1400" dirty="0">
                <a:solidFill>
                  <a:srgbClr val="000000"/>
                </a:solidFill>
                <a:latin typeface="Verdana" pitchFamily="34" charset="0"/>
                <a:ea typeface="MS PGothic" pitchFamily="34" charset="-128"/>
                <a:cs typeface="Arial" pitchFamily="34" charset="0"/>
              </a:rPr>
              <a:t>В апреле/августе 2012 г. к существующим </a:t>
            </a:r>
            <a:r>
              <a:rPr lang="en-US" sz="1400" dirty="0">
                <a:solidFill>
                  <a:srgbClr val="000000"/>
                </a:solidFill>
                <a:latin typeface="Verdana" pitchFamily="34" charset="0"/>
                <a:ea typeface="MS PGothic" pitchFamily="34" charset="-128"/>
                <a:cs typeface="Arial" pitchFamily="34" charset="0"/>
              </a:rPr>
              <a:t>overnight </a:t>
            </a:r>
            <a:r>
              <a:rPr lang="ru-RU" sz="1400" dirty="0">
                <a:solidFill>
                  <a:srgbClr val="000000"/>
                </a:solidFill>
                <a:latin typeface="Verdana" pitchFamily="34" charset="0"/>
                <a:ea typeface="MS PGothic" pitchFamily="34" charset="-128"/>
                <a:cs typeface="Arial" pitchFamily="34" charset="0"/>
              </a:rPr>
              <a:t>свопам добавились «</a:t>
            </a:r>
            <a:r>
              <a:rPr lang="ru-RU" sz="1400" b="1" dirty="0">
                <a:solidFill>
                  <a:srgbClr val="C00000"/>
                </a:solidFill>
                <a:latin typeface="Verdana" pitchFamily="34" charset="0"/>
                <a:ea typeface="MS PGothic" pitchFamily="34" charset="-128"/>
                <a:cs typeface="Arial" pitchFamily="34" charset="0"/>
              </a:rPr>
              <a:t>длинные</a:t>
            </a:r>
            <a:r>
              <a:rPr lang="ru-RU" sz="1400" dirty="0">
                <a:solidFill>
                  <a:srgbClr val="000000"/>
                </a:solidFill>
                <a:latin typeface="Verdana" pitchFamily="34" charset="0"/>
                <a:ea typeface="MS PGothic" pitchFamily="34" charset="-128"/>
                <a:cs typeface="Arial" pitchFamily="34" charset="0"/>
              </a:rPr>
              <a:t>» свопы и форварды сроком до </a:t>
            </a:r>
            <a:r>
              <a:rPr lang="ru-RU" sz="1400" dirty="0" smtClean="0">
                <a:solidFill>
                  <a:srgbClr val="000000"/>
                </a:solidFill>
                <a:latin typeface="Verdana" pitchFamily="34" charset="0"/>
                <a:ea typeface="MS PGothic" pitchFamily="34" charset="-128"/>
                <a:cs typeface="Arial" pitchFamily="34" charset="0"/>
              </a:rPr>
              <a:t>1 года </a:t>
            </a:r>
          </a:p>
          <a:p>
            <a:pPr marL="182563" indent="-182563" fontAlgn="auto">
              <a:spcBef>
                <a:spcPts val="638"/>
              </a:spcBef>
              <a:spcAft>
                <a:spcPts val="0"/>
              </a:spcAft>
              <a:buClr>
                <a:srgbClr val="C00000"/>
              </a:buClr>
              <a:buFont typeface="Wingdings" pitchFamily="2" charset="2"/>
              <a:buChar char="§"/>
              <a:defRPr/>
            </a:pPr>
            <a:r>
              <a:rPr lang="ru-RU" sz="1400" dirty="0" smtClean="0">
                <a:solidFill>
                  <a:srgbClr val="000000"/>
                </a:solidFill>
                <a:latin typeface="Verdana" pitchFamily="34" charset="0"/>
                <a:ea typeface="MS PGothic" pitchFamily="34" charset="-128"/>
                <a:cs typeface="Arial" pitchFamily="34" charset="0"/>
              </a:rPr>
              <a:t>На </a:t>
            </a:r>
            <a:r>
              <a:rPr lang="ru-RU" sz="1400" dirty="0">
                <a:solidFill>
                  <a:srgbClr val="000000"/>
                </a:solidFill>
                <a:latin typeface="Verdana" pitchFamily="34" charset="0"/>
                <a:ea typeface="MS PGothic" pitchFamily="34" charset="-128"/>
                <a:cs typeface="Arial" pitchFamily="34" charset="0"/>
              </a:rPr>
              <a:t>1 </a:t>
            </a:r>
            <a:r>
              <a:rPr lang="ru-RU" sz="1400" dirty="0" smtClean="0">
                <a:solidFill>
                  <a:srgbClr val="000000"/>
                </a:solidFill>
                <a:latin typeface="Verdana" pitchFamily="34" charset="0"/>
                <a:ea typeface="MS PGothic" pitchFamily="34" charset="-128"/>
                <a:cs typeface="Arial" pitchFamily="34" charset="0"/>
              </a:rPr>
              <a:t>апреля 2013 </a:t>
            </a:r>
            <a:r>
              <a:rPr lang="ru-RU" sz="1400" dirty="0">
                <a:solidFill>
                  <a:srgbClr val="000000"/>
                </a:solidFill>
                <a:latin typeface="Verdana" pitchFamily="34" charset="0"/>
                <a:ea typeface="MS PGothic" pitchFamily="34" charset="-128"/>
                <a:cs typeface="Arial" pitchFamily="34" charset="0"/>
              </a:rPr>
              <a:t>г. </a:t>
            </a:r>
            <a:r>
              <a:rPr lang="ru-RU" sz="1400" dirty="0" smtClean="0">
                <a:solidFill>
                  <a:srgbClr val="000000"/>
                </a:solidFill>
                <a:latin typeface="Verdana" pitchFamily="34" charset="0"/>
                <a:ea typeface="MS PGothic" pitchFamily="34" charset="-128"/>
                <a:cs typeface="Arial" pitchFamily="34" charset="0"/>
              </a:rPr>
              <a:t>среднедневные обороты </a:t>
            </a:r>
            <a:r>
              <a:rPr lang="ru-RU" sz="1400" dirty="0">
                <a:solidFill>
                  <a:srgbClr val="000000"/>
                </a:solidFill>
                <a:latin typeface="Verdana" pitchFamily="34" charset="0"/>
                <a:ea typeface="MS PGothic" pitchFamily="34" charset="-128"/>
                <a:cs typeface="Arial" pitchFamily="34" charset="0"/>
              </a:rPr>
              <a:t>торгов длинными свопами - </a:t>
            </a:r>
            <a:r>
              <a:rPr lang="en-US" sz="1400" b="1" dirty="0" smtClean="0">
                <a:solidFill>
                  <a:srgbClr val="C00000"/>
                </a:solidFill>
                <a:latin typeface="Verdana" pitchFamily="34" charset="0"/>
                <a:ea typeface="MS PGothic" pitchFamily="34" charset="-128"/>
                <a:cs typeface="Arial" pitchFamily="34" charset="0"/>
              </a:rPr>
              <a:t>$</a:t>
            </a:r>
            <a:r>
              <a:rPr lang="ru-RU" sz="1400" b="1" dirty="0" smtClean="0">
                <a:solidFill>
                  <a:srgbClr val="C00000"/>
                </a:solidFill>
                <a:latin typeface="Verdana" pitchFamily="34" charset="0"/>
                <a:ea typeface="MS PGothic" pitchFamily="34" charset="-128"/>
                <a:cs typeface="Arial" pitchFamily="34" charset="0"/>
              </a:rPr>
              <a:t>3</a:t>
            </a:r>
            <a:r>
              <a:rPr lang="en-US" sz="1400" b="1" dirty="0" smtClean="0">
                <a:solidFill>
                  <a:srgbClr val="C00000"/>
                </a:solidFill>
                <a:latin typeface="Verdana" pitchFamily="34" charset="0"/>
                <a:ea typeface="MS PGothic" pitchFamily="34" charset="-128"/>
                <a:cs typeface="Arial" pitchFamily="34" charset="0"/>
              </a:rPr>
              <a:t>96 </a:t>
            </a:r>
            <a:r>
              <a:rPr lang="ru-RU" sz="1400" dirty="0" smtClean="0">
                <a:solidFill>
                  <a:srgbClr val="000000"/>
                </a:solidFill>
                <a:latin typeface="Verdana" pitchFamily="34" charset="0"/>
                <a:ea typeface="MS PGothic" pitchFamily="34" charset="-128"/>
                <a:cs typeface="Arial" pitchFamily="34" charset="0"/>
              </a:rPr>
              <a:t>млн. </a:t>
            </a:r>
            <a:r>
              <a:rPr lang="ru-RU" sz="1400" dirty="0">
                <a:solidFill>
                  <a:srgbClr val="000000"/>
                </a:solidFill>
                <a:latin typeface="Verdana" pitchFamily="34" charset="0"/>
                <a:ea typeface="MS PGothic" pitchFamily="34" charset="-128"/>
                <a:cs typeface="Arial" pitchFamily="34" charset="0"/>
              </a:rPr>
              <a:t>Свыше </a:t>
            </a:r>
            <a:r>
              <a:rPr lang="ru-RU" sz="1400" b="1" dirty="0" smtClean="0">
                <a:solidFill>
                  <a:srgbClr val="C00000"/>
                </a:solidFill>
                <a:latin typeface="Verdana" pitchFamily="34" charset="0"/>
                <a:ea typeface="MS PGothic" pitchFamily="34" charset="-128"/>
                <a:cs typeface="Arial" pitchFamily="34" charset="0"/>
              </a:rPr>
              <a:t>100 </a:t>
            </a:r>
            <a:r>
              <a:rPr lang="ru-RU" sz="1400" dirty="0" smtClean="0">
                <a:solidFill>
                  <a:srgbClr val="000000"/>
                </a:solidFill>
                <a:latin typeface="Verdana" pitchFamily="34" charset="0"/>
                <a:ea typeface="MS PGothic" pitchFamily="34" charset="-128"/>
                <a:cs typeface="Arial" pitchFamily="34" charset="0"/>
              </a:rPr>
              <a:t>банков </a:t>
            </a:r>
            <a:r>
              <a:rPr lang="ru-RU" sz="1400" dirty="0">
                <a:solidFill>
                  <a:srgbClr val="000000"/>
                </a:solidFill>
                <a:latin typeface="Verdana" pitchFamily="34" charset="0"/>
                <a:ea typeface="MS PGothic" pitchFamily="34" charset="-128"/>
                <a:cs typeface="Arial" pitchFamily="34" charset="0"/>
              </a:rPr>
              <a:t>совершают сделки с длинными свопами</a:t>
            </a:r>
          </a:p>
        </p:txBody>
      </p:sp>
      <p:graphicFrame>
        <p:nvGraphicFramePr>
          <p:cNvPr id="9" name="Диаграмма 8"/>
          <p:cNvGraphicFramePr/>
          <p:nvPr/>
        </p:nvGraphicFramePr>
        <p:xfrm>
          <a:off x="1043608" y="321297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Диаграмма 10"/>
          <p:cNvGraphicFramePr/>
          <p:nvPr/>
        </p:nvGraphicFramePr>
        <p:xfrm>
          <a:off x="1043608" y="548680"/>
          <a:ext cx="466725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43622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2"/>
          <p:cNvSpPr txBox="1">
            <a:spLocks/>
          </p:cNvSpPr>
          <p:nvPr/>
        </p:nvSpPr>
        <p:spPr bwMode="auto">
          <a:xfrm>
            <a:off x="1152525" y="233465"/>
            <a:ext cx="7416800" cy="819271"/>
          </a:xfrm>
          <a:prstGeom prst="rect">
            <a:avLst/>
          </a:prstGeom>
          <a:noFill/>
          <a:ln w="9525">
            <a:noFill/>
            <a:miter lim="800000"/>
            <a:headEnd/>
            <a:tailEnd/>
          </a:ln>
        </p:spPr>
        <p:txBody>
          <a:bodyPr/>
          <a:lstStyle/>
          <a:p>
            <a:r>
              <a:rPr lang="ru-RU" sz="2600" dirty="0" smtClean="0">
                <a:latin typeface="Verdana" pitchFamily="34" charset="0"/>
              </a:rPr>
              <a:t>Инфраструктура рынка</a:t>
            </a:r>
            <a:endParaRPr lang="ru-RU" sz="2600" b="1" dirty="0">
              <a:latin typeface="Verdana" pitchFamily="34" charset="0"/>
            </a:endParaRPr>
          </a:p>
        </p:txBody>
      </p:sp>
      <p:grpSp>
        <p:nvGrpSpPr>
          <p:cNvPr id="3" name="Группа 3"/>
          <p:cNvGrpSpPr>
            <a:grpSpLocks/>
          </p:cNvGrpSpPr>
          <p:nvPr/>
        </p:nvGrpSpPr>
        <p:grpSpPr bwMode="auto">
          <a:xfrm>
            <a:off x="1150491" y="1025525"/>
            <a:ext cx="3565525" cy="5067300"/>
            <a:chOff x="736825" y="1025435"/>
            <a:chExt cx="3565894" cy="5067861"/>
          </a:xfrm>
        </p:grpSpPr>
        <p:sp>
          <p:nvSpPr>
            <p:cNvPr id="4" name="Скругленный прямоугольник 3"/>
            <p:cNvSpPr/>
            <p:nvPr/>
          </p:nvSpPr>
          <p:spPr>
            <a:xfrm>
              <a:off x="755877" y="1268350"/>
              <a:ext cx="3546842" cy="4824946"/>
            </a:xfrm>
            <a:prstGeom prst="roundRect">
              <a:avLst>
                <a:gd name="adj" fmla="val 10000"/>
              </a:avLst>
            </a:pr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5" name="Группа 5"/>
            <p:cNvGrpSpPr>
              <a:grpSpLocks/>
            </p:cNvGrpSpPr>
            <p:nvPr/>
          </p:nvGrpSpPr>
          <p:grpSpPr bwMode="auto">
            <a:xfrm>
              <a:off x="736825" y="1025435"/>
              <a:ext cx="3547143" cy="531357"/>
              <a:chOff x="784513" y="1918"/>
              <a:chExt cx="3547143" cy="531357"/>
            </a:xfrm>
          </p:grpSpPr>
          <p:sp>
            <p:nvSpPr>
              <p:cNvPr id="7" name="Скругленный прямоугольник 6"/>
              <p:cNvSpPr/>
              <p:nvPr/>
            </p:nvSpPr>
            <p:spPr>
              <a:xfrm>
                <a:off x="784513" y="1918"/>
                <a:ext cx="3546842" cy="5318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Скругленный прямоугольник 4"/>
              <p:cNvSpPr/>
              <p:nvPr/>
            </p:nvSpPr>
            <p:spPr>
              <a:xfrm>
                <a:off x="800390" y="17795"/>
                <a:ext cx="3515089" cy="500119"/>
              </a:xfrm>
              <a:prstGeom prst="rect">
                <a:avLst/>
              </a:prstGeom>
              <a:solidFill>
                <a:srgbClr val="C8102E"/>
              </a:solidFill>
            </p:spPr>
            <p:style>
              <a:lnRef idx="0">
                <a:scrgbClr r="0" g="0" b="0"/>
              </a:lnRef>
              <a:fillRef idx="0">
                <a:scrgbClr r="0" g="0" b="0"/>
              </a:fillRef>
              <a:effectRef idx="0">
                <a:scrgbClr r="0" g="0" b="0"/>
              </a:effectRef>
              <a:fontRef idx="minor">
                <a:schemeClr val="lt1"/>
              </a:fontRef>
            </p:style>
            <p:txBody>
              <a:bodyPr lIns="34290" tIns="22860" rIns="34290" bIns="22860" spcCol="1270" anchor="ctr"/>
              <a:lstStyle/>
              <a:p>
                <a:pPr algn="ctr" defTabSz="800100" fontAlgn="auto">
                  <a:lnSpc>
                    <a:spcPct val="90000"/>
                  </a:lnSpc>
                  <a:spcAft>
                    <a:spcPct val="35000"/>
                  </a:spcAft>
                  <a:defRPr/>
                </a:pPr>
                <a:r>
                  <a:rPr lang="ru-RU" b="1" dirty="0">
                    <a:solidFill>
                      <a:schemeClr val="bg1"/>
                    </a:solidFill>
                    <a:ea typeface="MS PGothic" pitchFamily="34" charset="-128"/>
                  </a:rPr>
                  <a:t>Уникальная расчетно-клиринговая инфраструктура</a:t>
                </a:r>
              </a:p>
            </p:txBody>
          </p:sp>
        </p:grpSp>
        <p:sp>
          <p:nvSpPr>
            <p:cNvPr id="6" name="TextBox 6"/>
            <p:cNvSpPr txBox="1">
              <a:spLocks noChangeArrowheads="1"/>
            </p:cNvSpPr>
            <p:nvPr/>
          </p:nvSpPr>
          <p:spPr bwMode="auto">
            <a:xfrm>
              <a:off x="1331640" y="1844824"/>
              <a:ext cx="300082" cy="646331"/>
            </a:xfrm>
            <a:prstGeom prst="rect">
              <a:avLst/>
            </a:prstGeom>
            <a:noFill/>
            <a:ln w="9525">
              <a:noFill/>
              <a:miter lim="800000"/>
              <a:headEnd/>
              <a:tailEnd/>
            </a:ln>
          </p:spPr>
          <p:txBody>
            <a:bodyPr wrap="none">
              <a:spAutoFit/>
            </a:bodyPr>
            <a:lstStyle/>
            <a:p>
              <a:pPr>
                <a:lnSpc>
                  <a:spcPct val="200000"/>
                </a:lnSpc>
                <a:buFont typeface="Wingdings" pitchFamily="2" charset="2"/>
                <a:buChar char="Ø"/>
              </a:pPr>
              <a:endParaRPr lang="ru-RU">
                <a:solidFill>
                  <a:schemeClr val="bg1"/>
                </a:solidFill>
                <a:latin typeface="Calibri" pitchFamily="34" charset="0"/>
              </a:endParaRPr>
            </a:p>
          </p:txBody>
        </p:sp>
      </p:grpSp>
      <p:grpSp>
        <p:nvGrpSpPr>
          <p:cNvPr id="9" name="Группа 9"/>
          <p:cNvGrpSpPr>
            <a:grpSpLocks/>
          </p:cNvGrpSpPr>
          <p:nvPr/>
        </p:nvGrpSpPr>
        <p:grpSpPr bwMode="auto">
          <a:xfrm>
            <a:off x="5254625" y="1052513"/>
            <a:ext cx="3565525" cy="5067300"/>
            <a:chOff x="5254578" y="1052736"/>
            <a:chExt cx="3565894" cy="5067861"/>
          </a:xfrm>
        </p:grpSpPr>
        <p:grpSp>
          <p:nvGrpSpPr>
            <p:cNvPr id="10" name="Группа 70"/>
            <p:cNvGrpSpPr>
              <a:grpSpLocks/>
            </p:cNvGrpSpPr>
            <p:nvPr/>
          </p:nvGrpSpPr>
          <p:grpSpPr bwMode="auto">
            <a:xfrm>
              <a:off x="5254578" y="1052736"/>
              <a:ext cx="3565894" cy="5067861"/>
              <a:chOff x="736825" y="1025435"/>
              <a:chExt cx="3565894" cy="5067861"/>
            </a:xfrm>
          </p:grpSpPr>
          <p:sp>
            <p:nvSpPr>
              <p:cNvPr id="12" name="Скругленный прямоугольник 11"/>
              <p:cNvSpPr/>
              <p:nvPr/>
            </p:nvSpPr>
            <p:spPr>
              <a:xfrm>
                <a:off x="755877" y="1268349"/>
                <a:ext cx="3546842" cy="4824947"/>
              </a:xfrm>
              <a:prstGeom prst="roundRect">
                <a:avLst>
                  <a:gd name="adj" fmla="val 10000"/>
                </a:avLst>
              </a:pr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3" name="Группа 72"/>
              <p:cNvGrpSpPr>
                <a:grpSpLocks/>
              </p:cNvGrpSpPr>
              <p:nvPr/>
            </p:nvGrpSpPr>
            <p:grpSpPr bwMode="auto">
              <a:xfrm>
                <a:off x="736825" y="1025435"/>
                <a:ext cx="3547143" cy="531357"/>
                <a:chOff x="784513" y="1918"/>
                <a:chExt cx="3547143" cy="531357"/>
              </a:xfrm>
            </p:grpSpPr>
            <p:sp>
              <p:nvSpPr>
                <p:cNvPr id="15" name="Скругленный прямоугольник 14"/>
                <p:cNvSpPr/>
                <p:nvPr/>
              </p:nvSpPr>
              <p:spPr>
                <a:xfrm>
                  <a:off x="784513" y="1918"/>
                  <a:ext cx="3546842" cy="531871"/>
                </a:xfrm>
                <a:prstGeom prst="roundRect">
                  <a:avLst>
                    <a:gd name="adj" fmla="val 10000"/>
                  </a:avLst>
                </a:prstGeom>
                <a:solidFill>
                  <a:srgbClr val="C8102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Скругленный прямоугольник 4"/>
                <p:cNvSpPr/>
                <p:nvPr/>
              </p:nvSpPr>
              <p:spPr>
                <a:xfrm>
                  <a:off x="800390" y="17795"/>
                  <a:ext cx="3515089" cy="500118"/>
                </a:xfrm>
                <a:prstGeom prst="rect">
                  <a:avLst/>
                </a:prstGeom>
              </p:spPr>
              <p:style>
                <a:lnRef idx="0">
                  <a:scrgbClr r="0" g="0" b="0"/>
                </a:lnRef>
                <a:fillRef idx="0">
                  <a:scrgbClr r="0" g="0" b="0"/>
                </a:fillRef>
                <a:effectRef idx="0">
                  <a:scrgbClr r="0" g="0" b="0"/>
                </a:effectRef>
                <a:fontRef idx="minor">
                  <a:schemeClr val="lt1"/>
                </a:fontRef>
              </p:style>
              <p:txBody>
                <a:bodyPr lIns="34290" tIns="22860" rIns="34290" bIns="22860" spcCol="1270" anchor="ctr"/>
                <a:lstStyle/>
                <a:p>
                  <a:pPr algn="ctr" defTabSz="800100" fontAlgn="auto">
                    <a:lnSpc>
                      <a:spcPct val="90000"/>
                    </a:lnSpc>
                    <a:spcAft>
                      <a:spcPct val="35000"/>
                    </a:spcAft>
                    <a:defRPr/>
                  </a:pPr>
                  <a:r>
                    <a:rPr lang="ru-RU" b="1" dirty="0">
                      <a:solidFill>
                        <a:schemeClr val="bg1"/>
                      </a:solidFill>
                      <a:ea typeface="MS PGothic" pitchFamily="34" charset="-128"/>
                    </a:rPr>
                    <a:t>Передовые технологии</a:t>
                  </a:r>
                </a:p>
              </p:txBody>
            </p:sp>
          </p:grpSp>
          <p:sp>
            <p:nvSpPr>
              <p:cNvPr id="14" name="TextBox 14"/>
              <p:cNvSpPr txBox="1">
                <a:spLocks noChangeArrowheads="1"/>
              </p:cNvSpPr>
              <p:nvPr/>
            </p:nvSpPr>
            <p:spPr bwMode="auto">
              <a:xfrm>
                <a:off x="1331640" y="1844824"/>
                <a:ext cx="264843" cy="646403"/>
              </a:xfrm>
              <a:prstGeom prst="rect">
                <a:avLst/>
              </a:prstGeom>
              <a:noFill/>
              <a:ln w="9525">
                <a:noFill/>
                <a:miter lim="800000"/>
                <a:headEnd/>
                <a:tailEnd/>
              </a:ln>
            </p:spPr>
            <p:txBody>
              <a:bodyPr wrap="none">
                <a:spAutoFit/>
              </a:bodyPr>
              <a:lstStyle/>
              <a:p>
                <a:pPr>
                  <a:lnSpc>
                    <a:spcPct val="200000"/>
                  </a:lnSpc>
                  <a:buFont typeface="Arial" pitchFamily="34" charset="0"/>
                  <a:buChar char="•"/>
                </a:pPr>
                <a:endParaRPr lang="ru-RU">
                  <a:solidFill>
                    <a:schemeClr val="bg1"/>
                  </a:solidFill>
                  <a:latin typeface="Calibri" pitchFamily="34" charset="0"/>
                </a:endParaRPr>
              </a:p>
            </p:txBody>
          </p:sp>
        </p:grpSp>
        <p:sp>
          <p:nvSpPr>
            <p:cNvPr id="11" name="Прямоугольник 10"/>
            <p:cNvSpPr/>
            <p:nvPr/>
          </p:nvSpPr>
          <p:spPr>
            <a:xfrm>
              <a:off x="5435572" y="1629062"/>
              <a:ext cx="3240423" cy="4175587"/>
            </a:xfrm>
            <a:prstGeom prst="rect">
              <a:avLst/>
            </a:prstGeom>
            <a:ln>
              <a:solidFill>
                <a:schemeClr val="accent1"/>
              </a:solidFill>
              <a:prstDash val="lgDash"/>
            </a:ln>
          </p:spPr>
          <p:txBody>
            <a:bodyPr anchor="ctr">
              <a:normAutofit fontScale="92500" lnSpcReduction="10000"/>
            </a:bodyPr>
            <a:lstStyle/>
            <a:p>
              <a:pPr marL="342900" indent="-342900" fontAlgn="auto">
                <a:lnSpc>
                  <a:spcPct val="200000"/>
                </a:lnSpc>
                <a:spcBef>
                  <a:spcPts val="0"/>
                </a:spcBef>
                <a:spcAft>
                  <a:spcPts val="0"/>
                </a:spcAft>
                <a:buClr>
                  <a:srgbClr val="C00000"/>
                </a:buClr>
                <a:buFont typeface="Arial" pitchFamily="34" charset="0"/>
                <a:buChar char="•"/>
                <a:defRPr/>
              </a:pPr>
              <a:r>
                <a:rPr lang="ru-RU" dirty="0">
                  <a:latin typeface="+mn-lt"/>
                </a:rPr>
                <a:t>Производительность</a:t>
              </a:r>
            </a:p>
            <a:p>
              <a:pPr marL="342900" indent="-342900" fontAlgn="auto">
                <a:lnSpc>
                  <a:spcPct val="200000"/>
                </a:lnSpc>
                <a:spcBef>
                  <a:spcPts val="0"/>
                </a:spcBef>
                <a:spcAft>
                  <a:spcPts val="0"/>
                </a:spcAft>
                <a:buClr>
                  <a:srgbClr val="C00000"/>
                </a:buClr>
                <a:buFont typeface="Arial" pitchFamily="34" charset="0"/>
                <a:buChar char="•"/>
                <a:defRPr/>
              </a:pPr>
              <a:r>
                <a:rPr lang="ru-RU" dirty="0">
                  <a:latin typeface="+mn-lt"/>
                </a:rPr>
                <a:t>Быстродействие</a:t>
              </a:r>
            </a:p>
            <a:p>
              <a:pPr marL="342900" indent="-342900" fontAlgn="auto">
                <a:lnSpc>
                  <a:spcPct val="200000"/>
                </a:lnSpc>
                <a:spcBef>
                  <a:spcPts val="0"/>
                </a:spcBef>
                <a:spcAft>
                  <a:spcPts val="0"/>
                </a:spcAft>
                <a:buClr>
                  <a:srgbClr val="C00000"/>
                </a:buClr>
                <a:buFont typeface="Arial" pitchFamily="34" charset="0"/>
                <a:buChar char="•"/>
                <a:defRPr/>
              </a:pPr>
              <a:r>
                <a:rPr lang="ru-RU" dirty="0">
                  <a:latin typeface="+mn-lt"/>
                </a:rPr>
                <a:t>Различные протоколы: </a:t>
              </a:r>
              <a:r>
                <a:rPr lang="ru-RU" sz="1600" dirty="0">
                  <a:latin typeface="+mn-lt"/>
                </a:rPr>
                <a:t>API, FIX для </a:t>
              </a:r>
              <a:r>
                <a:rPr lang="ru-RU" sz="1600" dirty="0" smtClean="0">
                  <a:latin typeface="+mn-lt"/>
                </a:rPr>
                <a:t>транзакций</a:t>
              </a:r>
            </a:p>
            <a:p>
              <a:pPr marL="342900" indent="-342900" fontAlgn="auto">
                <a:lnSpc>
                  <a:spcPct val="200000"/>
                </a:lnSpc>
                <a:spcBef>
                  <a:spcPts val="0"/>
                </a:spcBef>
                <a:spcAft>
                  <a:spcPts val="0"/>
                </a:spcAft>
                <a:buClr>
                  <a:srgbClr val="C00000"/>
                </a:buClr>
                <a:buFont typeface="Arial" pitchFamily="34" charset="0"/>
                <a:buChar char="•"/>
                <a:defRPr/>
              </a:pPr>
              <a:r>
                <a:rPr lang="ru-RU" dirty="0"/>
                <a:t>Трансляция рыночной информации через</a:t>
              </a:r>
              <a:r>
                <a:rPr lang="ru-RU" sz="1600" dirty="0">
                  <a:latin typeface="+mn-lt"/>
                </a:rPr>
                <a:t> </a:t>
              </a:r>
              <a:r>
                <a:rPr lang="ru-RU" dirty="0" smtClean="0">
                  <a:latin typeface="+mn-lt"/>
                </a:rPr>
                <a:t>UDP</a:t>
              </a:r>
              <a:r>
                <a:rPr lang="en-US" dirty="0" smtClean="0">
                  <a:latin typeface="+mn-lt"/>
                </a:rPr>
                <a:t> multicast</a:t>
              </a:r>
              <a:endParaRPr lang="ru-RU" dirty="0">
                <a:latin typeface="+mn-lt"/>
              </a:endParaRPr>
            </a:p>
            <a:p>
              <a:pPr marL="342900" indent="-342900" fontAlgn="auto">
                <a:lnSpc>
                  <a:spcPct val="200000"/>
                </a:lnSpc>
                <a:spcBef>
                  <a:spcPts val="0"/>
                </a:spcBef>
                <a:spcAft>
                  <a:spcPts val="0"/>
                </a:spcAft>
                <a:buClr>
                  <a:srgbClr val="C00000"/>
                </a:buClr>
                <a:buFont typeface="Arial" pitchFamily="34" charset="0"/>
                <a:buChar char="•"/>
                <a:defRPr/>
              </a:pPr>
              <a:r>
                <a:rPr lang="ru-RU" dirty="0" err="1">
                  <a:latin typeface="+mn-lt"/>
                </a:rPr>
                <a:t>Colocation</a:t>
              </a:r>
              <a:endParaRPr lang="ru-RU" dirty="0">
                <a:latin typeface="+mn-lt"/>
              </a:endParaRPr>
            </a:p>
          </p:txBody>
        </p:sp>
      </p:grpSp>
      <p:sp>
        <p:nvSpPr>
          <p:cNvPr id="17" name="Прямоугольник 16"/>
          <p:cNvSpPr/>
          <p:nvPr/>
        </p:nvSpPr>
        <p:spPr>
          <a:xfrm>
            <a:off x="1294954" y="1700213"/>
            <a:ext cx="3167062" cy="4032250"/>
          </a:xfrm>
          <a:prstGeom prst="rect">
            <a:avLst/>
          </a:prstGeom>
          <a:ln>
            <a:solidFill>
              <a:schemeClr val="accent1"/>
            </a:solidFill>
            <a:prstDash val="lgDash"/>
          </a:ln>
        </p:spPr>
        <p:txBody>
          <a:bodyPr>
            <a:normAutofit fontScale="92500" lnSpcReduction="10000"/>
          </a:bodyPr>
          <a:lstStyle/>
          <a:p>
            <a:pPr marL="285750" indent="-285750" fontAlgn="auto">
              <a:lnSpc>
                <a:spcPct val="150000"/>
              </a:lnSpc>
              <a:spcBef>
                <a:spcPts val="0"/>
              </a:spcBef>
              <a:spcAft>
                <a:spcPts val="0"/>
              </a:spcAft>
              <a:buClr>
                <a:srgbClr val="C8102E"/>
              </a:buClr>
              <a:buFont typeface="Arial" pitchFamily="34" charset="0"/>
              <a:buChar char="•"/>
              <a:defRPr/>
            </a:pPr>
            <a:r>
              <a:rPr lang="ru-RU" sz="1600" dirty="0">
                <a:latin typeface="+mn-lt"/>
              </a:rPr>
              <a:t>Гарантированное исполнение сделок, ЦК -Национальный Клиринговый Центр</a:t>
            </a:r>
          </a:p>
          <a:p>
            <a:pPr marL="285750" indent="-285750" fontAlgn="auto">
              <a:lnSpc>
                <a:spcPct val="150000"/>
              </a:lnSpc>
              <a:spcBef>
                <a:spcPts val="0"/>
              </a:spcBef>
              <a:spcAft>
                <a:spcPts val="0"/>
              </a:spcAft>
              <a:buClr>
                <a:srgbClr val="C8102E"/>
              </a:buClr>
              <a:buFont typeface="Arial" pitchFamily="34" charset="0"/>
              <a:buChar char="•"/>
              <a:defRPr/>
            </a:pPr>
            <a:r>
              <a:rPr lang="ru-RU" sz="1600" dirty="0">
                <a:latin typeface="+mn-lt"/>
              </a:rPr>
              <a:t>Расчеты по рублям проводит НКО ЗАО «Национальный расчетный депозитарий» (НРД)</a:t>
            </a:r>
          </a:p>
          <a:p>
            <a:pPr marL="285750" indent="-285750" fontAlgn="auto">
              <a:lnSpc>
                <a:spcPct val="150000"/>
              </a:lnSpc>
              <a:spcBef>
                <a:spcPts val="0"/>
              </a:spcBef>
              <a:spcAft>
                <a:spcPts val="0"/>
              </a:spcAft>
              <a:buClr>
                <a:srgbClr val="C8102E"/>
              </a:buClr>
              <a:buFont typeface="Arial" pitchFamily="34" charset="0"/>
              <a:buChar char="•"/>
              <a:defRPr/>
            </a:pPr>
            <a:r>
              <a:rPr lang="ru-RU" sz="1600" dirty="0">
                <a:latin typeface="+mn-lt"/>
              </a:rPr>
              <a:t>Расчеты по валюте - </a:t>
            </a:r>
            <a:r>
              <a:rPr lang="ru-RU" sz="1600" dirty="0" err="1">
                <a:latin typeface="+mn-lt"/>
              </a:rPr>
              <a:t>J.P.Morgan</a:t>
            </a:r>
            <a:r>
              <a:rPr lang="ru-RU" sz="1600" dirty="0">
                <a:latin typeface="+mn-lt"/>
              </a:rPr>
              <a:t> </a:t>
            </a:r>
            <a:r>
              <a:rPr lang="ru-RU" sz="1600" dirty="0" err="1">
                <a:latin typeface="+mn-lt"/>
              </a:rPr>
              <a:t>Chase</a:t>
            </a:r>
            <a:r>
              <a:rPr lang="ru-RU" sz="1600" dirty="0">
                <a:latin typeface="+mn-lt"/>
              </a:rPr>
              <a:t> </a:t>
            </a:r>
            <a:r>
              <a:rPr lang="ru-RU" sz="1600" dirty="0" err="1">
                <a:latin typeface="+mn-lt"/>
              </a:rPr>
              <a:t>Bank</a:t>
            </a:r>
            <a:endParaRPr lang="ru-RU" sz="1600" dirty="0">
              <a:latin typeface="+mn-lt"/>
            </a:endParaRPr>
          </a:p>
          <a:p>
            <a:pPr marL="285750" indent="-285750" fontAlgn="auto">
              <a:lnSpc>
                <a:spcPct val="150000"/>
              </a:lnSpc>
              <a:spcBef>
                <a:spcPts val="0"/>
              </a:spcBef>
              <a:spcAft>
                <a:spcPts val="0"/>
              </a:spcAft>
              <a:buClr>
                <a:srgbClr val="C8102E"/>
              </a:buClr>
              <a:buFont typeface="Arial" pitchFamily="34" charset="0"/>
              <a:buChar char="•"/>
              <a:defRPr/>
            </a:pPr>
            <a:r>
              <a:rPr lang="ru-RU" sz="1600" dirty="0">
                <a:latin typeface="+mn-lt"/>
              </a:rPr>
              <a:t>Эффективная система риск-менеджмента </a:t>
            </a:r>
          </a:p>
          <a:p>
            <a:pPr marL="285750" indent="-285750" fontAlgn="auto">
              <a:lnSpc>
                <a:spcPct val="150000"/>
              </a:lnSpc>
              <a:spcBef>
                <a:spcPts val="0"/>
              </a:spcBef>
              <a:spcAft>
                <a:spcPts val="0"/>
              </a:spcAft>
              <a:buClr>
                <a:srgbClr val="C8102E"/>
              </a:buClr>
              <a:buFont typeface="Arial" pitchFamily="34" charset="0"/>
              <a:buChar char="•"/>
              <a:defRPr/>
            </a:pPr>
            <a:r>
              <a:rPr lang="ru-RU" sz="1600" dirty="0">
                <a:latin typeface="+mn-lt"/>
              </a:rPr>
              <a:t>Мультивалютное обеспечение и </a:t>
            </a:r>
            <a:r>
              <a:rPr lang="ru-RU" sz="1600" dirty="0" smtClean="0">
                <a:latin typeface="+mn-lt"/>
              </a:rPr>
              <a:t>расчеты</a:t>
            </a:r>
            <a:endParaRPr lang="ru-RU" sz="1600"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0" y="0"/>
            <a:ext cx="8229600" cy="908050"/>
          </a:xfrm>
          <a:prstGeom prst="rect">
            <a:avLst/>
          </a:prstGeom>
        </p:spPr>
        <p:txBody>
          <a:bodyPr/>
          <a:lstStyle/>
          <a:p>
            <a:r>
              <a:rPr lang="ru-RU" sz="2600" dirty="0" smtClean="0">
                <a:latin typeface="Verdana" pitchFamily="34" charset="0"/>
              </a:rPr>
              <a:t>Инструменты и расписание торгов </a:t>
            </a:r>
            <a:endParaRPr lang="ru-RU" sz="2600" dirty="0">
              <a:latin typeface="Verdana" pitchFamily="34" charset="0"/>
            </a:endParaRPr>
          </a:p>
        </p:txBody>
      </p:sp>
      <p:sp>
        <p:nvSpPr>
          <p:cNvPr id="15" name="Скругленный прямоугольник 14"/>
          <p:cNvSpPr/>
          <p:nvPr/>
        </p:nvSpPr>
        <p:spPr>
          <a:xfrm>
            <a:off x="1259632" y="908720"/>
            <a:ext cx="4032448" cy="1152128"/>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u="sng" dirty="0" smtClean="0">
                <a:ea typeface="ＭＳ Ｐゴシック"/>
              </a:rPr>
              <a:t>SPOT</a:t>
            </a:r>
            <a:endParaRPr lang="ru-RU" sz="1600" b="1" u="sng" dirty="0" smtClean="0">
              <a:ea typeface="ＭＳ Ｐゴシック"/>
            </a:endParaRPr>
          </a:p>
          <a:p>
            <a:pPr algn="just"/>
            <a:r>
              <a:rPr lang="en-US" sz="1200" b="1" dirty="0" smtClean="0">
                <a:ea typeface="ＭＳ Ｐゴシック"/>
              </a:rPr>
              <a:t>TOD</a:t>
            </a:r>
            <a:r>
              <a:rPr lang="ru-RU" sz="1200" b="1" dirty="0" smtClean="0">
                <a:ea typeface="ＭＳ Ｐゴシック"/>
              </a:rPr>
              <a:t>-</a:t>
            </a:r>
            <a:r>
              <a:rPr lang="en-US" sz="1200" b="1" dirty="0" smtClean="0">
                <a:ea typeface="ＭＳ Ｐゴシック"/>
              </a:rPr>
              <a:t>TOM</a:t>
            </a:r>
            <a:r>
              <a:rPr lang="ru-RU" sz="1200" b="1" dirty="0" smtClean="0">
                <a:ea typeface="ＭＳ Ｐゴシック"/>
              </a:rPr>
              <a:t>:</a:t>
            </a:r>
            <a:r>
              <a:rPr lang="en-US" sz="1200" dirty="0" smtClean="0">
                <a:ea typeface="ＭＳ Ｐゴシック"/>
              </a:rPr>
              <a:t> USD/RUB</a:t>
            </a:r>
            <a:r>
              <a:rPr lang="ru-RU" sz="1200" dirty="0" smtClean="0">
                <a:ea typeface="ＭＳ Ｐゴシック"/>
              </a:rPr>
              <a:t> </a:t>
            </a:r>
            <a:r>
              <a:rPr lang="en-US" sz="1200" dirty="0" smtClean="0">
                <a:ea typeface="ＭＳ Ｐゴシック"/>
              </a:rPr>
              <a:t> EUR/RUB</a:t>
            </a:r>
            <a:r>
              <a:rPr lang="ru-RU" sz="1200" dirty="0" smtClean="0">
                <a:ea typeface="ＭＳ Ｐゴシック"/>
              </a:rPr>
              <a:t> </a:t>
            </a:r>
            <a:r>
              <a:rPr lang="en-US" sz="1200" dirty="0" smtClean="0">
                <a:ea typeface="ＭＳ Ｐゴシック"/>
              </a:rPr>
              <a:t> EUR/USD</a:t>
            </a:r>
          </a:p>
          <a:p>
            <a:pPr algn="just"/>
            <a:r>
              <a:rPr lang="en-US" sz="1200" b="1" dirty="0" smtClean="0">
                <a:ea typeface="ＭＳ Ｐゴシック"/>
              </a:rPr>
              <a:t>TOD</a:t>
            </a:r>
            <a:r>
              <a:rPr lang="ru-RU" sz="1200" b="1" dirty="0" smtClean="0">
                <a:ea typeface="ＭＳ Ｐゴシック"/>
              </a:rPr>
              <a:t>:</a:t>
            </a:r>
            <a:r>
              <a:rPr lang="ru-RU" sz="1200" dirty="0" smtClean="0">
                <a:ea typeface="ＭＳ Ｐゴシック"/>
              </a:rPr>
              <a:t>  </a:t>
            </a:r>
            <a:r>
              <a:rPr lang="en-US" sz="1200" dirty="0" smtClean="0">
                <a:ea typeface="ＭＳ Ｐゴシック"/>
              </a:rPr>
              <a:t>BKT/RUB</a:t>
            </a:r>
            <a:r>
              <a:rPr lang="ru-RU" sz="1200" dirty="0" smtClean="0">
                <a:ea typeface="ＭＳ Ｐゴシック"/>
              </a:rPr>
              <a:t> </a:t>
            </a:r>
            <a:r>
              <a:rPr lang="en-US" sz="1200" dirty="0" smtClean="0">
                <a:ea typeface="ＭＳ Ｐゴシック"/>
              </a:rPr>
              <a:t> CHY/RUB</a:t>
            </a:r>
            <a:r>
              <a:rPr lang="ru-RU" sz="1200" dirty="0" smtClean="0">
                <a:ea typeface="ＭＳ Ｐゴシック"/>
              </a:rPr>
              <a:t>  </a:t>
            </a:r>
            <a:r>
              <a:rPr lang="en-US" sz="1200" dirty="0" smtClean="0">
                <a:ea typeface="ＭＳ Ｐゴシック"/>
              </a:rPr>
              <a:t>UAH/RUB</a:t>
            </a:r>
            <a:r>
              <a:rPr lang="ru-RU" sz="1200" dirty="0" smtClean="0">
                <a:ea typeface="ＭＳ Ｐゴシック"/>
              </a:rPr>
              <a:t>  </a:t>
            </a:r>
            <a:r>
              <a:rPr lang="en-US" sz="1200" dirty="0" smtClean="0">
                <a:ea typeface="ＭＳ Ｐゴシック"/>
              </a:rPr>
              <a:t> BYR/RUB</a:t>
            </a:r>
            <a:r>
              <a:rPr lang="ru-RU" sz="1200" dirty="0" smtClean="0">
                <a:ea typeface="ＭＳ Ｐゴシック"/>
              </a:rPr>
              <a:t>  </a:t>
            </a:r>
            <a:r>
              <a:rPr lang="en-US" sz="1200" dirty="0" smtClean="0">
                <a:ea typeface="ＭＳ Ｐゴシック"/>
              </a:rPr>
              <a:t> KZT/RUB</a:t>
            </a:r>
            <a:endParaRPr lang="ru-RU" sz="1200" dirty="0" smtClean="0">
              <a:ea typeface="ＭＳ Ｐゴシック"/>
            </a:endParaRPr>
          </a:p>
          <a:p>
            <a:pPr lvl="0" algn="just"/>
            <a:r>
              <a:rPr lang="ru-RU" sz="1200" dirty="0" smtClean="0"/>
              <a:t>Лот: 1000  (</a:t>
            </a:r>
            <a:r>
              <a:rPr lang="en-US" sz="1200" dirty="0" smtClean="0"/>
              <a:t>BYR:1 000 000; KZT:10 000)</a:t>
            </a:r>
            <a:endParaRPr lang="ru-RU" sz="1200" dirty="0"/>
          </a:p>
        </p:txBody>
      </p:sp>
      <p:sp>
        <p:nvSpPr>
          <p:cNvPr id="16" name="Скругленный прямоугольник 15"/>
          <p:cNvSpPr/>
          <p:nvPr/>
        </p:nvSpPr>
        <p:spPr>
          <a:xfrm>
            <a:off x="1259632" y="2156859"/>
            <a:ext cx="4032448" cy="1152128"/>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600" b="1" u="sng" dirty="0" smtClean="0">
                <a:ea typeface="ＭＳ Ｐゴシック"/>
              </a:rPr>
              <a:t> </a:t>
            </a:r>
            <a:r>
              <a:rPr lang="en-US" sz="1600" b="1" u="sng" dirty="0" smtClean="0">
                <a:ea typeface="ＭＳ Ｐゴシック"/>
              </a:rPr>
              <a:t>SWAP</a:t>
            </a:r>
            <a:endParaRPr lang="ru-RU" sz="1600" b="1" u="sng" dirty="0" smtClean="0">
              <a:ea typeface="ＭＳ Ｐゴシック"/>
            </a:endParaRPr>
          </a:p>
          <a:p>
            <a:pPr algn="just"/>
            <a:r>
              <a:rPr lang="en-US" sz="1200" b="1" dirty="0" smtClean="0">
                <a:ea typeface="ＭＳ Ｐゴシック"/>
              </a:rPr>
              <a:t>O/N:</a:t>
            </a:r>
            <a:r>
              <a:rPr lang="ru-RU" sz="1200" b="1" dirty="0" smtClean="0">
                <a:ea typeface="ＭＳ Ｐゴシック"/>
              </a:rPr>
              <a:t> </a:t>
            </a:r>
            <a:r>
              <a:rPr lang="en-US" sz="1200" dirty="0" smtClean="0">
                <a:ea typeface="ＭＳ Ｐゴシック"/>
              </a:rPr>
              <a:t>USD/RUB</a:t>
            </a:r>
            <a:r>
              <a:rPr lang="ru-RU" sz="1200" dirty="0" smtClean="0">
                <a:ea typeface="ＭＳ Ｐゴシック"/>
              </a:rPr>
              <a:t> </a:t>
            </a:r>
            <a:r>
              <a:rPr lang="en-US" sz="1200" dirty="0" smtClean="0">
                <a:ea typeface="ＭＳ Ｐゴシック"/>
              </a:rPr>
              <a:t>EUR/RUB EUR/USD</a:t>
            </a:r>
            <a:r>
              <a:rPr lang="ru-RU" sz="1200" dirty="0" smtClean="0">
                <a:ea typeface="ＭＳ Ｐゴシック"/>
              </a:rPr>
              <a:t/>
            </a:r>
            <a:br>
              <a:rPr lang="ru-RU" sz="1200" dirty="0" smtClean="0">
                <a:ea typeface="ＭＳ Ｐゴシック"/>
              </a:rPr>
            </a:br>
            <a:r>
              <a:rPr lang="en-US" sz="1200" b="1" dirty="0" smtClean="0">
                <a:ea typeface="ＭＳ Ｐゴシック"/>
              </a:rPr>
              <a:t>TOM/SPT</a:t>
            </a:r>
            <a:r>
              <a:rPr lang="en-US" sz="1200" dirty="0" smtClean="0">
                <a:ea typeface="ＭＳ Ｐゴシック"/>
              </a:rPr>
              <a:t>: USD/RUB</a:t>
            </a:r>
            <a:r>
              <a:rPr lang="ru-RU" sz="1200" dirty="0" smtClean="0">
                <a:ea typeface="ＭＳ Ｐゴシック"/>
              </a:rPr>
              <a:t>  </a:t>
            </a:r>
            <a:endParaRPr lang="en-US" sz="1200" dirty="0" smtClean="0">
              <a:ea typeface="ＭＳ Ｐゴシック"/>
            </a:endParaRPr>
          </a:p>
          <a:p>
            <a:pPr algn="just"/>
            <a:r>
              <a:rPr lang="ru-RU" sz="1200" dirty="0" smtClean="0"/>
              <a:t>Лот: 100 000  (1 – для внесистемных сделок)</a:t>
            </a:r>
            <a:endParaRPr lang="ru-RU" sz="1200" dirty="0"/>
          </a:p>
        </p:txBody>
      </p:sp>
      <p:sp>
        <p:nvSpPr>
          <p:cNvPr id="19" name="Скругленный прямоугольник 18"/>
          <p:cNvSpPr/>
          <p:nvPr/>
        </p:nvSpPr>
        <p:spPr>
          <a:xfrm>
            <a:off x="1259632" y="3429000"/>
            <a:ext cx="4032448" cy="1152128"/>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ru-RU" sz="1600" b="1" u="sng" dirty="0" smtClean="0">
                <a:ea typeface="ＭＳ Ｐゴシック"/>
              </a:rPr>
              <a:t>Длинны</a:t>
            </a:r>
            <a:r>
              <a:rPr lang="ru-RU" sz="1600" b="1" u="sng" dirty="0">
                <a:ea typeface="ＭＳ Ｐゴシック"/>
              </a:rPr>
              <a:t>й</a:t>
            </a:r>
            <a:r>
              <a:rPr lang="ru-RU" sz="1600" b="1" u="sng" dirty="0" smtClean="0">
                <a:ea typeface="ＭＳ Ｐゴシック"/>
              </a:rPr>
              <a:t> </a:t>
            </a:r>
            <a:r>
              <a:rPr lang="en-US" sz="1600" b="1" u="sng" dirty="0" smtClean="0">
                <a:ea typeface="ＭＳ Ｐゴシック"/>
              </a:rPr>
              <a:t>SWAP</a:t>
            </a:r>
            <a:endParaRPr lang="ru-RU" sz="1600" b="1" u="sng" dirty="0" smtClean="0">
              <a:ea typeface="ＭＳ Ｐゴシック"/>
            </a:endParaRPr>
          </a:p>
          <a:p>
            <a:r>
              <a:rPr lang="ru-RU" sz="1600" b="1" dirty="0" smtClean="0">
                <a:ea typeface="ＭＳ Ｐゴシック"/>
              </a:rPr>
              <a:t>1</a:t>
            </a:r>
            <a:r>
              <a:rPr lang="en-US" sz="1600" b="1" dirty="0" smtClean="0">
                <a:ea typeface="ＭＳ Ｐゴシック"/>
              </a:rPr>
              <a:t>W</a:t>
            </a:r>
            <a:r>
              <a:rPr lang="ru-RU" sz="1600" b="1" dirty="0" smtClean="0">
                <a:ea typeface="ＭＳ Ｐゴシック"/>
              </a:rPr>
              <a:t>, 2</a:t>
            </a:r>
            <a:r>
              <a:rPr lang="en-US" sz="1600" b="1" dirty="0" smtClean="0">
                <a:ea typeface="ＭＳ Ｐゴシック"/>
              </a:rPr>
              <a:t>W</a:t>
            </a:r>
            <a:r>
              <a:rPr lang="ru-RU" sz="1600" b="1" dirty="0" smtClean="0">
                <a:ea typeface="ＭＳ Ｐゴシック"/>
              </a:rPr>
              <a:t>, 1</a:t>
            </a:r>
            <a:r>
              <a:rPr lang="en-US" sz="1600" b="1" dirty="0" smtClean="0">
                <a:ea typeface="ＭＳ Ｐゴシック"/>
              </a:rPr>
              <a:t>M</a:t>
            </a:r>
            <a:r>
              <a:rPr lang="ru-RU" sz="1600" b="1" dirty="0" smtClean="0">
                <a:ea typeface="ＭＳ Ｐゴシック"/>
              </a:rPr>
              <a:t>, 2</a:t>
            </a:r>
            <a:r>
              <a:rPr lang="en-US" sz="1600" b="1" dirty="0" smtClean="0">
                <a:ea typeface="ＭＳ Ｐゴシック"/>
              </a:rPr>
              <a:t>M</a:t>
            </a:r>
            <a:r>
              <a:rPr lang="ru-RU" sz="1600" b="1" dirty="0" smtClean="0">
                <a:ea typeface="ＭＳ Ｐゴシック"/>
              </a:rPr>
              <a:t>, 3</a:t>
            </a:r>
            <a:r>
              <a:rPr lang="en-US" sz="1600" b="1" dirty="0" smtClean="0">
                <a:ea typeface="ＭＳ Ｐゴシック"/>
              </a:rPr>
              <a:t>M</a:t>
            </a:r>
            <a:r>
              <a:rPr lang="ru-RU" sz="1600" b="1" dirty="0" smtClean="0">
                <a:ea typeface="ＭＳ Ｐゴシック"/>
              </a:rPr>
              <a:t>, 6</a:t>
            </a:r>
            <a:r>
              <a:rPr lang="en-US" sz="1600" b="1" dirty="0" smtClean="0">
                <a:ea typeface="ＭＳ Ｐゴシック"/>
              </a:rPr>
              <a:t>M</a:t>
            </a:r>
            <a:r>
              <a:rPr lang="ru-RU" sz="1600" b="1" dirty="0" smtClean="0">
                <a:ea typeface="ＭＳ Ｐゴシック"/>
              </a:rPr>
              <a:t>, 9</a:t>
            </a:r>
            <a:r>
              <a:rPr lang="en-US" sz="1600" b="1" dirty="0" smtClean="0">
                <a:ea typeface="ＭＳ Ｐゴシック"/>
              </a:rPr>
              <a:t>M</a:t>
            </a:r>
            <a:r>
              <a:rPr lang="ru-RU" sz="1600" b="1" dirty="0" smtClean="0">
                <a:ea typeface="ＭＳ Ｐゴシック"/>
              </a:rPr>
              <a:t>, 1</a:t>
            </a:r>
            <a:r>
              <a:rPr lang="en-US" sz="1600" b="1" dirty="0" smtClean="0">
                <a:ea typeface="ＭＳ Ｐゴシック"/>
              </a:rPr>
              <a:t>Y</a:t>
            </a:r>
            <a:endParaRPr lang="ru-RU" sz="1600" b="1" dirty="0" smtClean="0">
              <a:ea typeface="ＭＳ Ｐゴシック"/>
            </a:endParaRPr>
          </a:p>
          <a:p>
            <a:r>
              <a:rPr lang="en-US" sz="1200" dirty="0" smtClean="0">
                <a:ea typeface="ＭＳ Ｐゴシック"/>
              </a:rPr>
              <a:t>USD/RUB</a:t>
            </a:r>
            <a:r>
              <a:rPr lang="ru-RU" sz="1200" dirty="0" smtClean="0">
                <a:ea typeface="ＭＳ Ｐゴシック"/>
              </a:rPr>
              <a:t> </a:t>
            </a:r>
            <a:r>
              <a:rPr lang="en-US" sz="1200" dirty="0" smtClean="0">
                <a:ea typeface="ＭＳ Ｐゴシック"/>
              </a:rPr>
              <a:t> </a:t>
            </a:r>
            <a:endParaRPr lang="ru-RU" sz="1200" dirty="0" smtClean="0">
              <a:ea typeface="ＭＳ Ｐゴシック"/>
            </a:endParaRPr>
          </a:p>
          <a:p>
            <a:r>
              <a:rPr lang="ru-RU" sz="1200" dirty="0" smtClean="0"/>
              <a:t>Лот: 100 000 (1 – для внесистемных сделок)</a:t>
            </a:r>
            <a:endParaRPr lang="ru-RU" sz="1200" b="1" u="sng" dirty="0" smtClean="0">
              <a:ea typeface="ＭＳ Ｐゴシック"/>
            </a:endParaRPr>
          </a:p>
        </p:txBody>
      </p:sp>
      <p:sp>
        <p:nvSpPr>
          <p:cNvPr id="21" name="Скругленный прямоугольник 20"/>
          <p:cNvSpPr/>
          <p:nvPr/>
        </p:nvSpPr>
        <p:spPr>
          <a:xfrm>
            <a:off x="1259632" y="4653136"/>
            <a:ext cx="4032448" cy="1152128"/>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dirty="0" smtClean="0">
                <a:ea typeface="ＭＳ Ｐゴシック"/>
              </a:rPr>
              <a:t>LTV (</a:t>
            </a:r>
            <a:r>
              <a:rPr lang="ru-RU" sz="1600" b="1" dirty="0" smtClean="0">
                <a:ea typeface="ＭＳ Ｐゴシック"/>
              </a:rPr>
              <a:t>форвард) – только внесистемные сделки</a:t>
            </a:r>
          </a:p>
          <a:p>
            <a:r>
              <a:rPr lang="ru-RU" sz="1600" b="1" dirty="0" smtClean="0">
                <a:ea typeface="ＭＳ Ｐゴシック"/>
              </a:rPr>
              <a:t>От Т+2 до </a:t>
            </a:r>
            <a:r>
              <a:rPr lang="en-US" sz="1600" b="1" dirty="0" smtClean="0">
                <a:ea typeface="ＭＳ Ｐゴシック"/>
              </a:rPr>
              <a:t>365</a:t>
            </a:r>
            <a:r>
              <a:rPr lang="ru-RU" sz="1600" b="1" dirty="0" smtClean="0">
                <a:ea typeface="ＭＳ Ｐゴシック"/>
              </a:rPr>
              <a:t> дней</a:t>
            </a:r>
          </a:p>
          <a:p>
            <a:r>
              <a:rPr lang="en-US" sz="1200" dirty="0" smtClean="0">
                <a:ea typeface="ＭＳ Ｐゴシック"/>
              </a:rPr>
              <a:t>USD/RUB</a:t>
            </a:r>
            <a:endParaRPr lang="ru-RU" sz="1200" dirty="0" smtClean="0">
              <a:ea typeface="ＭＳ Ｐゴシック"/>
            </a:endParaRPr>
          </a:p>
          <a:p>
            <a:r>
              <a:rPr lang="ru-RU" sz="1200" dirty="0" smtClean="0"/>
              <a:t>Лот: 1</a:t>
            </a:r>
            <a:endParaRPr lang="ru-RU" sz="1200" dirty="0"/>
          </a:p>
        </p:txBody>
      </p:sp>
      <p:sp>
        <p:nvSpPr>
          <p:cNvPr id="28" name="Прямоугольник 27"/>
          <p:cNvSpPr/>
          <p:nvPr/>
        </p:nvSpPr>
        <p:spPr>
          <a:xfrm>
            <a:off x="5580112" y="5373216"/>
            <a:ext cx="3240360" cy="600164"/>
          </a:xfrm>
          <a:prstGeom prst="rect">
            <a:avLst/>
          </a:prstGeom>
        </p:spPr>
        <p:txBody>
          <a:bodyPr wrap="square">
            <a:spAutoFit/>
          </a:bodyPr>
          <a:lstStyle/>
          <a:p>
            <a:pPr marL="0" lvl="1">
              <a:defRPr/>
            </a:pPr>
            <a:r>
              <a:rPr lang="ru-RU" sz="1100" dirty="0" smtClean="0">
                <a:solidFill>
                  <a:schemeClr val="tx2">
                    <a:lumMod val="75000"/>
                  </a:schemeClr>
                </a:solidFill>
                <a:latin typeface="Calibri" pitchFamily="34" charset="0"/>
                <a:ea typeface="ＭＳ Ｐゴシック"/>
                <a:cs typeface="Tahoma" pitchFamily="34" charset="0"/>
              </a:rPr>
              <a:t>** Участники торгов ЕТС вправе установить для себя более ранний срок окончания торгов, предоставив в НКЦ соответствующее поручение </a:t>
            </a:r>
            <a:endParaRPr lang="ru-RU" sz="1100" dirty="0">
              <a:solidFill>
                <a:schemeClr val="tx2">
                  <a:lumMod val="75000"/>
                </a:schemeClr>
              </a:solidFill>
              <a:latin typeface="Calibri" pitchFamily="34" charset="0"/>
              <a:ea typeface="ＭＳ Ｐゴシック"/>
              <a:cs typeface="Tahoma" pitchFamily="34" charset="0"/>
            </a:endParaRPr>
          </a:p>
        </p:txBody>
      </p:sp>
      <p:grpSp>
        <p:nvGrpSpPr>
          <p:cNvPr id="2" name="Группа 33"/>
          <p:cNvGrpSpPr/>
          <p:nvPr/>
        </p:nvGrpSpPr>
        <p:grpSpPr>
          <a:xfrm>
            <a:off x="5508103" y="1196752"/>
            <a:ext cx="3528393" cy="2293410"/>
            <a:chOff x="4716016" y="993481"/>
            <a:chExt cx="4572000" cy="2729390"/>
          </a:xfrm>
        </p:grpSpPr>
        <p:sp>
          <p:nvSpPr>
            <p:cNvPr id="26" name="Прямоугольник 25"/>
            <p:cNvSpPr/>
            <p:nvPr/>
          </p:nvSpPr>
          <p:spPr>
            <a:xfrm>
              <a:off x="4716016" y="1268760"/>
              <a:ext cx="4572000" cy="2454111"/>
            </a:xfrm>
            <a:prstGeom prst="rect">
              <a:avLst/>
            </a:prstGeom>
            <a:ln>
              <a:noFill/>
            </a:ln>
          </p:spPr>
          <p:txBody>
            <a:bodyPr wrap="square">
              <a:spAutoFit/>
            </a:bodyPr>
            <a:lstStyle/>
            <a:p>
              <a:r>
                <a:rPr lang="ru-RU" sz="1600" dirty="0" smtClean="0">
                  <a:solidFill>
                    <a:schemeClr val="accent5">
                      <a:lumMod val="50000"/>
                    </a:schemeClr>
                  </a:solidFill>
                  <a:latin typeface="Calibri" pitchFamily="34" charset="0"/>
                  <a:ea typeface="ＭＳ Ｐゴシック"/>
                  <a:cs typeface="ＭＳ Ｐゴシック"/>
                </a:rPr>
                <a:t> </a:t>
              </a:r>
              <a:r>
                <a:rPr lang="en-US" sz="1600" dirty="0" smtClean="0">
                  <a:solidFill>
                    <a:schemeClr val="accent5">
                      <a:lumMod val="50000"/>
                    </a:schemeClr>
                  </a:solidFill>
                  <a:latin typeface="Calibri" pitchFamily="34" charset="0"/>
                  <a:ea typeface="ＭＳ Ｐゴシック"/>
                  <a:cs typeface="ＭＳ Ｐゴシック"/>
                </a:rPr>
                <a:t>USD/RUB, EUR/RUB, EURUSD c</a:t>
              </a:r>
              <a:r>
                <a:rPr lang="ru-RU" sz="1600" dirty="0" smtClean="0">
                  <a:solidFill>
                    <a:schemeClr val="accent5">
                      <a:lumMod val="50000"/>
                    </a:schemeClr>
                  </a:solidFill>
                  <a:latin typeface="Calibri" pitchFamily="34" charset="0"/>
                  <a:ea typeface="ＭＳ Ｐゴシック"/>
                  <a:cs typeface="ＭＳ Ｐゴシック"/>
                </a:rPr>
                <a:t> расчетами </a:t>
              </a:r>
              <a:r>
                <a:rPr lang="en-US" sz="1600" dirty="0" smtClean="0">
                  <a:solidFill>
                    <a:schemeClr val="accent5">
                      <a:lumMod val="50000"/>
                    </a:schemeClr>
                  </a:solidFill>
                  <a:latin typeface="Calibri" pitchFamily="34" charset="0"/>
                  <a:ea typeface="ＭＳ Ｐゴシック"/>
                  <a:cs typeface="ＭＳ Ｐゴシック"/>
                </a:rPr>
                <a:t>TOD - </a:t>
              </a:r>
              <a:r>
                <a:rPr lang="ru-RU" sz="1600" dirty="0" smtClean="0">
                  <a:solidFill>
                    <a:schemeClr val="accent5">
                      <a:lumMod val="50000"/>
                    </a:schemeClr>
                  </a:solidFill>
                  <a:latin typeface="Calibri" pitchFamily="34" charset="0"/>
                  <a:ea typeface="ＭＳ Ｐゴシック"/>
                  <a:cs typeface="ＭＳ Ｐゴシック"/>
                </a:rPr>
                <a:t>10:00</a:t>
              </a:r>
              <a:r>
                <a:rPr lang="en-US" sz="1600" dirty="0" smtClean="0">
                  <a:solidFill>
                    <a:schemeClr val="accent5">
                      <a:lumMod val="50000"/>
                    </a:schemeClr>
                  </a:solidFill>
                  <a:latin typeface="Calibri" pitchFamily="34" charset="0"/>
                  <a:ea typeface="ＭＳ Ｐゴシック"/>
                  <a:cs typeface="ＭＳ Ｐゴシック"/>
                </a:rPr>
                <a:t> – 15:</a:t>
              </a:r>
              <a:r>
                <a:rPr lang="ru-RU" sz="1600" dirty="0" smtClean="0">
                  <a:solidFill>
                    <a:schemeClr val="accent5">
                      <a:lumMod val="50000"/>
                    </a:schemeClr>
                  </a:solidFill>
                  <a:latin typeface="Calibri" pitchFamily="34" charset="0"/>
                  <a:ea typeface="ＭＳ Ｐゴシック"/>
                  <a:cs typeface="ＭＳ Ｐゴシック"/>
                </a:rPr>
                <a:t>00 (</a:t>
              </a:r>
              <a:r>
                <a:rPr lang="ru-RU" sz="1600" dirty="0" err="1" smtClean="0">
                  <a:solidFill>
                    <a:schemeClr val="accent5">
                      <a:lumMod val="50000"/>
                    </a:schemeClr>
                  </a:solidFill>
                  <a:latin typeface="Calibri" pitchFamily="34" charset="0"/>
                  <a:ea typeface="ＭＳ Ｐゴシック"/>
                  <a:cs typeface="ＭＳ Ｐゴシック"/>
                </a:rPr>
                <a:t>внесист</a:t>
              </a:r>
              <a:r>
                <a:rPr lang="ru-RU" sz="1600" dirty="0" smtClean="0">
                  <a:solidFill>
                    <a:schemeClr val="accent5">
                      <a:lumMod val="50000"/>
                    </a:schemeClr>
                  </a:solidFill>
                  <a:latin typeface="Calibri" pitchFamily="34" charset="0"/>
                  <a:ea typeface="ＭＳ Ｐゴシック"/>
                  <a:cs typeface="ＭＳ Ｐゴシック"/>
                </a:rPr>
                <a:t>. – до 15:15; </a:t>
              </a:r>
              <a:r>
                <a:rPr lang="ru-RU" sz="1600" dirty="0" err="1" smtClean="0">
                  <a:solidFill>
                    <a:schemeClr val="accent5">
                      <a:lumMod val="50000"/>
                    </a:schemeClr>
                  </a:solidFill>
                  <a:latin typeface="Calibri" pitchFamily="34" charset="0"/>
                  <a:ea typeface="ＭＳ Ｐゴシック"/>
                  <a:cs typeface="ＭＳ Ｐゴシック"/>
                </a:rPr>
                <a:t>внесист</a:t>
              </a:r>
              <a:r>
                <a:rPr lang="ru-RU" sz="1600" dirty="0" smtClean="0">
                  <a:solidFill>
                    <a:schemeClr val="accent5">
                      <a:lumMod val="50000"/>
                    </a:schemeClr>
                  </a:solidFill>
                  <a:latin typeface="Calibri" pitchFamily="34" charset="0"/>
                  <a:ea typeface="ＭＳ Ｐゴシック"/>
                  <a:cs typeface="ＭＳ Ｐゴシック"/>
                </a:rPr>
                <a:t>. внутри одного </a:t>
              </a:r>
              <a:r>
                <a:rPr lang="ru-RU" sz="1600" dirty="0" err="1" smtClean="0">
                  <a:solidFill>
                    <a:schemeClr val="accent5">
                      <a:lumMod val="50000"/>
                    </a:schemeClr>
                  </a:solidFill>
                  <a:latin typeface="Calibri" pitchFamily="34" charset="0"/>
                  <a:ea typeface="ＭＳ Ｐゴシック"/>
                  <a:cs typeface="ＭＳ Ｐゴシック"/>
                </a:rPr>
                <a:t>расч</a:t>
              </a:r>
              <a:r>
                <a:rPr lang="ru-RU" sz="1600" dirty="0" smtClean="0">
                  <a:solidFill>
                    <a:schemeClr val="accent5">
                      <a:lumMod val="50000"/>
                    </a:schemeClr>
                  </a:solidFill>
                  <a:latin typeface="Calibri" pitchFamily="34" charset="0"/>
                  <a:ea typeface="ＭＳ Ｐゴシック"/>
                  <a:cs typeface="ＭＳ Ｐゴシック"/>
                </a:rPr>
                <a:t>. кода до 23:50)</a:t>
              </a:r>
            </a:p>
            <a:p>
              <a:r>
                <a:rPr lang="en-US" sz="1600" dirty="0" smtClean="0">
                  <a:solidFill>
                    <a:schemeClr val="accent5">
                      <a:lumMod val="50000"/>
                    </a:schemeClr>
                  </a:solidFill>
                  <a:latin typeface="Calibri" pitchFamily="34" charset="0"/>
                  <a:ea typeface="ＭＳ Ｐゴシック"/>
                  <a:cs typeface="ＭＳ Ｐゴシック"/>
                </a:rPr>
                <a:t>CHY/RUB</a:t>
              </a:r>
              <a:r>
                <a:rPr lang="ru-RU" sz="1600" dirty="0" smtClean="0">
                  <a:solidFill>
                    <a:schemeClr val="accent5">
                      <a:lumMod val="50000"/>
                    </a:schemeClr>
                  </a:solidFill>
                  <a:latin typeface="Calibri" pitchFamily="34" charset="0"/>
                  <a:ea typeface="ＭＳ Ｐゴシック"/>
                  <a:cs typeface="ＭＳ Ｐゴシック"/>
                </a:rPr>
                <a:t>, </a:t>
              </a:r>
              <a:r>
                <a:rPr lang="en-US" sz="1600" dirty="0" smtClean="0">
                  <a:solidFill>
                    <a:schemeClr val="accent5">
                      <a:lumMod val="50000"/>
                    </a:schemeClr>
                  </a:solidFill>
                  <a:latin typeface="Calibri" pitchFamily="34" charset="0"/>
                  <a:ea typeface="ＭＳ Ｐゴシック"/>
                  <a:cs typeface="ＭＳ Ｐゴシック"/>
                </a:rPr>
                <a:t>UAH/RUB</a:t>
              </a:r>
              <a:r>
                <a:rPr lang="ru-RU" sz="1600" dirty="0" smtClean="0">
                  <a:solidFill>
                    <a:schemeClr val="accent5">
                      <a:lumMod val="50000"/>
                    </a:schemeClr>
                  </a:solidFill>
                  <a:latin typeface="Calibri" pitchFamily="34" charset="0"/>
                  <a:ea typeface="ＭＳ Ｐゴシック"/>
                  <a:cs typeface="ＭＳ Ｐゴシック"/>
                </a:rPr>
                <a:t>, </a:t>
              </a:r>
              <a:r>
                <a:rPr lang="en-US" sz="1600" dirty="0" smtClean="0">
                  <a:solidFill>
                    <a:schemeClr val="accent5">
                      <a:lumMod val="50000"/>
                    </a:schemeClr>
                  </a:solidFill>
                  <a:latin typeface="Calibri" pitchFamily="34" charset="0"/>
                  <a:ea typeface="ＭＳ Ｐゴシック"/>
                  <a:cs typeface="ＭＳ Ｐゴシック"/>
                </a:rPr>
                <a:t>YR/RUB</a:t>
              </a:r>
              <a:r>
                <a:rPr lang="ru-RU" sz="1600" dirty="0" smtClean="0">
                  <a:solidFill>
                    <a:schemeClr val="accent5">
                      <a:lumMod val="50000"/>
                    </a:schemeClr>
                  </a:solidFill>
                  <a:latin typeface="Calibri" pitchFamily="34" charset="0"/>
                  <a:ea typeface="ＭＳ Ｐゴシック"/>
                  <a:cs typeface="ＭＳ Ｐゴシック"/>
                </a:rPr>
                <a:t>, </a:t>
              </a:r>
              <a:r>
                <a:rPr lang="en-US" sz="1600" dirty="0" smtClean="0">
                  <a:solidFill>
                    <a:schemeClr val="accent5">
                      <a:lumMod val="50000"/>
                    </a:schemeClr>
                  </a:solidFill>
                  <a:latin typeface="Calibri" pitchFamily="34" charset="0"/>
                  <a:ea typeface="ＭＳ Ｐゴシック"/>
                  <a:cs typeface="ＭＳ Ｐゴシック"/>
                </a:rPr>
                <a:t>KZT/RUB</a:t>
              </a:r>
              <a:r>
                <a:rPr lang="ru-RU" sz="1600" dirty="0" smtClean="0">
                  <a:solidFill>
                    <a:schemeClr val="accent5">
                      <a:lumMod val="50000"/>
                    </a:schemeClr>
                  </a:solidFill>
                  <a:latin typeface="Calibri" pitchFamily="34" charset="0"/>
                  <a:ea typeface="ＭＳ Ｐゴシック"/>
                  <a:cs typeface="ＭＳ Ｐゴシック"/>
                </a:rPr>
                <a:t> - 10:00</a:t>
              </a:r>
              <a:r>
                <a:rPr lang="en-US" sz="1600" dirty="0" smtClean="0">
                  <a:solidFill>
                    <a:schemeClr val="accent5">
                      <a:lumMod val="50000"/>
                    </a:schemeClr>
                  </a:solidFill>
                  <a:latin typeface="Calibri" pitchFamily="34" charset="0"/>
                  <a:ea typeface="ＭＳ Ｐゴシック"/>
                  <a:cs typeface="ＭＳ Ｐゴシック"/>
                </a:rPr>
                <a:t> – 1</a:t>
              </a:r>
              <a:r>
                <a:rPr lang="ru-RU" sz="1600" dirty="0" smtClean="0">
                  <a:solidFill>
                    <a:schemeClr val="accent5">
                      <a:lumMod val="50000"/>
                    </a:schemeClr>
                  </a:solidFill>
                  <a:latin typeface="Calibri" pitchFamily="34" charset="0"/>
                  <a:ea typeface="ＭＳ Ｐゴシック"/>
                  <a:cs typeface="ＭＳ Ｐゴシック"/>
                </a:rPr>
                <a:t>1</a:t>
              </a:r>
              <a:r>
                <a:rPr lang="en-US" sz="1600" dirty="0" smtClean="0">
                  <a:solidFill>
                    <a:schemeClr val="accent5">
                      <a:lumMod val="50000"/>
                    </a:schemeClr>
                  </a:solidFill>
                  <a:latin typeface="Calibri" pitchFamily="34" charset="0"/>
                  <a:ea typeface="ＭＳ Ｐゴシック"/>
                  <a:cs typeface="ＭＳ Ｐゴシック"/>
                </a:rPr>
                <a:t>:</a:t>
              </a:r>
              <a:r>
                <a:rPr lang="ru-RU" sz="1600" dirty="0" smtClean="0">
                  <a:solidFill>
                    <a:schemeClr val="accent5">
                      <a:lumMod val="50000"/>
                    </a:schemeClr>
                  </a:solidFill>
                  <a:latin typeface="Calibri" pitchFamily="34" charset="0"/>
                  <a:ea typeface="ＭＳ Ｐゴシック"/>
                  <a:cs typeface="ＭＳ Ｐゴシック"/>
                </a:rPr>
                <a:t>00</a:t>
              </a:r>
              <a:r>
                <a:rPr lang="en-US" sz="1600" dirty="0" smtClean="0">
                  <a:solidFill>
                    <a:schemeClr val="accent5">
                      <a:lumMod val="50000"/>
                    </a:schemeClr>
                  </a:solidFill>
                  <a:latin typeface="Calibri" pitchFamily="34" charset="0"/>
                  <a:ea typeface="ＭＳ Ｐゴシック"/>
                  <a:cs typeface="ＭＳ Ｐゴシック"/>
                </a:rPr>
                <a:t> </a:t>
              </a:r>
              <a:endParaRPr lang="ru-RU" sz="1600" dirty="0">
                <a:solidFill>
                  <a:schemeClr val="accent5">
                    <a:lumMod val="50000"/>
                  </a:schemeClr>
                </a:solidFill>
                <a:latin typeface="Calibri" pitchFamily="34" charset="0"/>
                <a:ea typeface="ＭＳ Ｐゴシック"/>
                <a:cs typeface="ＭＳ Ｐゴシック"/>
              </a:endParaRPr>
            </a:p>
            <a:p>
              <a:r>
                <a:rPr lang="ru-RU" sz="1600" dirty="0" smtClean="0">
                  <a:solidFill>
                    <a:schemeClr val="accent5">
                      <a:lumMod val="50000"/>
                    </a:schemeClr>
                  </a:solidFill>
                  <a:latin typeface="Calibri" pitchFamily="34" charset="0"/>
                  <a:ea typeface="ＭＳ Ｐゴシック"/>
                  <a:cs typeface="ＭＳ Ｐゴシック"/>
                </a:rPr>
                <a:t>Инструменты </a:t>
              </a:r>
              <a:r>
                <a:rPr lang="en-US" sz="1600" dirty="0" smtClean="0">
                  <a:solidFill>
                    <a:schemeClr val="accent5">
                      <a:lumMod val="50000"/>
                    </a:schemeClr>
                  </a:solidFill>
                  <a:latin typeface="Calibri" pitchFamily="34" charset="0"/>
                  <a:ea typeface="ＭＳ Ｐゴシック"/>
                  <a:cs typeface="ＭＳ Ｐゴシック"/>
                </a:rPr>
                <a:t>TOM</a:t>
              </a:r>
              <a:r>
                <a:rPr lang="ru-RU" sz="1600" dirty="0" smtClean="0">
                  <a:solidFill>
                    <a:schemeClr val="accent5">
                      <a:lumMod val="50000"/>
                    </a:schemeClr>
                  </a:solidFill>
                  <a:latin typeface="Calibri" pitchFamily="34" charset="0"/>
                  <a:ea typeface="ＭＳ Ｐゴシック"/>
                  <a:cs typeface="ＭＳ Ｐゴシック"/>
                </a:rPr>
                <a:t>, </a:t>
              </a:r>
              <a:r>
                <a:rPr lang="en-US" sz="1600" dirty="0" smtClean="0">
                  <a:solidFill>
                    <a:schemeClr val="accent5">
                      <a:lumMod val="50000"/>
                    </a:schemeClr>
                  </a:solidFill>
                  <a:latin typeface="Calibri" pitchFamily="34" charset="0"/>
                  <a:ea typeface="ＭＳ Ｐゴシック"/>
                  <a:cs typeface="ＭＳ Ｐゴシック"/>
                </a:rPr>
                <a:t>LTV </a:t>
              </a:r>
              <a:r>
                <a:rPr lang="ru-RU" sz="1600" dirty="0" smtClean="0">
                  <a:solidFill>
                    <a:schemeClr val="accent5">
                      <a:lumMod val="50000"/>
                    </a:schemeClr>
                  </a:solidFill>
                  <a:latin typeface="Calibri" pitchFamily="34" charset="0"/>
                  <a:ea typeface="ＭＳ Ｐゴシック"/>
                  <a:cs typeface="ＭＳ Ｐゴシック"/>
                </a:rPr>
                <a:t>- 10:00</a:t>
              </a:r>
              <a:r>
                <a:rPr lang="en-US" sz="1600" dirty="0" smtClean="0">
                  <a:solidFill>
                    <a:schemeClr val="accent5">
                      <a:lumMod val="50000"/>
                    </a:schemeClr>
                  </a:solidFill>
                  <a:latin typeface="Calibri" pitchFamily="34" charset="0"/>
                  <a:ea typeface="ＭＳ Ｐゴシック"/>
                  <a:cs typeface="ＭＳ Ｐゴシック"/>
                </a:rPr>
                <a:t> – 23:5</a:t>
              </a:r>
              <a:r>
                <a:rPr lang="ru-RU" sz="1600" dirty="0" smtClean="0">
                  <a:solidFill>
                    <a:schemeClr val="accent5">
                      <a:lumMod val="50000"/>
                    </a:schemeClr>
                  </a:solidFill>
                  <a:latin typeface="Calibri" pitchFamily="34" charset="0"/>
                  <a:ea typeface="ＭＳ Ｐゴシック"/>
                  <a:cs typeface="ＭＳ Ｐゴシック"/>
                </a:rPr>
                <a:t>0</a:t>
              </a:r>
              <a:endParaRPr lang="ru-RU" sz="1600" dirty="0">
                <a:solidFill>
                  <a:schemeClr val="accent5">
                    <a:lumMod val="50000"/>
                  </a:schemeClr>
                </a:solidFill>
                <a:latin typeface="Calibri" pitchFamily="34" charset="0"/>
                <a:ea typeface="ＭＳ Ｐゴシック"/>
                <a:cs typeface="ＭＳ Ｐゴシック"/>
              </a:endParaRPr>
            </a:p>
            <a:p>
              <a:r>
                <a:rPr lang="ru-RU" sz="1600" dirty="0" smtClean="0">
                  <a:solidFill>
                    <a:schemeClr val="accent5">
                      <a:lumMod val="50000"/>
                    </a:schemeClr>
                  </a:solidFill>
                  <a:latin typeface="Calibri" pitchFamily="34" charset="0"/>
                  <a:ea typeface="ＭＳ Ｐゴシック"/>
                  <a:cs typeface="ＭＳ Ｐゴシック"/>
                </a:rPr>
                <a:t> </a:t>
              </a:r>
              <a:endParaRPr lang="ru-RU" sz="1600" dirty="0">
                <a:solidFill>
                  <a:schemeClr val="accent5">
                    <a:lumMod val="50000"/>
                  </a:schemeClr>
                </a:solidFill>
                <a:latin typeface="Calibri" pitchFamily="34" charset="0"/>
                <a:ea typeface="ＭＳ Ｐゴシック"/>
                <a:cs typeface="ＭＳ Ｐゴシック"/>
              </a:endParaRPr>
            </a:p>
          </p:txBody>
        </p:sp>
        <p:sp>
          <p:nvSpPr>
            <p:cNvPr id="32" name="Скругленный прямоугольник 31"/>
            <p:cNvSpPr/>
            <p:nvPr/>
          </p:nvSpPr>
          <p:spPr>
            <a:xfrm>
              <a:off x="4716017" y="993481"/>
              <a:ext cx="4385387" cy="2656601"/>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ru-RU">
                <a:solidFill>
                  <a:schemeClr val="accent5">
                    <a:lumMod val="50000"/>
                  </a:schemeClr>
                </a:solidFill>
              </a:endParaRPr>
            </a:p>
          </p:txBody>
        </p:sp>
      </p:grpSp>
      <p:sp>
        <p:nvSpPr>
          <p:cNvPr id="33" name="Скругленный прямоугольник 32"/>
          <p:cNvSpPr/>
          <p:nvPr/>
        </p:nvSpPr>
        <p:spPr>
          <a:xfrm>
            <a:off x="5508104" y="3573016"/>
            <a:ext cx="3384376" cy="1728192"/>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lvl="1">
              <a:spcBef>
                <a:spcPts val="200"/>
              </a:spcBef>
              <a:spcAft>
                <a:spcPts val="1200"/>
              </a:spcAft>
              <a:defRPr/>
            </a:pPr>
            <a:r>
              <a:rPr lang="ru-RU" sz="1600" dirty="0" smtClean="0">
                <a:solidFill>
                  <a:schemeClr val="accent5">
                    <a:lumMod val="50000"/>
                  </a:schemeClr>
                </a:solidFill>
                <a:latin typeface="Calibri" pitchFamily="34" charset="0"/>
                <a:ea typeface="ＭＳ Ｐゴシック"/>
                <a:cs typeface="ＭＳ Ｐゴシック"/>
              </a:rPr>
              <a:t>Исполнение НКЦ обязательств по сделкам с наступившей датой осуществляется непрерывно </a:t>
            </a:r>
            <a:r>
              <a:rPr lang="ru-RU" sz="1600" b="1" u="sng" dirty="0" smtClean="0">
                <a:solidFill>
                  <a:schemeClr val="accent5">
                    <a:lumMod val="50000"/>
                  </a:schemeClr>
                </a:solidFill>
                <a:latin typeface="Calibri" pitchFamily="34" charset="0"/>
                <a:ea typeface="ＭＳ Ｐゴシック"/>
                <a:cs typeface="ＭＳ Ｐゴシック"/>
              </a:rPr>
              <a:t>с 15:00</a:t>
            </a:r>
            <a:r>
              <a:rPr lang="en-US" sz="1600" b="1" u="sng" dirty="0" smtClean="0">
                <a:solidFill>
                  <a:schemeClr val="accent5">
                    <a:lumMod val="50000"/>
                  </a:schemeClr>
                </a:solidFill>
                <a:latin typeface="Calibri" pitchFamily="34" charset="0"/>
                <a:ea typeface="ＭＳ Ｐゴシック"/>
                <a:cs typeface="ＭＳ Ｐゴシック"/>
              </a:rPr>
              <a:t> (1</a:t>
            </a:r>
            <a:r>
              <a:rPr lang="ru-RU" sz="1600" b="1" u="sng" dirty="0" smtClean="0">
                <a:solidFill>
                  <a:schemeClr val="accent5">
                    <a:lumMod val="50000"/>
                  </a:schemeClr>
                </a:solidFill>
                <a:latin typeface="Calibri" pitchFamily="34" charset="0"/>
                <a:ea typeface="ＭＳ Ｐゴシック"/>
                <a:cs typeface="ＭＳ Ｐゴシック"/>
              </a:rPr>
              <a:t>1:</a:t>
            </a:r>
            <a:r>
              <a:rPr lang="en-US" sz="1600" b="1" u="sng" dirty="0" smtClean="0">
                <a:solidFill>
                  <a:schemeClr val="accent5">
                    <a:lumMod val="50000"/>
                  </a:schemeClr>
                </a:solidFill>
                <a:latin typeface="Calibri" pitchFamily="34" charset="0"/>
                <a:ea typeface="ＭＳ Ｐゴシック"/>
                <a:cs typeface="ＭＳ Ｐゴシック"/>
              </a:rPr>
              <a:t>00</a:t>
            </a:r>
            <a:r>
              <a:rPr lang="ru-RU" sz="1600" b="1" u="sng" dirty="0" smtClean="0">
                <a:solidFill>
                  <a:schemeClr val="accent5">
                    <a:lumMod val="50000"/>
                  </a:schemeClr>
                </a:solidFill>
                <a:latin typeface="Calibri" pitchFamily="34" charset="0"/>
                <a:ea typeface="ＭＳ Ｐゴシック"/>
                <a:cs typeface="ＭＳ Ｐゴシック"/>
              </a:rPr>
              <a:t>**</a:t>
            </a:r>
            <a:r>
              <a:rPr lang="en-US" sz="1600" b="1" u="sng" dirty="0" smtClean="0">
                <a:solidFill>
                  <a:schemeClr val="accent5">
                    <a:lumMod val="50000"/>
                  </a:schemeClr>
                </a:solidFill>
                <a:latin typeface="Calibri" pitchFamily="34" charset="0"/>
                <a:ea typeface="ＭＳ Ｐゴシック"/>
                <a:cs typeface="ＭＳ Ｐゴシック"/>
              </a:rPr>
              <a:t>)</a:t>
            </a:r>
            <a:r>
              <a:rPr lang="ru-RU" sz="1600" b="1" u="sng" dirty="0" smtClean="0">
                <a:solidFill>
                  <a:schemeClr val="accent5">
                    <a:lumMod val="50000"/>
                  </a:schemeClr>
                </a:solidFill>
                <a:latin typeface="Calibri" pitchFamily="34" charset="0"/>
                <a:ea typeface="ＭＳ Ｐゴシック"/>
                <a:cs typeface="ＭＳ Ｐゴシック"/>
              </a:rPr>
              <a:t> до 20:00</a:t>
            </a:r>
            <a:endParaRPr lang="ru-RU" sz="1600" b="1" u="sng" dirty="0">
              <a:solidFill>
                <a:schemeClr val="accent5">
                  <a:lumMod val="50000"/>
                </a:schemeClr>
              </a:solidFill>
              <a:latin typeface="Calibri" pitchFamily="34" charset="0"/>
              <a:ea typeface="ＭＳ Ｐゴシック"/>
              <a:cs typeface="Tahoma" pitchFamily="34" charset="0"/>
            </a:endParaRPr>
          </a:p>
        </p:txBody>
      </p:sp>
    </p:spTree>
    <p:extLst>
      <p:ext uri="{BB962C8B-B14F-4D97-AF65-F5344CB8AC3E}">
        <p14:creationId xmlns:p14="http://schemas.microsoft.com/office/powerpoint/2010/main" val="830441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bwMode="auto">
          <a:xfrm>
            <a:off x="1152525" y="-27384"/>
            <a:ext cx="7416800" cy="819271"/>
          </a:xfrm>
          <a:prstGeom prst="rect">
            <a:avLst/>
          </a:prstGeom>
          <a:noFill/>
          <a:ln w="9525">
            <a:noFill/>
            <a:miter lim="800000"/>
            <a:headEnd/>
            <a:tailEnd/>
          </a:ln>
        </p:spPr>
        <p:txBody>
          <a:bodyPr/>
          <a:lstStyle/>
          <a:p>
            <a:r>
              <a:rPr lang="ru-RU" sz="2600" b="1" dirty="0" smtClean="0">
                <a:solidFill>
                  <a:srgbClr val="000000"/>
                </a:solidFill>
                <a:latin typeface="Verdana" pitchFamily="34" charset="0"/>
              </a:rPr>
              <a:t>Инструменты длинный </a:t>
            </a:r>
            <a:r>
              <a:rPr lang="en-US" sz="2600" b="1" dirty="0" smtClean="0">
                <a:solidFill>
                  <a:srgbClr val="000000"/>
                </a:solidFill>
                <a:latin typeface="Verdana" pitchFamily="34" charset="0"/>
              </a:rPr>
              <a:t>SWAP</a:t>
            </a:r>
            <a:endParaRPr lang="ru-RU" sz="2600" b="1" dirty="0">
              <a:solidFill>
                <a:srgbClr val="000000"/>
              </a:solidFill>
              <a:latin typeface="Verdana" pitchFamily="34" charset="0"/>
            </a:endParaRPr>
          </a:p>
        </p:txBody>
      </p:sp>
      <p:graphicFrame>
        <p:nvGraphicFramePr>
          <p:cNvPr id="6" name="Диаграмма 5"/>
          <p:cNvGraphicFramePr/>
          <p:nvPr/>
        </p:nvGraphicFramePr>
        <p:xfrm>
          <a:off x="755576" y="404664"/>
          <a:ext cx="4326690" cy="2596014"/>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a:xfrm>
            <a:off x="5076056" y="620688"/>
            <a:ext cx="3960440" cy="5547051"/>
          </a:xfrm>
          <a:prstGeom prst="rect">
            <a:avLst/>
          </a:prstGeom>
          <a:ln>
            <a:solidFill>
              <a:srgbClr val="C8102E"/>
            </a:solidFill>
            <a:prstDash val="lgDash"/>
          </a:ln>
        </p:spPr>
        <p:txBody>
          <a:bodyPr tIns="72000" bIns="72000" anchor="ctr" anchorCtr="0">
            <a:normAutofit lnSpcReduction="10000"/>
          </a:bodyPr>
          <a:lstStyle/>
          <a:p>
            <a:pPr marL="179388" indent="-179388" fontAlgn="auto">
              <a:spcBef>
                <a:spcPts val="638"/>
              </a:spcBef>
              <a:spcAft>
                <a:spcPts val="0"/>
              </a:spcAft>
              <a:buClr>
                <a:srgbClr val="C00000"/>
              </a:buClr>
              <a:buFont typeface="Arial" pitchFamily="34" charset="0"/>
              <a:buChar char="•"/>
              <a:defRPr/>
            </a:pPr>
            <a:r>
              <a:rPr lang="ru-RU" sz="1600" dirty="0" smtClean="0">
                <a:solidFill>
                  <a:srgbClr val="000000"/>
                </a:solidFill>
                <a:latin typeface="Verdana" pitchFamily="34" charset="0"/>
                <a:ea typeface="MS PGothic" pitchFamily="34" charset="-128"/>
                <a:cs typeface="Arial" pitchFamily="34" charset="0"/>
              </a:rPr>
              <a:t>В апреле/августе 2012 г. к существующим </a:t>
            </a:r>
            <a:r>
              <a:rPr lang="en-US" sz="1600" dirty="0" smtClean="0">
                <a:solidFill>
                  <a:srgbClr val="000000"/>
                </a:solidFill>
                <a:latin typeface="Verdana" pitchFamily="34" charset="0"/>
                <a:ea typeface="MS PGothic" pitchFamily="34" charset="-128"/>
                <a:cs typeface="Arial" pitchFamily="34" charset="0"/>
              </a:rPr>
              <a:t>overnight </a:t>
            </a:r>
            <a:r>
              <a:rPr lang="ru-RU" sz="1600" dirty="0" smtClean="0">
                <a:solidFill>
                  <a:srgbClr val="000000"/>
                </a:solidFill>
                <a:latin typeface="Verdana" pitchFamily="34" charset="0"/>
                <a:ea typeface="MS PGothic" pitchFamily="34" charset="-128"/>
                <a:cs typeface="Arial" pitchFamily="34" charset="0"/>
              </a:rPr>
              <a:t>свопам добавились «</a:t>
            </a:r>
            <a:r>
              <a:rPr lang="ru-RU" sz="1600" dirty="0" smtClean="0">
                <a:latin typeface="Verdana" pitchFamily="34" charset="0"/>
                <a:ea typeface="MS PGothic" pitchFamily="34" charset="-128"/>
                <a:cs typeface="Arial" pitchFamily="34" charset="0"/>
              </a:rPr>
              <a:t>длинные</a:t>
            </a:r>
            <a:r>
              <a:rPr lang="ru-RU" sz="1600" dirty="0" smtClean="0">
                <a:solidFill>
                  <a:srgbClr val="000000"/>
                </a:solidFill>
                <a:latin typeface="Verdana" pitchFamily="34" charset="0"/>
                <a:ea typeface="MS PGothic" pitchFamily="34" charset="-128"/>
                <a:cs typeface="Arial" pitchFamily="34" charset="0"/>
              </a:rPr>
              <a:t>» свопы и форварды сроком до 6/</a:t>
            </a:r>
            <a:r>
              <a:rPr lang="en-US" sz="1600" dirty="0" smtClean="0">
                <a:solidFill>
                  <a:srgbClr val="000000"/>
                </a:solidFill>
                <a:latin typeface="Verdana" pitchFamily="34" charset="0"/>
                <a:ea typeface="MS PGothic" pitchFamily="34" charset="-128"/>
                <a:cs typeface="Arial" pitchFamily="34" charset="0"/>
              </a:rPr>
              <a:t>12</a:t>
            </a:r>
            <a:r>
              <a:rPr lang="ru-RU" sz="1600" dirty="0" smtClean="0">
                <a:solidFill>
                  <a:srgbClr val="000000"/>
                </a:solidFill>
                <a:latin typeface="Verdana" pitchFamily="34" charset="0"/>
                <a:ea typeface="MS PGothic" pitchFamily="34" charset="-128"/>
                <a:cs typeface="Arial" pitchFamily="34" charset="0"/>
              </a:rPr>
              <a:t> месяцев</a:t>
            </a:r>
          </a:p>
          <a:p>
            <a:pPr marL="179388" indent="-179388" fontAlgn="auto">
              <a:spcBef>
                <a:spcPts val="638"/>
              </a:spcBef>
              <a:spcAft>
                <a:spcPts val="0"/>
              </a:spcAft>
              <a:buClr>
                <a:srgbClr val="C00000"/>
              </a:buClr>
              <a:buFont typeface="Arial" pitchFamily="34" charset="0"/>
              <a:buChar char="•"/>
              <a:defRPr/>
            </a:pPr>
            <a:r>
              <a:rPr lang="ru-RU" sz="1600" dirty="0" smtClean="0">
                <a:solidFill>
                  <a:srgbClr val="000000"/>
                </a:solidFill>
                <a:latin typeface="Verdana" pitchFamily="34" charset="0"/>
                <a:ea typeface="MS PGothic" pitchFamily="34" charset="-128"/>
                <a:cs typeface="Arial" pitchFamily="34" charset="0"/>
              </a:rPr>
              <a:t>На 1 марта 2013 г. среднедневные обороты торгов длинными свопами - </a:t>
            </a:r>
            <a:r>
              <a:rPr lang="en-US" sz="1600" b="1" dirty="0" smtClean="0">
                <a:solidFill>
                  <a:srgbClr val="C00000"/>
                </a:solidFill>
                <a:latin typeface="Verdana" pitchFamily="34" charset="0"/>
                <a:ea typeface="MS PGothic" pitchFamily="34" charset="-128"/>
                <a:cs typeface="Arial" pitchFamily="34" charset="0"/>
              </a:rPr>
              <a:t>$</a:t>
            </a:r>
            <a:r>
              <a:rPr lang="ru-RU" sz="1600" b="1" dirty="0" smtClean="0">
                <a:solidFill>
                  <a:srgbClr val="C00000"/>
                </a:solidFill>
                <a:latin typeface="Verdana" pitchFamily="34" charset="0"/>
                <a:ea typeface="MS PGothic" pitchFamily="34" charset="-128"/>
                <a:cs typeface="Arial" pitchFamily="34" charset="0"/>
              </a:rPr>
              <a:t>396 </a:t>
            </a:r>
            <a:r>
              <a:rPr lang="ru-RU" sz="1600" dirty="0" smtClean="0">
                <a:solidFill>
                  <a:srgbClr val="000000"/>
                </a:solidFill>
                <a:latin typeface="Verdana" pitchFamily="34" charset="0"/>
                <a:ea typeface="MS PGothic" pitchFamily="34" charset="-128"/>
                <a:cs typeface="Arial" pitchFamily="34" charset="0"/>
              </a:rPr>
              <a:t>млн. Свыше </a:t>
            </a:r>
            <a:r>
              <a:rPr lang="ru-RU" sz="1600" b="1" dirty="0" smtClean="0">
                <a:solidFill>
                  <a:srgbClr val="C00000"/>
                </a:solidFill>
                <a:latin typeface="Verdana" pitchFamily="34" charset="0"/>
                <a:ea typeface="MS PGothic" pitchFamily="34" charset="-128"/>
                <a:cs typeface="Arial" pitchFamily="34" charset="0"/>
              </a:rPr>
              <a:t>100 </a:t>
            </a:r>
            <a:r>
              <a:rPr lang="ru-RU" sz="1600" dirty="0" smtClean="0">
                <a:solidFill>
                  <a:srgbClr val="000000"/>
                </a:solidFill>
                <a:latin typeface="Verdana" pitchFamily="34" charset="0"/>
                <a:ea typeface="MS PGothic" pitchFamily="34" charset="-128"/>
                <a:cs typeface="Arial" pitchFamily="34" charset="0"/>
              </a:rPr>
              <a:t>банков совершают сделки с длинными свопами</a:t>
            </a:r>
            <a:endParaRPr lang="en-US" sz="1600" dirty="0" smtClean="0">
              <a:solidFill>
                <a:srgbClr val="000000"/>
              </a:solidFill>
              <a:latin typeface="Verdana" pitchFamily="34" charset="0"/>
              <a:ea typeface="MS PGothic" pitchFamily="34" charset="-128"/>
              <a:cs typeface="Arial" pitchFamily="34" charset="0"/>
            </a:endParaRPr>
          </a:p>
          <a:p>
            <a:pPr marL="179388" indent="-179388" fontAlgn="auto">
              <a:spcBef>
                <a:spcPts val="0"/>
              </a:spcBef>
              <a:spcAft>
                <a:spcPts val="0"/>
              </a:spcAft>
              <a:buClr>
                <a:srgbClr val="C00000"/>
              </a:buClr>
              <a:buFont typeface="Wingdings" pitchFamily="2" charset="2"/>
              <a:buChar char="§"/>
              <a:defRPr/>
            </a:pPr>
            <a:r>
              <a:rPr lang="ru-RU" sz="1600" dirty="0" smtClean="0">
                <a:latin typeface="Verdana" pitchFamily="34" charset="0"/>
                <a:ea typeface="SimSun"/>
                <a:cs typeface="Arial" pitchFamily="34" charset="0"/>
              </a:rPr>
              <a:t>Единое </a:t>
            </a:r>
            <a:r>
              <a:rPr lang="ru-RU" sz="1600" dirty="0" err="1">
                <a:latin typeface="Verdana" pitchFamily="34" charset="0"/>
                <a:ea typeface="SimSun"/>
                <a:cs typeface="Arial" pitchFamily="34" charset="0"/>
              </a:rPr>
              <a:t>маржирование</a:t>
            </a:r>
            <a:r>
              <a:rPr lang="ru-RU" sz="1600" dirty="0">
                <a:latin typeface="Verdana" pitchFamily="34" charset="0"/>
                <a:ea typeface="SimSun"/>
                <a:cs typeface="Arial" pitchFamily="34" charset="0"/>
              </a:rPr>
              <a:t> с другими инструментами ВР</a:t>
            </a:r>
            <a:endParaRPr lang="ru-RU" sz="1600" dirty="0">
              <a:latin typeface="Verdana" pitchFamily="34" charset="0"/>
              <a:cs typeface="Arial" pitchFamily="34" charset="0"/>
            </a:endParaRPr>
          </a:p>
          <a:p>
            <a:pPr marL="179388" indent="-179388" fontAlgn="auto">
              <a:spcBef>
                <a:spcPts val="0"/>
              </a:spcBef>
              <a:spcAft>
                <a:spcPts val="0"/>
              </a:spcAft>
              <a:buClr>
                <a:srgbClr val="C00000"/>
              </a:buClr>
              <a:buFont typeface="Wingdings" pitchFamily="2" charset="2"/>
              <a:buChar char="§"/>
              <a:defRPr/>
            </a:pPr>
            <a:r>
              <a:rPr lang="ru-RU" sz="1600" dirty="0">
                <a:latin typeface="Verdana" pitchFamily="34" charset="0"/>
                <a:ea typeface="SimSun"/>
                <a:cs typeface="Arial" pitchFamily="34" charset="0"/>
              </a:rPr>
              <a:t>Биржевой </a:t>
            </a:r>
            <a:r>
              <a:rPr lang="en-US" sz="1600" dirty="0">
                <a:latin typeface="Verdana" pitchFamily="34" charset="0"/>
                <a:ea typeface="SimSun"/>
                <a:cs typeface="Arial" pitchFamily="34" charset="0"/>
              </a:rPr>
              <a:t>Money </a:t>
            </a:r>
            <a:r>
              <a:rPr lang="en-US" sz="1600" dirty="0" smtClean="0">
                <a:latin typeface="Verdana" pitchFamily="34" charset="0"/>
                <a:ea typeface="SimSun"/>
                <a:cs typeface="Arial" pitchFamily="34" charset="0"/>
              </a:rPr>
              <a:t>Market</a:t>
            </a:r>
            <a:endParaRPr lang="ru-RU" sz="1600" dirty="0">
              <a:latin typeface="Verdana" pitchFamily="34" charset="0"/>
              <a:cs typeface="Arial" pitchFamily="34" charset="0"/>
            </a:endParaRPr>
          </a:p>
          <a:p>
            <a:pPr marL="179388" indent="-179388" fontAlgn="auto">
              <a:spcBef>
                <a:spcPts val="0"/>
              </a:spcBef>
              <a:spcAft>
                <a:spcPts val="0"/>
              </a:spcAft>
              <a:buClr>
                <a:srgbClr val="C00000"/>
              </a:buClr>
              <a:buFont typeface="Wingdings" pitchFamily="2" charset="2"/>
              <a:buChar char="§"/>
              <a:defRPr/>
            </a:pPr>
            <a:r>
              <a:rPr lang="ru-RU" sz="1600" dirty="0">
                <a:latin typeface="Verdana" pitchFamily="34" charset="0"/>
                <a:ea typeface="SimSun"/>
                <a:cs typeface="Arial" pitchFamily="34" charset="0"/>
              </a:rPr>
              <a:t>Управление ликвидностью и хеджирование долгосрочных валютных рисков</a:t>
            </a:r>
            <a:endParaRPr lang="ru-RU" sz="1600" dirty="0">
              <a:latin typeface="Verdana" pitchFamily="34" charset="0"/>
              <a:cs typeface="Arial" pitchFamily="34" charset="0"/>
            </a:endParaRPr>
          </a:p>
          <a:p>
            <a:pPr marL="179388" indent="-179388" fontAlgn="auto">
              <a:spcBef>
                <a:spcPts val="0"/>
              </a:spcBef>
              <a:spcAft>
                <a:spcPts val="0"/>
              </a:spcAft>
              <a:buClr>
                <a:srgbClr val="C00000"/>
              </a:buClr>
              <a:buFont typeface="Wingdings" pitchFamily="2" charset="2"/>
              <a:buChar char="§"/>
              <a:defRPr/>
            </a:pPr>
            <a:r>
              <a:rPr lang="ru-RU" sz="1600" dirty="0">
                <a:latin typeface="Verdana" pitchFamily="34" charset="0"/>
                <a:ea typeface="SimSun"/>
                <a:cs typeface="Arial" pitchFamily="34" charset="0"/>
              </a:rPr>
              <a:t>Получение арбитражной или спекулятивной прибыли</a:t>
            </a:r>
          </a:p>
          <a:p>
            <a:pPr marL="179388" indent="-179388" fontAlgn="auto">
              <a:spcBef>
                <a:spcPts val="0"/>
              </a:spcBef>
              <a:spcAft>
                <a:spcPts val="0"/>
              </a:spcAft>
              <a:buClr>
                <a:srgbClr val="C00000"/>
              </a:buClr>
              <a:buFont typeface="Arial" pitchFamily="34" charset="0"/>
              <a:buChar char="•"/>
              <a:defRPr/>
            </a:pPr>
            <a:r>
              <a:rPr lang="ru-RU" sz="1600" dirty="0">
                <a:latin typeface="Verdana" pitchFamily="34" charset="0"/>
                <a:cs typeface="Arial" pitchFamily="34" charset="0"/>
              </a:rPr>
              <a:t>Отсутствие сдерживающих факторов: ограниченный риск (лимит) на </a:t>
            </a:r>
            <a:r>
              <a:rPr lang="ru-RU" sz="1600" dirty="0" smtClean="0">
                <a:latin typeface="Verdana" pitchFamily="34" charset="0"/>
                <a:cs typeface="Arial" pitchFamily="34" charset="0"/>
              </a:rPr>
              <a:t>контрагента</a:t>
            </a:r>
            <a:endParaRPr lang="ru-RU" sz="1600" dirty="0">
              <a:latin typeface="Verdana" pitchFamily="34" charset="0"/>
              <a:cs typeface="Arial" pitchFamily="34" charset="0"/>
            </a:endParaRPr>
          </a:p>
          <a:p>
            <a:pPr marL="179388" indent="-179388" fontAlgn="auto">
              <a:spcBef>
                <a:spcPts val="0"/>
              </a:spcBef>
              <a:spcAft>
                <a:spcPts val="0"/>
              </a:spcAft>
              <a:buClr>
                <a:srgbClr val="C00000"/>
              </a:buClr>
              <a:buFont typeface="Wingdings" pitchFamily="2" charset="2"/>
              <a:buChar char="§"/>
              <a:defRPr/>
            </a:pPr>
            <a:r>
              <a:rPr lang="ru-RU" sz="1600" dirty="0">
                <a:latin typeface="Verdana" pitchFamily="34" charset="0"/>
                <a:cs typeface="Arial" pitchFamily="34" charset="0"/>
              </a:rPr>
              <a:t>Доступ к биржевой ликвидности</a:t>
            </a:r>
          </a:p>
          <a:p>
            <a:pPr marL="179388" indent="-179388" fontAlgn="auto">
              <a:spcBef>
                <a:spcPts val="0"/>
              </a:spcBef>
              <a:spcAft>
                <a:spcPts val="0"/>
              </a:spcAft>
              <a:buClr>
                <a:srgbClr val="C00000"/>
              </a:buClr>
              <a:buFont typeface="Wingdings" pitchFamily="2" charset="2"/>
              <a:buChar char="§"/>
              <a:defRPr/>
            </a:pPr>
            <a:r>
              <a:rPr lang="ru-RU" sz="1600" dirty="0">
                <a:latin typeface="Verdana" pitchFamily="34" charset="0"/>
                <a:cs typeface="Arial" pitchFamily="34" charset="0"/>
              </a:rPr>
              <a:t>Единый клиринг и Центральный </a:t>
            </a:r>
            <a:r>
              <a:rPr lang="ru-RU" sz="1600" dirty="0" smtClean="0">
                <a:latin typeface="Verdana" pitchFamily="34" charset="0"/>
                <a:cs typeface="Arial" pitchFamily="34" charset="0"/>
              </a:rPr>
              <a:t>контрагент</a:t>
            </a:r>
            <a:endParaRPr lang="ru-RU" sz="1600" dirty="0">
              <a:latin typeface="Verdana" pitchFamily="34" charset="0"/>
              <a:cs typeface="Arial" pitchFamily="34" charset="0"/>
            </a:endParaRPr>
          </a:p>
        </p:txBody>
      </p:sp>
      <p:graphicFrame>
        <p:nvGraphicFramePr>
          <p:cNvPr id="12" name="Диаграмма 11"/>
          <p:cNvGraphicFramePr/>
          <p:nvPr/>
        </p:nvGraphicFramePr>
        <p:xfrm>
          <a:off x="755576" y="34290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2"/>
          <p:cNvSpPr txBox="1">
            <a:spLocks/>
          </p:cNvSpPr>
          <p:nvPr/>
        </p:nvSpPr>
        <p:spPr bwMode="auto">
          <a:xfrm>
            <a:off x="1152525" y="233465"/>
            <a:ext cx="7416800" cy="819271"/>
          </a:xfrm>
          <a:prstGeom prst="rect">
            <a:avLst/>
          </a:prstGeom>
          <a:noFill/>
          <a:ln w="9525">
            <a:noFill/>
            <a:miter lim="800000"/>
            <a:headEnd/>
            <a:tailEnd/>
          </a:ln>
        </p:spPr>
        <p:txBody>
          <a:bodyPr/>
          <a:lstStyle/>
          <a:p>
            <a:r>
              <a:rPr lang="ru-RU" sz="2600" dirty="0" smtClean="0">
                <a:latin typeface="Verdana" pitchFamily="34" charset="0"/>
              </a:rPr>
              <a:t>DMA КЛИЕНТЫ НА ВАЛЮТНОМ РЫНКЕ</a:t>
            </a:r>
            <a:endParaRPr lang="ru-RU" sz="2600" b="1" dirty="0">
              <a:latin typeface="Verdana" pitchFamily="34" charset="0"/>
            </a:endParaRPr>
          </a:p>
        </p:txBody>
      </p:sp>
      <p:sp>
        <p:nvSpPr>
          <p:cNvPr id="3" name="Rectangle 11"/>
          <p:cNvSpPr txBox="1">
            <a:spLocks noChangeArrowheads="1"/>
          </p:cNvSpPr>
          <p:nvPr/>
        </p:nvSpPr>
        <p:spPr>
          <a:xfrm>
            <a:off x="5436096" y="764705"/>
            <a:ext cx="3528517" cy="5185246"/>
          </a:xfrm>
          <a:prstGeom prst="rect">
            <a:avLst/>
          </a:prstGeom>
          <a:ln>
            <a:solidFill>
              <a:srgbClr val="C8102E"/>
            </a:solidFill>
            <a:prstDash val="lgDash"/>
          </a:ln>
        </p:spPr>
        <p:txBody>
          <a:bodyPr anchor="ctr"/>
          <a:lstStyle/>
          <a:p>
            <a:pPr marL="285750" marR="0" lvl="0" indent="-285750" algn="just" defTabSz="914400" rtl="0" eaLnBrk="1" fontAlgn="base" latinLnBrk="0" hangingPunct="1">
              <a:lnSpc>
                <a:spcPct val="110000"/>
              </a:lnSpc>
              <a:spcBef>
                <a:spcPct val="0"/>
              </a:spcBef>
              <a:spcAft>
                <a:spcPts val="600"/>
              </a:spcAft>
              <a:buClr>
                <a:srgbClr val="C00000"/>
              </a:buClr>
              <a:buSzTx/>
              <a:buFont typeface="Wingdings" pitchFamily="2" charset="2"/>
              <a:buChar char="§"/>
              <a:tabLst/>
              <a:defRPr/>
            </a:pPr>
            <a:r>
              <a:rPr kumimoji="0" lang="ru-RU" sz="1300" b="0" i="0" u="none" strike="noStrike" kern="1200" cap="none" spc="0" normalizeH="0" baseline="0" noProof="0" dirty="0" smtClean="0">
                <a:ln>
                  <a:noFill/>
                </a:ln>
                <a:solidFill>
                  <a:schemeClr val="tx1"/>
                </a:solidFill>
                <a:effectLst/>
                <a:uLnTx/>
                <a:uFillTx/>
                <a:latin typeface="Verdana" pitchFamily="34" charset="0"/>
                <a:cs typeface="Arial" pitchFamily="34" charset="0"/>
              </a:rPr>
              <a:t>С </a:t>
            </a:r>
            <a:r>
              <a:rPr kumimoji="0" lang="ru-RU" sz="1300" b="1" i="0" u="none" strike="noStrike" kern="1200" cap="none" spc="0" normalizeH="0" baseline="0" noProof="0" dirty="0" smtClean="0">
                <a:ln>
                  <a:noFill/>
                </a:ln>
                <a:solidFill>
                  <a:srgbClr val="C00000"/>
                </a:solidFill>
                <a:effectLst/>
                <a:uLnTx/>
                <a:uFillTx/>
                <a:latin typeface="Verdana" pitchFamily="34" charset="0"/>
                <a:cs typeface="Arial" pitchFamily="34" charset="0"/>
              </a:rPr>
              <a:t>25 октября 2010 </a:t>
            </a:r>
            <a:r>
              <a:rPr kumimoji="0" lang="ru-RU" sz="1300" b="0" i="0" u="none" strike="noStrike" kern="1200" cap="none" spc="0" normalizeH="0" baseline="0" noProof="0" dirty="0" smtClean="0">
                <a:ln>
                  <a:noFill/>
                </a:ln>
                <a:solidFill>
                  <a:schemeClr val="tx1"/>
                </a:solidFill>
                <a:effectLst/>
                <a:uLnTx/>
                <a:uFillTx/>
                <a:latin typeface="Verdana" pitchFamily="34" charset="0"/>
                <a:cs typeface="Arial" pitchFamily="34" charset="0"/>
              </a:rPr>
              <a:t>г. на валютном рынке Московской Биржи стало возможным предоставлять клиентам участников торгов </a:t>
            </a:r>
            <a:r>
              <a:rPr lang="en-US" sz="1300" dirty="0" smtClean="0">
                <a:latin typeface="Verdana" pitchFamily="34" charset="0"/>
                <a:cs typeface="Arial" pitchFamily="34" charset="0"/>
              </a:rPr>
              <a:t>DMA </a:t>
            </a:r>
            <a:r>
              <a:rPr kumimoji="0" lang="ru-RU" sz="1300" b="0" i="0" u="none" strike="noStrike" kern="1200" cap="none" spc="0" normalizeH="0" baseline="0" noProof="0" dirty="0" smtClean="0">
                <a:ln>
                  <a:noFill/>
                </a:ln>
                <a:solidFill>
                  <a:schemeClr val="tx1"/>
                </a:solidFill>
                <a:effectLst/>
                <a:uLnTx/>
                <a:uFillTx/>
                <a:latin typeface="Verdana" pitchFamily="34" charset="0"/>
                <a:cs typeface="Arial" pitchFamily="34" charset="0"/>
              </a:rPr>
              <a:t>доступ к торгам на ЕТС</a:t>
            </a:r>
          </a:p>
          <a:p>
            <a:pPr marL="285750" marR="0" lvl="0" indent="-285750" algn="just" defTabSz="914400" rtl="0" eaLnBrk="1" fontAlgn="base" latinLnBrk="0" hangingPunct="1">
              <a:lnSpc>
                <a:spcPct val="110000"/>
              </a:lnSpc>
              <a:spcBef>
                <a:spcPct val="0"/>
              </a:spcBef>
              <a:spcAft>
                <a:spcPts val="600"/>
              </a:spcAft>
              <a:buClr>
                <a:srgbClr val="C00000"/>
              </a:buClr>
              <a:buSzTx/>
              <a:buFont typeface="Wingdings" pitchFamily="2" charset="2"/>
              <a:buChar char="§"/>
              <a:tabLst/>
              <a:defRPr/>
            </a:pPr>
            <a:r>
              <a:rPr kumimoji="0" lang="ru-RU" sz="1300" b="0" i="0" u="none" strike="noStrike" kern="1200" cap="none" spc="0" normalizeH="0" baseline="0" noProof="0" dirty="0" smtClean="0">
                <a:ln>
                  <a:noFill/>
                </a:ln>
                <a:solidFill>
                  <a:schemeClr val="tx1"/>
                </a:solidFill>
                <a:effectLst/>
                <a:uLnTx/>
                <a:uFillTx/>
                <a:latin typeface="Verdana" pitchFamily="34" charset="0"/>
                <a:cs typeface="Arial" pitchFamily="34" charset="0"/>
              </a:rPr>
              <a:t>На протяжении </a:t>
            </a:r>
            <a:r>
              <a:rPr kumimoji="0" lang="ru-RU" sz="1300" b="1" i="0" u="none" strike="noStrike" kern="1200" cap="none" spc="0" normalizeH="0" baseline="0" noProof="0" dirty="0" smtClean="0">
                <a:ln>
                  <a:noFill/>
                </a:ln>
                <a:solidFill>
                  <a:srgbClr val="C00000"/>
                </a:solidFill>
                <a:effectLst/>
                <a:uLnTx/>
                <a:uFillTx/>
                <a:latin typeface="Verdana" pitchFamily="34" charset="0"/>
                <a:cs typeface="Arial" pitchFamily="34" charset="0"/>
              </a:rPr>
              <a:t>2011</a:t>
            </a:r>
            <a:r>
              <a:rPr kumimoji="0" lang="ru-RU" sz="1300" b="0" i="0" u="none" strike="noStrike" kern="1200" cap="none" spc="0" normalizeH="0" baseline="0" noProof="0" dirty="0" smtClean="0">
                <a:ln>
                  <a:noFill/>
                </a:ln>
                <a:solidFill>
                  <a:schemeClr val="tx1"/>
                </a:solidFill>
                <a:effectLst/>
                <a:uLnTx/>
                <a:uFillTx/>
                <a:latin typeface="Verdana" pitchFamily="34" charset="0"/>
                <a:cs typeface="Arial" pitchFamily="34" charset="0"/>
              </a:rPr>
              <a:t> года количество </a:t>
            </a:r>
            <a:r>
              <a:rPr kumimoji="0" lang="en-US" sz="1300" b="0" i="0" u="none" strike="noStrike" kern="1200" cap="none" spc="0" normalizeH="0" baseline="0" noProof="0" dirty="0" smtClean="0">
                <a:ln>
                  <a:noFill/>
                </a:ln>
                <a:solidFill>
                  <a:schemeClr val="tx1"/>
                </a:solidFill>
                <a:effectLst/>
                <a:uLnTx/>
                <a:uFillTx/>
                <a:latin typeface="Verdana" pitchFamily="34" charset="0"/>
                <a:cs typeface="Arial" pitchFamily="34" charset="0"/>
              </a:rPr>
              <a:t>DMA </a:t>
            </a:r>
            <a:r>
              <a:rPr kumimoji="0" lang="ru-RU" sz="1300" b="0" i="0" u="none" strike="noStrike" kern="1200" cap="none" spc="0" normalizeH="0" baseline="0" noProof="0" dirty="0" smtClean="0">
                <a:ln>
                  <a:noFill/>
                </a:ln>
                <a:solidFill>
                  <a:schemeClr val="tx1"/>
                </a:solidFill>
                <a:effectLst/>
                <a:uLnTx/>
                <a:uFillTx/>
                <a:latin typeface="Verdana" pitchFamily="34" charset="0"/>
                <a:cs typeface="Arial" pitchFamily="34" charset="0"/>
              </a:rPr>
              <a:t>клиентов подключающихся к торгам росло и доля их оборота увеличивалась в общем обороте на рынке</a:t>
            </a:r>
          </a:p>
          <a:p>
            <a:pPr marL="285750" marR="0" lvl="0" indent="-285750" algn="just" defTabSz="914400" rtl="0" eaLnBrk="1" fontAlgn="base" latinLnBrk="0" hangingPunct="1">
              <a:lnSpc>
                <a:spcPct val="110000"/>
              </a:lnSpc>
              <a:spcBef>
                <a:spcPct val="0"/>
              </a:spcBef>
              <a:spcAft>
                <a:spcPts val="600"/>
              </a:spcAft>
              <a:buClr>
                <a:srgbClr val="C00000"/>
              </a:buClr>
              <a:buSzTx/>
              <a:buFont typeface="Wingdings" pitchFamily="2" charset="2"/>
              <a:buChar char="§"/>
              <a:tabLst/>
              <a:defRPr/>
            </a:pPr>
            <a:r>
              <a:rPr kumimoji="0" lang="ru-RU" sz="1300" b="1" i="0" u="none" strike="noStrike" kern="1200" cap="none" spc="0" normalizeH="0" baseline="0" noProof="0" dirty="0" smtClean="0">
                <a:ln>
                  <a:noFill/>
                </a:ln>
                <a:solidFill>
                  <a:srgbClr val="C00000"/>
                </a:solidFill>
                <a:effectLst/>
                <a:uLnTx/>
                <a:uFillTx/>
                <a:latin typeface="Verdana" pitchFamily="34" charset="0"/>
                <a:cs typeface="Arial" pitchFamily="34" charset="0"/>
              </a:rPr>
              <a:t>13.02.2012 </a:t>
            </a:r>
            <a:r>
              <a:rPr kumimoji="0" lang="ru-RU" sz="1300" b="0" i="0" u="none" strike="noStrike" kern="1200" cap="none" spc="0" normalizeH="0" baseline="0" noProof="0" dirty="0" smtClean="0">
                <a:ln>
                  <a:noFill/>
                </a:ln>
                <a:solidFill>
                  <a:schemeClr val="tx1"/>
                </a:solidFill>
                <a:effectLst/>
                <a:uLnTx/>
                <a:uFillTx/>
                <a:latin typeface="Verdana" pitchFamily="34" charset="0"/>
                <a:cs typeface="Arial" pitchFamily="34" charset="0"/>
              </a:rPr>
              <a:t>– полнофункциональный клиентский доступ</a:t>
            </a:r>
          </a:p>
          <a:p>
            <a:pPr marL="285750" lvl="0" indent="-285750" algn="just" fontAlgn="base">
              <a:lnSpc>
                <a:spcPct val="110000"/>
              </a:lnSpc>
              <a:spcBef>
                <a:spcPts val="638"/>
              </a:spcBef>
              <a:spcAft>
                <a:spcPct val="0"/>
              </a:spcAft>
              <a:buClr>
                <a:srgbClr val="C00000"/>
              </a:buClr>
              <a:buFont typeface="Wingdings" pitchFamily="2" charset="2"/>
              <a:buChar char="§"/>
              <a:defRPr/>
            </a:pPr>
            <a:r>
              <a:rPr kumimoji="0" lang="ru-RU" sz="1300" b="0" i="0" u="none" strike="noStrike" kern="1200" cap="none" spc="0" normalizeH="0" baseline="0" noProof="0" dirty="0" smtClean="0">
                <a:ln>
                  <a:noFill/>
                </a:ln>
                <a:solidFill>
                  <a:schemeClr val="tx1"/>
                </a:solidFill>
                <a:effectLst/>
                <a:uLnTx/>
                <a:uFillTx/>
                <a:latin typeface="Verdana" pitchFamily="34" charset="0"/>
                <a:cs typeface="Arial" pitchFamily="34" charset="0"/>
              </a:rPr>
              <a:t>Доля </a:t>
            </a:r>
            <a:r>
              <a:rPr lang="en-US" sz="1300" dirty="0" smtClean="0">
                <a:latin typeface="Verdana" pitchFamily="34" charset="0"/>
                <a:cs typeface="Arial" pitchFamily="34" charset="0"/>
              </a:rPr>
              <a:t>DMA </a:t>
            </a:r>
            <a:r>
              <a:rPr kumimoji="0" lang="ru-RU" sz="1300" b="0" i="0" u="none" strike="noStrike" kern="1200" cap="none" spc="0" normalizeH="0" baseline="0" noProof="0" dirty="0" smtClean="0">
                <a:ln>
                  <a:noFill/>
                </a:ln>
                <a:solidFill>
                  <a:schemeClr val="tx1"/>
                </a:solidFill>
                <a:effectLst/>
                <a:uLnTx/>
                <a:uFillTx/>
                <a:latin typeface="Verdana" pitchFamily="34" charset="0"/>
                <a:cs typeface="Arial" pitchFamily="34" charset="0"/>
              </a:rPr>
              <a:t>клиентского оборота в основном сосредоточена в </a:t>
            </a:r>
            <a:r>
              <a:rPr kumimoji="0" lang="en-US" sz="1300" b="0" i="0" u="none" strike="noStrike" kern="1200" cap="none" spc="0" normalizeH="0" baseline="0" noProof="0" dirty="0" smtClean="0">
                <a:ln>
                  <a:noFill/>
                </a:ln>
                <a:solidFill>
                  <a:schemeClr val="tx1"/>
                </a:solidFill>
                <a:effectLst/>
                <a:uLnTx/>
                <a:uFillTx/>
                <a:latin typeface="Verdana" pitchFamily="34" charset="0"/>
                <a:cs typeface="Arial" pitchFamily="34" charset="0"/>
              </a:rPr>
              <a:t>SPOT </a:t>
            </a:r>
            <a:r>
              <a:rPr kumimoji="0" lang="ru-RU" sz="1300" b="0" i="0" u="none" strike="noStrike" kern="1200" cap="none" spc="0" normalizeH="0" baseline="0" noProof="0" dirty="0" smtClean="0">
                <a:ln>
                  <a:noFill/>
                </a:ln>
                <a:solidFill>
                  <a:schemeClr val="tx1"/>
                </a:solidFill>
                <a:effectLst/>
                <a:uLnTx/>
                <a:uFillTx/>
                <a:latin typeface="Verdana" pitchFamily="34" charset="0"/>
                <a:cs typeface="Arial" pitchFamily="34" charset="0"/>
              </a:rPr>
              <a:t>инструментах, в </a:t>
            </a:r>
            <a:r>
              <a:rPr lang="ru-RU" sz="1300" dirty="0" smtClean="0">
                <a:latin typeface="Verdana" pitchFamily="34" charset="0"/>
                <a:cs typeface="Arial" pitchFamily="34" charset="0"/>
              </a:rPr>
              <a:t>феврале </a:t>
            </a:r>
            <a:r>
              <a:rPr kumimoji="0" lang="ru-RU" sz="1300" b="0" i="0" u="none" strike="noStrike" kern="1200" cap="none" spc="0" normalizeH="0" baseline="0" noProof="0" dirty="0" smtClean="0">
                <a:ln>
                  <a:noFill/>
                </a:ln>
                <a:solidFill>
                  <a:schemeClr val="tx1"/>
                </a:solidFill>
                <a:effectLst/>
                <a:uLnTx/>
                <a:uFillTx/>
                <a:latin typeface="Verdana" pitchFamily="34" charset="0"/>
                <a:cs typeface="Arial" pitchFamily="34" charset="0"/>
              </a:rPr>
              <a:t>2013 года она составляла более </a:t>
            </a:r>
            <a:r>
              <a:rPr kumimoji="0" lang="ru-RU" sz="1300" b="1" i="0" u="none" strike="noStrike" kern="1200" cap="none" spc="0" normalizeH="0" baseline="0" noProof="0" dirty="0" smtClean="0">
                <a:ln>
                  <a:noFill/>
                </a:ln>
                <a:solidFill>
                  <a:srgbClr val="C00000"/>
                </a:solidFill>
                <a:effectLst/>
                <a:uLnTx/>
                <a:uFillTx/>
                <a:latin typeface="Verdana" pitchFamily="34" charset="0"/>
                <a:cs typeface="Arial" pitchFamily="34" charset="0"/>
              </a:rPr>
              <a:t>22%</a:t>
            </a:r>
            <a:r>
              <a:rPr kumimoji="0" lang="ru-RU" sz="1300" b="0" i="0" u="none" strike="noStrike" kern="1200" cap="none" spc="0" normalizeH="0" baseline="0" noProof="0" dirty="0" smtClean="0">
                <a:ln>
                  <a:noFill/>
                </a:ln>
                <a:solidFill>
                  <a:schemeClr val="tx1"/>
                </a:solidFill>
                <a:effectLst/>
                <a:uLnTx/>
                <a:uFillTx/>
                <a:latin typeface="Verdana" pitchFamily="34" charset="0"/>
                <a:cs typeface="Arial" pitchFamily="34" charset="0"/>
              </a:rPr>
              <a:t> оборота</a:t>
            </a:r>
            <a:endParaRPr kumimoji="0" lang="en-US" sz="1300" b="0" i="0" u="none" strike="noStrike" kern="1200" cap="none" spc="0" normalizeH="0" baseline="0" noProof="0" dirty="0" smtClean="0">
              <a:ln>
                <a:noFill/>
              </a:ln>
              <a:solidFill>
                <a:schemeClr val="tx1"/>
              </a:solidFill>
              <a:effectLst/>
              <a:uLnTx/>
              <a:uFillTx/>
              <a:latin typeface="Verdana" pitchFamily="34" charset="0"/>
              <a:cs typeface="Arial" pitchFamily="34" charset="0"/>
            </a:endParaRPr>
          </a:p>
          <a:p>
            <a:pPr marL="285750" indent="-285750" algn="just" fontAlgn="base">
              <a:lnSpc>
                <a:spcPct val="110000"/>
              </a:lnSpc>
              <a:spcBef>
                <a:spcPts val="638"/>
              </a:spcBef>
              <a:spcAft>
                <a:spcPct val="0"/>
              </a:spcAft>
              <a:buClr>
                <a:srgbClr val="C00000"/>
              </a:buClr>
              <a:buFont typeface="Wingdings" pitchFamily="2" charset="2"/>
              <a:buChar char="§"/>
              <a:defRPr/>
            </a:pPr>
            <a:r>
              <a:rPr kumimoji="0" lang="ru-RU" sz="1300" b="0" i="0" u="none" strike="noStrike" kern="1200" cap="none" spc="0" normalizeH="0" baseline="0" noProof="0" dirty="0" smtClean="0">
                <a:ln>
                  <a:noFill/>
                </a:ln>
                <a:solidFill>
                  <a:schemeClr val="tx1"/>
                </a:solidFill>
                <a:effectLst/>
                <a:uLnTx/>
                <a:uFillTx/>
                <a:latin typeface="Verdana" pitchFamily="34" charset="0"/>
                <a:cs typeface="Arial" pitchFamily="34" charset="0"/>
              </a:rPr>
              <a:t>Зарегистрировано более </a:t>
            </a:r>
            <a:r>
              <a:rPr lang="ru-RU" sz="1300" b="1" dirty="0" smtClean="0">
                <a:solidFill>
                  <a:srgbClr val="C00000"/>
                </a:solidFill>
                <a:latin typeface="Verdana" pitchFamily="34" charset="0"/>
                <a:cs typeface="Arial" pitchFamily="34" charset="0"/>
              </a:rPr>
              <a:t>4800 </a:t>
            </a:r>
            <a:r>
              <a:rPr lang="en-US" sz="1300" dirty="0" smtClean="0">
                <a:latin typeface="Verdana" pitchFamily="34" charset="0"/>
                <a:cs typeface="Arial" pitchFamily="34" charset="0"/>
              </a:rPr>
              <a:t>DMA </a:t>
            </a:r>
            <a:r>
              <a:rPr kumimoji="0" lang="ru-RU" sz="1300" b="0" i="0" u="none" strike="noStrike" kern="1200" cap="none" spc="0" normalizeH="0" baseline="0" noProof="0" dirty="0" smtClean="0">
                <a:ln>
                  <a:noFill/>
                </a:ln>
                <a:solidFill>
                  <a:schemeClr val="tx1"/>
                </a:solidFill>
                <a:effectLst/>
                <a:uLnTx/>
                <a:uFillTx/>
                <a:latin typeface="Verdana" pitchFamily="34" charset="0"/>
                <a:cs typeface="Arial" pitchFamily="34" charset="0"/>
              </a:rPr>
              <a:t>клиентов (на 01.04.2013)</a:t>
            </a:r>
          </a:p>
        </p:txBody>
      </p:sp>
      <p:graphicFrame>
        <p:nvGraphicFramePr>
          <p:cNvPr id="8" name="Диаграмма 7"/>
          <p:cNvGraphicFramePr/>
          <p:nvPr/>
        </p:nvGraphicFramePr>
        <p:xfrm>
          <a:off x="899592" y="3219872"/>
          <a:ext cx="4536504" cy="2724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p:nvPr/>
        </p:nvGraphicFramePr>
        <p:xfrm>
          <a:off x="899592" y="908720"/>
          <a:ext cx="4531677" cy="250701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2"/>
          <p:cNvSpPr txBox="1">
            <a:spLocks/>
          </p:cNvSpPr>
          <p:nvPr/>
        </p:nvSpPr>
        <p:spPr bwMode="auto">
          <a:xfrm>
            <a:off x="1152524" y="233465"/>
            <a:ext cx="7883971" cy="819271"/>
          </a:xfrm>
          <a:prstGeom prst="rect">
            <a:avLst/>
          </a:prstGeom>
          <a:noFill/>
          <a:ln w="9525">
            <a:noFill/>
            <a:miter lim="800000"/>
            <a:headEnd/>
            <a:tailEnd/>
          </a:ln>
        </p:spPr>
        <p:txBody>
          <a:bodyPr/>
          <a:lstStyle/>
          <a:p>
            <a:r>
              <a:rPr lang="ru-RU" sz="2600" dirty="0" smtClean="0">
                <a:latin typeface="Verdana" pitchFamily="34" charset="0"/>
              </a:rPr>
              <a:t>Структура </a:t>
            </a:r>
            <a:r>
              <a:rPr lang="en-US" sz="2800" dirty="0" smtClean="0">
                <a:latin typeface="Verdana" pitchFamily="34" charset="0"/>
                <a:cs typeface="Arial" pitchFamily="34" charset="0"/>
              </a:rPr>
              <a:t>DMA </a:t>
            </a:r>
            <a:r>
              <a:rPr lang="ru-RU" sz="2600" dirty="0" smtClean="0">
                <a:latin typeface="Verdana" pitchFamily="34" charset="0"/>
              </a:rPr>
              <a:t>клиентской базы</a:t>
            </a:r>
            <a:endParaRPr lang="ru-RU" sz="2600" b="1" dirty="0">
              <a:latin typeface="Verdana" pitchFamily="34" charset="0"/>
            </a:endParaRPr>
          </a:p>
        </p:txBody>
      </p:sp>
      <p:graphicFrame>
        <p:nvGraphicFramePr>
          <p:cNvPr id="5" name="Диаграмма 4"/>
          <p:cNvGraphicFramePr/>
          <p:nvPr/>
        </p:nvGraphicFramePr>
        <p:xfrm>
          <a:off x="1456794" y="898603"/>
          <a:ext cx="4077883" cy="24467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p:nvPr/>
        </p:nvGraphicFramePr>
        <p:xfrm>
          <a:off x="4958613" y="910262"/>
          <a:ext cx="4077883" cy="2446730"/>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6"/>
          <p:cNvSpPr/>
          <p:nvPr/>
        </p:nvSpPr>
        <p:spPr>
          <a:xfrm>
            <a:off x="971600" y="3717032"/>
            <a:ext cx="7920880" cy="2304256"/>
          </a:xfrm>
          <a:prstGeom prst="rect">
            <a:avLst/>
          </a:prstGeom>
          <a:ln>
            <a:solidFill>
              <a:srgbClr val="C8102E"/>
            </a:solidFill>
            <a:prstDash val="lgDash"/>
          </a:ln>
        </p:spPr>
        <p:txBody>
          <a:bodyPr anchor="ctr">
            <a:normAutofit/>
          </a:bodyPr>
          <a:lstStyle/>
          <a:p>
            <a:pPr algn="just" fontAlgn="auto">
              <a:lnSpc>
                <a:spcPct val="150000"/>
              </a:lnSpc>
              <a:spcBef>
                <a:spcPts val="0"/>
              </a:spcBef>
              <a:spcAft>
                <a:spcPts val="0"/>
              </a:spcAft>
              <a:defRPr/>
            </a:pPr>
            <a:r>
              <a:rPr lang="ru-RU" sz="1600" kern="0" dirty="0">
                <a:solidFill>
                  <a:sysClr val="windowText" lastClr="000000"/>
                </a:solidFill>
                <a:latin typeface="Verdana" pitchFamily="34" charset="0"/>
                <a:cs typeface="Arial" pitchFamily="34" charset="0"/>
              </a:rPr>
              <a:t>Тенденции изменения качественного состава </a:t>
            </a:r>
            <a:r>
              <a:rPr lang="en-US" sz="1600" dirty="0" smtClean="0">
                <a:latin typeface="Verdana" pitchFamily="34" charset="0"/>
                <a:cs typeface="Arial" pitchFamily="34" charset="0"/>
              </a:rPr>
              <a:t>DMA </a:t>
            </a:r>
            <a:r>
              <a:rPr lang="ru-RU" sz="1600" kern="0" dirty="0" smtClean="0">
                <a:solidFill>
                  <a:sysClr val="windowText" lastClr="000000"/>
                </a:solidFill>
                <a:latin typeface="Verdana" pitchFamily="34" charset="0"/>
                <a:cs typeface="Arial" pitchFamily="34" charset="0"/>
              </a:rPr>
              <a:t>клиентской </a:t>
            </a:r>
            <a:r>
              <a:rPr lang="ru-RU" sz="1600" kern="0" dirty="0">
                <a:solidFill>
                  <a:sysClr val="windowText" lastClr="000000"/>
                </a:solidFill>
                <a:latin typeface="Verdana" pitchFamily="34" charset="0"/>
                <a:cs typeface="Arial" pitchFamily="34" charset="0"/>
              </a:rPr>
              <a:t>базы:</a:t>
            </a:r>
          </a:p>
          <a:p>
            <a:pPr marL="361950" indent="-361950" algn="just" fontAlgn="auto">
              <a:lnSpc>
                <a:spcPct val="150000"/>
              </a:lnSpc>
              <a:spcBef>
                <a:spcPts val="0"/>
              </a:spcBef>
              <a:spcAft>
                <a:spcPts val="0"/>
              </a:spcAft>
              <a:buClr>
                <a:srgbClr val="C00000"/>
              </a:buClr>
              <a:buFont typeface="Arial" pitchFamily="34" charset="0"/>
              <a:buChar char="•"/>
              <a:defRPr/>
            </a:pPr>
            <a:r>
              <a:rPr lang="ru-RU" sz="1600" kern="0" dirty="0">
                <a:solidFill>
                  <a:sysClr val="windowText" lastClr="000000"/>
                </a:solidFill>
                <a:latin typeface="Verdana" pitchFamily="34" charset="0"/>
                <a:cs typeface="Arial" pitchFamily="34" charset="0"/>
              </a:rPr>
              <a:t>Заметный рост абсолютного количества и доли </a:t>
            </a:r>
            <a:r>
              <a:rPr lang="ru-RU" sz="1600" kern="0" dirty="0" err="1">
                <a:solidFill>
                  <a:sysClr val="windowText" lastClr="000000"/>
                </a:solidFill>
                <a:latin typeface="Verdana" pitchFamily="34" charset="0"/>
                <a:cs typeface="Arial" pitchFamily="34" charset="0"/>
              </a:rPr>
              <a:t>физлиц</a:t>
            </a:r>
            <a:r>
              <a:rPr lang="ru-RU" sz="1600" kern="0" dirty="0">
                <a:solidFill>
                  <a:sysClr val="windowText" lastClr="000000"/>
                </a:solidFill>
                <a:latin typeface="Verdana" pitchFamily="34" charset="0"/>
                <a:cs typeface="Arial" pitchFamily="34" charset="0"/>
              </a:rPr>
              <a:t> (в 1,34 раза)</a:t>
            </a:r>
          </a:p>
          <a:p>
            <a:pPr marL="361950" indent="-361950" algn="just" fontAlgn="auto">
              <a:lnSpc>
                <a:spcPct val="150000"/>
              </a:lnSpc>
              <a:spcBef>
                <a:spcPts val="0"/>
              </a:spcBef>
              <a:spcAft>
                <a:spcPts val="0"/>
              </a:spcAft>
              <a:buClr>
                <a:srgbClr val="C00000"/>
              </a:buClr>
              <a:buFont typeface="Arial" pitchFamily="34" charset="0"/>
              <a:buChar char="•"/>
              <a:defRPr/>
            </a:pPr>
            <a:r>
              <a:rPr lang="ru-RU" sz="1600" kern="0" dirty="0">
                <a:solidFill>
                  <a:sysClr val="windowText" lastClr="000000"/>
                </a:solidFill>
                <a:latin typeface="Verdana" pitchFamily="34" charset="0"/>
                <a:cs typeface="Arial" pitchFamily="34" charset="0"/>
              </a:rPr>
              <a:t>Значительное увеличение числа и доли  российских корпораций (в 2 раза)</a:t>
            </a:r>
          </a:p>
          <a:p>
            <a:pPr marL="361950" indent="-361950" algn="just" fontAlgn="auto">
              <a:lnSpc>
                <a:spcPct val="150000"/>
              </a:lnSpc>
              <a:spcBef>
                <a:spcPts val="0"/>
              </a:spcBef>
              <a:spcAft>
                <a:spcPts val="0"/>
              </a:spcAft>
              <a:buClr>
                <a:srgbClr val="C00000"/>
              </a:buClr>
              <a:buFont typeface="Arial" pitchFamily="34" charset="0"/>
              <a:buChar char="•"/>
              <a:defRPr/>
            </a:pPr>
            <a:r>
              <a:rPr lang="ru-RU" sz="1600" kern="0" dirty="0">
                <a:solidFill>
                  <a:sysClr val="windowText" lastClr="000000"/>
                </a:solidFill>
                <a:latin typeface="Verdana" pitchFamily="34" charset="0"/>
                <a:cs typeface="Arial" pitchFamily="34" charset="0"/>
              </a:rPr>
              <a:t>Уменьшение доли нерезидентов за счет опережающего роста других групп (в 2,57 раза)</a:t>
            </a:r>
          </a:p>
        </p:txBody>
      </p:sp>
      <p:sp>
        <p:nvSpPr>
          <p:cNvPr id="10" name="TextBox 9"/>
          <p:cNvSpPr txBox="1"/>
          <p:nvPr/>
        </p:nvSpPr>
        <p:spPr>
          <a:xfrm rot="16200000">
            <a:off x="1043608" y="2060848"/>
            <a:ext cx="662361" cy="369332"/>
          </a:xfrm>
          <a:prstGeom prst="rect">
            <a:avLst/>
          </a:prstGeom>
          <a:noFill/>
        </p:spPr>
        <p:txBody>
          <a:bodyPr wrap="none" rtlCol="0">
            <a:spAutoFit/>
          </a:bodyPr>
          <a:lstStyle/>
          <a:p>
            <a:r>
              <a:rPr lang="ru-RU" dirty="0" smtClean="0">
                <a:solidFill>
                  <a:srgbClr val="FF0000"/>
                </a:solidFill>
              </a:rPr>
              <a:t>МАЙ</a:t>
            </a:r>
            <a:endParaRPr lang="ru-RU" dirty="0">
              <a:solidFill>
                <a:srgbClr val="FF0000"/>
              </a:solidFill>
            </a:endParaRPr>
          </a:p>
        </p:txBody>
      </p:sp>
      <p:sp>
        <p:nvSpPr>
          <p:cNvPr id="11" name="TextBox 10"/>
          <p:cNvSpPr txBox="1"/>
          <p:nvPr/>
        </p:nvSpPr>
        <p:spPr>
          <a:xfrm rot="16200000">
            <a:off x="7928965" y="1988840"/>
            <a:ext cx="1124347" cy="369332"/>
          </a:xfrm>
          <a:prstGeom prst="rect">
            <a:avLst/>
          </a:prstGeom>
          <a:noFill/>
        </p:spPr>
        <p:txBody>
          <a:bodyPr wrap="none" rtlCol="0">
            <a:spAutoFit/>
          </a:bodyPr>
          <a:lstStyle/>
          <a:p>
            <a:r>
              <a:rPr lang="ru-RU" dirty="0" smtClean="0">
                <a:solidFill>
                  <a:srgbClr val="FF0000"/>
                </a:solidFill>
              </a:rPr>
              <a:t>ЯНВАРЬ</a:t>
            </a:r>
            <a:endParaRPr lang="ru-RU" dirty="0">
              <a:solidFill>
                <a:srgbClr val="FF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6"/>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Lv5UHbZ4bEqG0DuT7fzP_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Lv5UHbZ4bEqG0DuT7fzP_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YmRPO8bk024QOsCN_0Lw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TFS_BSQqUWGA_EYfUN79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f4l1LmmUUKB3N9gFS4Yk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qbZhD_6AEiUWx2HyqmEF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SaCRf1Ju_U2hprTKZCSO7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eOsEXgiAUORNommYNDW8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IqZhXIYK0Skv2rH8rv.1Q"/>
</p:tagLst>
</file>

<file path=ppt/theme/theme1.xml><?xml version="1.0" encoding="utf-8"?>
<a:theme xmlns:a="http://schemas.openxmlformats.org/drawingml/2006/main" name="1_ММВБ-РТС">
  <a:themeElements>
    <a:clrScheme name="New Colors">
      <a:dk1>
        <a:sysClr val="windowText" lastClr="000000"/>
      </a:dk1>
      <a:lt1>
        <a:sysClr val="window" lastClr="FFFFFF"/>
      </a:lt1>
      <a:dk2>
        <a:srgbClr val="5D758B"/>
      </a:dk2>
      <a:lt2>
        <a:srgbClr val="EEECE1"/>
      </a:lt2>
      <a:accent1>
        <a:srgbClr val="606F8C"/>
      </a:accent1>
      <a:accent2>
        <a:srgbClr val="C42500"/>
      </a:accent2>
      <a:accent3>
        <a:srgbClr val="9BBB59"/>
      </a:accent3>
      <a:accent4>
        <a:srgbClr val="0047A2"/>
      </a:accent4>
      <a:accent5>
        <a:srgbClr val="7A99AC"/>
      </a:accent5>
      <a:accent6>
        <a:srgbClr val="FF4500"/>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E_presentation_RU">
  <a:themeElements>
    <a:clrScheme name="Moscow Exchange">
      <a:dk1>
        <a:srgbClr val="000000"/>
      </a:dk1>
      <a:lt1>
        <a:sysClr val="window" lastClr="FFFFFF"/>
      </a:lt1>
      <a:dk2>
        <a:srgbClr val="58645E"/>
      </a:dk2>
      <a:lt2>
        <a:srgbClr val="E6E6E6"/>
      </a:lt2>
      <a:accent1>
        <a:srgbClr val="C60C30"/>
      </a:accent1>
      <a:accent2>
        <a:srgbClr val="ED1D24"/>
      </a:accent2>
      <a:accent3>
        <a:srgbClr val="6EB478"/>
      </a:accent3>
      <a:accent4>
        <a:srgbClr val="2D87C3"/>
      </a:accent4>
      <a:accent5>
        <a:srgbClr val="78CDE6"/>
      </a:accent5>
      <a:accent6>
        <a:srgbClr val="FFA519"/>
      </a:accent6>
      <a:hlink>
        <a:srgbClr val="00007F"/>
      </a:hlink>
      <a:folHlink>
        <a:srgbClr val="632423"/>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Шаблон презентации_рус (2)">
  <a:themeElements>
    <a:clrScheme name="Moscow Exchange">
      <a:dk1>
        <a:srgbClr val="000000"/>
      </a:dk1>
      <a:lt1>
        <a:sysClr val="window" lastClr="FFFFFF"/>
      </a:lt1>
      <a:dk2>
        <a:srgbClr val="58645E"/>
      </a:dk2>
      <a:lt2>
        <a:srgbClr val="E6E6E6"/>
      </a:lt2>
      <a:accent1>
        <a:srgbClr val="C60C30"/>
      </a:accent1>
      <a:accent2>
        <a:srgbClr val="ED1D24"/>
      </a:accent2>
      <a:accent3>
        <a:srgbClr val="6EB478"/>
      </a:accent3>
      <a:accent4>
        <a:srgbClr val="2D87C3"/>
      </a:accent4>
      <a:accent5>
        <a:srgbClr val="78CDE6"/>
      </a:accent5>
      <a:accent6>
        <a:srgbClr val="FFA519"/>
      </a:accent6>
      <a:hlink>
        <a:srgbClr val="00007F"/>
      </a:hlink>
      <a:folHlink>
        <a:srgbClr val="632423"/>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Шаблон презентации_рус (2)">
  <a:themeElements>
    <a:clrScheme name="Moscow Exchange">
      <a:dk1>
        <a:srgbClr val="000000"/>
      </a:dk1>
      <a:lt1>
        <a:sysClr val="window" lastClr="FFFFFF"/>
      </a:lt1>
      <a:dk2>
        <a:srgbClr val="58645E"/>
      </a:dk2>
      <a:lt2>
        <a:srgbClr val="E6E6E6"/>
      </a:lt2>
      <a:accent1>
        <a:srgbClr val="C60C30"/>
      </a:accent1>
      <a:accent2>
        <a:srgbClr val="ED1D24"/>
      </a:accent2>
      <a:accent3>
        <a:srgbClr val="6EB478"/>
      </a:accent3>
      <a:accent4>
        <a:srgbClr val="2D87C3"/>
      </a:accent4>
      <a:accent5>
        <a:srgbClr val="78CDE6"/>
      </a:accent5>
      <a:accent6>
        <a:srgbClr val="FFA519"/>
      </a:accent6>
      <a:hlink>
        <a:srgbClr val="00007F"/>
      </a:hlink>
      <a:folHlink>
        <a:srgbClr val="632423"/>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Шаблон презентации_рус (2)">
  <a:themeElements>
    <a:clrScheme name="Moscow Exchange">
      <a:dk1>
        <a:srgbClr val="000000"/>
      </a:dk1>
      <a:lt1>
        <a:sysClr val="window" lastClr="FFFFFF"/>
      </a:lt1>
      <a:dk2>
        <a:srgbClr val="58645E"/>
      </a:dk2>
      <a:lt2>
        <a:srgbClr val="E6E6E6"/>
      </a:lt2>
      <a:accent1>
        <a:srgbClr val="C60C30"/>
      </a:accent1>
      <a:accent2>
        <a:srgbClr val="ED1D24"/>
      </a:accent2>
      <a:accent3>
        <a:srgbClr val="6EB478"/>
      </a:accent3>
      <a:accent4>
        <a:srgbClr val="2D87C3"/>
      </a:accent4>
      <a:accent5>
        <a:srgbClr val="78CDE6"/>
      </a:accent5>
      <a:accent6>
        <a:srgbClr val="FFA519"/>
      </a:accent6>
      <a:hlink>
        <a:srgbClr val="00007F"/>
      </a:hlink>
      <a:folHlink>
        <a:srgbClr val="632423"/>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Шаблон презентации_рус (2)">
  <a:themeElements>
    <a:clrScheme name="Moscow Exchange">
      <a:dk1>
        <a:srgbClr val="000000"/>
      </a:dk1>
      <a:lt1>
        <a:sysClr val="window" lastClr="FFFFFF"/>
      </a:lt1>
      <a:dk2>
        <a:srgbClr val="58645E"/>
      </a:dk2>
      <a:lt2>
        <a:srgbClr val="E6E6E6"/>
      </a:lt2>
      <a:accent1>
        <a:srgbClr val="C60C30"/>
      </a:accent1>
      <a:accent2>
        <a:srgbClr val="ED1D24"/>
      </a:accent2>
      <a:accent3>
        <a:srgbClr val="6EB478"/>
      </a:accent3>
      <a:accent4>
        <a:srgbClr val="2D87C3"/>
      </a:accent4>
      <a:accent5>
        <a:srgbClr val="78CDE6"/>
      </a:accent5>
      <a:accent6>
        <a:srgbClr val="FFA519"/>
      </a:accent6>
      <a:hlink>
        <a:srgbClr val="00007F"/>
      </a:hlink>
      <a:folHlink>
        <a:srgbClr val="632423"/>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ME-RU">
  <a:themeElements>
    <a:clrScheme name="Moscow Exchange">
      <a:dk1>
        <a:srgbClr val="000000"/>
      </a:dk1>
      <a:lt1>
        <a:sysClr val="window" lastClr="FFFFFF"/>
      </a:lt1>
      <a:dk2>
        <a:srgbClr val="CCCCCC"/>
      </a:dk2>
      <a:lt2>
        <a:srgbClr val="E6E6E6"/>
      </a:lt2>
      <a:accent1>
        <a:srgbClr val="63B1E5"/>
      </a:accent1>
      <a:accent2>
        <a:srgbClr val="A2AD00"/>
      </a:accent2>
      <a:accent3>
        <a:srgbClr val="E26EB2"/>
      </a:accent3>
      <a:accent4>
        <a:srgbClr val="FFA100"/>
      </a:accent4>
      <a:accent5>
        <a:srgbClr val="002F5F"/>
      </a:accent5>
      <a:accent6>
        <a:srgbClr val="53682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A60429"/>
    </a:accent1>
    <a:accent2>
      <a:srgbClr val="283C82"/>
    </a:accent2>
    <a:accent3>
      <a:srgbClr val="007BBF"/>
    </a:accent3>
    <a:accent4>
      <a:srgbClr val="69375F"/>
    </a:accent4>
    <a:accent5>
      <a:srgbClr val="8F9FAD"/>
    </a:accent5>
    <a:accent6>
      <a:srgbClr val="C8432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7174</TotalTime>
  <Words>1489</Words>
  <Application>Microsoft Office PowerPoint</Application>
  <PresentationFormat>Экран (4:3)</PresentationFormat>
  <Paragraphs>151</Paragraphs>
  <Slides>13</Slides>
  <Notes>13</Notes>
  <HiddenSlides>0</HiddenSlides>
  <MMClips>0</MMClips>
  <ScaleCrop>false</ScaleCrop>
  <HeadingPairs>
    <vt:vector size="6" baseType="variant">
      <vt:variant>
        <vt:lpstr>Тема</vt:lpstr>
      </vt:variant>
      <vt:variant>
        <vt:i4>7</vt:i4>
      </vt:variant>
      <vt:variant>
        <vt:lpstr>Внедренные серверы OLE</vt:lpstr>
      </vt:variant>
      <vt:variant>
        <vt:i4>1</vt:i4>
      </vt:variant>
      <vt:variant>
        <vt:lpstr>Заголовки слайдов</vt:lpstr>
      </vt:variant>
      <vt:variant>
        <vt:i4>13</vt:i4>
      </vt:variant>
    </vt:vector>
  </HeadingPairs>
  <TitlesOfParts>
    <vt:vector size="21" baseType="lpstr">
      <vt:lpstr>1_ММВБ-РТС</vt:lpstr>
      <vt:lpstr>ME_presentation_RU</vt:lpstr>
      <vt:lpstr>Шаблон презентации_рус (2)</vt:lpstr>
      <vt:lpstr>1_Шаблон презентации_рус (2)</vt:lpstr>
      <vt:lpstr>2_Шаблон презентации_рус (2)</vt:lpstr>
      <vt:lpstr>3_Шаблон презентации_рус (2)</vt:lpstr>
      <vt:lpstr>2_ME-RU</vt:lpstr>
      <vt:lpstr>think-cell Slide</vt:lpstr>
      <vt:lpstr>Презентация PowerPoint</vt:lpstr>
      <vt:lpstr>УНИКАЛЬНОСТЬ  МОСКОВСКОЙ БИРЖИ</vt:lpstr>
      <vt:lpstr>Презентация PowerPoint</vt:lpstr>
      <vt:lpstr>Презентация PowerPoint</vt:lpstr>
      <vt:lpstr>Презентация PowerPoint</vt:lpstr>
      <vt:lpstr>Инструменты и расписание торгов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Korablev</dc:creator>
  <cp:lastModifiedBy>журнал "Пенсионное обозрение"</cp:lastModifiedBy>
  <cp:revision>568</cp:revision>
  <dcterms:created xsi:type="dcterms:W3CDTF">2012-04-23T11:16:48Z</dcterms:created>
  <dcterms:modified xsi:type="dcterms:W3CDTF">2013-04-15T05:40:44Z</dcterms:modified>
</cp:coreProperties>
</file>