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9" r:id="rId2"/>
    <p:sldId id="448" r:id="rId3"/>
    <p:sldId id="452" r:id="rId4"/>
    <p:sldId id="451" r:id="rId5"/>
    <p:sldId id="453" r:id="rId6"/>
    <p:sldId id="454" r:id="rId7"/>
  </p:sldIdLst>
  <p:sldSz cx="9906000" cy="6858000" type="A4"/>
  <p:notesSz cx="7038975" cy="9185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814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627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9441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9255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9069" algn="l" defTabSz="859627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8882" algn="l" defTabSz="859627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8696" algn="l" defTabSz="859627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38510" algn="l" defTabSz="859627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3">
          <p15:clr>
            <a:srgbClr val="A4A3A4"/>
          </p15:clr>
        </p15:guide>
        <p15:guide id="2" pos="221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sapok, Elvira" initials="TE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0F4"/>
    <a:srgbClr val="1600F5"/>
    <a:srgbClr val="80D4E8"/>
    <a:srgbClr val="000000"/>
    <a:srgbClr val="7F7F7F"/>
    <a:srgbClr val="FF0000"/>
    <a:srgbClr val="00F6F6"/>
    <a:srgbClr val="FF93FF"/>
    <a:srgbClr val="00FF00"/>
    <a:srgbClr val="FFBA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98" autoAdjust="0"/>
    <p:restoredTop sz="94660"/>
  </p:normalViewPr>
  <p:slideViewPr>
    <p:cSldViewPr>
      <p:cViewPr>
        <p:scale>
          <a:sx n="77" d="100"/>
          <a:sy n="77" d="100"/>
        </p:scale>
        <p:origin x="-90" y="-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902"/>
    </p:cViewPr>
  </p:sorterViewPr>
  <p:notesViewPr>
    <p:cSldViewPr>
      <p:cViewPr varScale="1">
        <p:scale>
          <a:sx n="77" d="100"/>
          <a:sy n="77" d="100"/>
        </p:scale>
        <p:origin x="-1998" y="-84"/>
      </p:cViewPr>
      <p:guideLst>
        <p:guide orient="horz" pos="2893"/>
        <p:guide pos="22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"/>
            <c:bubble3D val="0"/>
            <c:explosion val="10"/>
          </c:dPt>
          <c:dPt>
            <c:idx val="2"/>
            <c:bubble3D val="0"/>
            <c:explosion val="8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Пенсионные фонды</c:v>
                </c:pt>
                <c:pt idx="1">
                  <c:v>Аудиторские и актуарные компании</c:v>
                </c:pt>
                <c:pt idx="2">
                  <c:v>Страховые организации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0.49</c:v>
                </c:pt>
                <c:pt idx="1">
                  <c:v>0.37</c:v>
                </c:pt>
                <c:pt idx="2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975" y="0"/>
            <a:ext cx="3011488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2675"/>
            <a:ext cx="3087688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975" y="8702675"/>
            <a:ext cx="3011488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pPr>
              <a:defRPr/>
            </a:pPr>
            <a:fld id="{30B7DA7E-14FE-4EAC-AB19-DCDB1E844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35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85800"/>
            <a:ext cx="4951412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81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951AB8-B0D2-4588-AF4C-DAA4F98102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67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81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627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944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925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9069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16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6591" y="3832411"/>
            <a:ext cx="0" cy="1368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963" tIns="42981" rIns="85963" bIns="42981"/>
          <a:lstStyle/>
          <a:p>
            <a:endParaRPr lang="ru-RU"/>
          </a:p>
        </p:txBody>
      </p:sp>
      <p:sp>
        <p:nvSpPr>
          <p:cNvPr id="10" name="Текст 2"/>
          <p:cNvSpPr>
            <a:spLocks noGrp="1"/>
          </p:cNvSpPr>
          <p:nvPr>
            <p:ph type="body" idx="11" hasCustomPrompt="1"/>
          </p:nvPr>
        </p:nvSpPr>
        <p:spPr>
          <a:xfrm>
            <a:off x="2836089" y="3832412"/>
            <a:ext cx="5400000" cy="108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tabLst/>
              <a:defRPr lang="ru-RU" sz="2600" kern="12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презентации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9" hasCustomPrompt="1"/>
          </p:nvPr>
        </p:nvSpPr>
        <p:spPr>
          <a:xfrm>
            <a:off x="2836089" y="4912411"/>
            <a:ext cx="5400000" cy="288000"/>
          </a:xfrm>
        </p:spPr>
        <p:txBody>
          <a:bodyPr lIns="0" tIns="0" rIns="0" bIns="0"/>
          <a:lstStyle>
            <a:lvl1pPr marL="0" indent="0">
              <a:defRPr lang="ru-RU" sz="10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ru-RU" dirty="0" smtClean="0"/>
              <a:t>Дата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696" y="1556792"/>
            <a:ext cx="5640980" cy="1272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808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82" y="645740"/>
            <a:ext cx="2232248" cy="50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1702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2"/>
          <p:cNvSpPr>
            <a:spLocks noGrp="1"/>
          </p:cNvSpPr>
          <p:nvPr>
            <p:ph type="body" idx="13" hasCustomPrompt="1"/>
          </p:nvPr>
        </p:nvSpPr>
        <p:spPr>
          <a:xfrm>
            <a:off x="2836089" y="4120411"/>
            <a:ext cx="5400000" cy="108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600" kern="12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раздела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9" hasCustomPrompt="1"/>
          </p:nvPr>
        </p:nvSpPr>
        <p:spPr>
          <a:xfrm>
            <a:off x="2836089" y="3832411"/>
            <a:ext cx="5400000" cy="288000"/>
          </a:xfrm>
        </p:spPr>
        <p:txBody>
          <a:bodyPr lIns="0" tIns="0" rIns="0" bIns="0"/>
          <a:lstStyle>
            <a:lvl1pPr marL="0" indent="0">
              <a:defRPr lang="ru-RU" sz="1000" b="1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ru-RU" dirty="0" smtClean="0"/>
              <a:t>Раздел 1</a:t>
            </a:r>
          </a:p>
        </p:txBody>
      </p:sp>
      <p:sp>
        <p:nvSpPr>
          <p:cNvPr id="6" name="Line 16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6591" y="3832411"/>
            <a:ext cx="0" cy="1368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963" tIns="42981" rIns="85963" bIns="42981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65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ило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2"/>
          <p:cNvSpPr>
            <a:spLocks noGrp="1"/>
          </p:cNvSpPr>
          <p:nvPr>
            <p:ph type="body" idx="14" hasCustomPrompt="1"/>
          </p:nvPr>
        </p:nvSpPr>
        <p:spPr>
          <a:xfrm>
            <a:off x="2836089" y="4120411"/>
            <a:ext cx="5400000" cy="108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600" kern="12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приложения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9" hasCustomPrompt="1"/>
          </p:nvPr>
        </p:nvSpPr>
        <p:spPr>
          <a:xfrm>
            <a:off x="2836089" y="3832411"/>
            <a:ext cx="5400000" cy="288000"/>
          </a:xfrm>
        </p:spPr>
        <p:txBody>
          <a:bodyPr lIns="0" tIns="0" rIns="0" bIns="0"/>
          <a:lstStyle>
            <a:lvl1pPr marL="0" indent="0">
              <a:defRPr lang="ru-RU" sz="1000" b="1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ru-RU" dirty="0" smtClean="0"/>
              <a:t>Приложение </a:t>
            </a:r>
            <a:r>
              <a:rPr lang="en-US" dirty="0" smtClean="0"/>
              <a:t>A</a:t>
            </a:r>
            <a:endParaRPr lang="ru-RU" dirty="0" smtClean="0"/>
          </a:p>
        </p:txBody>
      </p:sp>
      <p:sp>
        <p:nvSpPr>
          <p:cNvPr id="8" name="Line 16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6591" y="3832411"/>
            <a:ext cx="0" cy="1368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963" tIns="42981" rIns="85963" bIns="42981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355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2"/>
          <p:cNvSpPr>
            <a:spLocks noGrp="1"/>
          </p:cNvSpPr>
          <p:nvPr>
            <p:ph type="body" idx="15" hasCustomPrompt="1"/>
          </p:nvPr>
        </p:nvSpPr>
        <p:spPr>
          <a:xfrm>
            <a:off x="395554" y="2060848"/>
            <a:ext cx="8969493" cy="4320480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b="0" kern="1200" dirty="0" smtClean="0">
                <a:solidFill>
                  <a:srgbClr val="000000"/>
                </a:solidFill>
                <a:latin typeface="+mj-lt"/>
                <a:ea typeface="MS PGothic" pitchFamily="34" charset="-128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sz="1000" b="0">
                <a:latin typeface="+mj-lt"/>
              </a:defRPr>
            </a:lvl2pPr>
            <a:lvl3pPr marL="539750" indent="-184150">
              <a:buFont typeface="Calibri" pitchFamily="34" charset="0"/>
              <a:buChar char="–"/>
              <a:defRPr sz="1000" b="0">
                <a:latin typeface="+mj-lt"/>
              </a:defRPr>
            </a:lvl3pPr>
            <a:lvl4pPr marL="722313" indent="-182563">
              <a:buFont typeface="Calibri" pitchFamily="34" charset="0"/>
              <a:buChar char="–"/>
              <a:tabLst/>
              <a:defRPr sz="1000" b="0" baseline="0">
                <a:latin typeface="+mj-lt"/>
              </a:defRPr>
            </a:lvl4pPr>
            <a:lvl5pPr marL="895350" indent="-173038">
              <a:buFont typeface="Calibri" pitchFamily="34" charset="0"/>
              <a:buChar char="–"/>
              <a:defRPr sz="1000" b="0">
                <a:latin typeface="+mj-lt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7" name="829257.625226.7521.625522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888541" y="620688"/>
            <a:ext cx="6528955" cy="242327"/>
          </a:xfrm>
          <a:prstGeom prst="rect">
            <a:avLst/>
          </a:prstGeom>
          <a:gradFill flip="none" rotWithShape="1">
            <a:gsLst>
              <a:gs pos="0">
                <a:srgbClr val="1600F4"/>
              </a:gs>
              <a:gs pos="100000">
                <a:schemeClr val="bg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lIns="68770" tIns="0" rIns="0" bIns="0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					</a:t>
            </a:r>
            <a:r>
              <a:rPr lang="en-US" sz="1400" b="1" dirty="0" err="1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Actuary.Ru</a:t>
            </a:r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    </a:t>
            </a:r>
            <a:endParaRPr lang="en-GB" sz="1400" b="1" dirty="0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Line 13"/>
          <p:cNvSpPr>
            <a:spLocks noChangeShapeType="1"/>
          </p:cNvSpPr>
          <p:nvPr userDrawn="1">
            <p:custDataLst>
              <p:tags r:id="rId2"/>
            </p:custDataLst>
          </p:nvPr>
        </p:nvSpPr>
        <p:spPr bwMode="auto">
          <a:xfrm>
            <a:off x="2629718" y="645739"/>
            <a:ext cx="0" cy="83904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1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11" name="Подзаголовок 2"/>
          <p:cNvSpPr>
            <a:spLocks noGrp="1"/>
          </p:cNvSpPr>
          <p:nvPr>
            <p:ph type="subTitle" idx="16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23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395554" y="1772816"/>
            <a:ext cx="89712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текста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82" y="645740"/>
            <a:ext cx="2232248" cy="50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4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с синим пол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2"/>
          <p:cNvSpPr>
            <a:spLocks noGrp="1"/>
          </p:cNvSpPr>
          <p:nvPr>
            <p:ph type="body" idx="17" hasCustomPrompt="1"/>
          </p:nvPr>
        </p:nvSpPr>
        <p:spPr>
          <a:xfrm>
            <a:off x="394438" y="1772816"/>
            <a:ext cx="2070000" cy="4608512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2pPr>
            <a:lvl3pPr marL="539750" indent="-184150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3pPr>
            <a:lvl4pPr marL="720725" indent="-185738">
              <a:buFont typeface="Calibri" pitchFamily="34" charset="0"/>
              <a:buChar char="–"/>
              <a:defRPr lang="ru-RU" sz="11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4pPr>
            <a:lvl5pPr marL="895350" indent="-174625">
              <a:buFont typeface="Calibri" pitchFamily="34" charset="0"/>
              <a:buChar char="–"/>
              <a:defRPr lang="ru-RU" sz="1100" baseline="0" dirty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29" name="Текст 2"/>
          <p:cNvSpPr>
            <a:spLocks noGrp="1"/>
          </p:cNvSpPr>
          <p:nvPr>
            <p:ph type="body" idx="15" hasCustomPrompt="1"/>
          </p:nvPr>
        </p:nvSpPr>
        <p:spPr>
          <a:xfrm>
            <a:off x="2836093" y="2060848"/>
            <a:ext cx="6528954" cy="4320480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b="0" kern="1200" dirty="0" smtClean="0">
                <a:solidFill>
                  <a:srgbClr val="000000"/>
                </a:solidFill>
                <a:latin typeface="+mj-lt"/>
                <a:ea typeface="MS PGothic" pitchFamily="34" charset="-128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tabLst/>
              <a:defRPr sz="1000" b="0">
                <a:latin typeface="+mj-lt"/>
              </a:defRPr>
            </a:lvl2pPr>
            <a:lvl3pPr marL="539750" indent="-184150">
              <a:buFont typeface="Calibri" pitchFamily="34" charset="0"/>
              <a:buChar char="–"/>
              <a:defRPr sz="1000" b="0">
                <a:latin typeface="+mj-lt"/>
              </a:defRPr>
            </a:lvl3pPr>
            <a:lvl4pPr marL="722313" indent="-182563">
              <a:buFont typeface="Calibri" pitchFamily="34" charset="0"/>
              <a:buChar char="–"/>
              <a:defRPr sz="1000" b="0" baseline="0">
                <a:latin typeface="+mj-lt"/>
              </a:defRPr>
            </a:lvl4pPr>
            <a:lvl5pPr marL="895350" indent="-173038">
              <a:buFont typeface="Calibri" pitchFamily="34" charset="0"/>
              <a:buChar char="–"/>
              <a:defRPr sz="1000" b="0">
                <a:latin typeface="+mj-lt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  <a:endParaRPr lang="ru-RU" dirty="0"/>
          </a:p>
        </p:txBody>
      </p:sp>
      <p:sp>
        <p:nvSpPr>
          <p:cNvPr id="11" name="Line 13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9718" y="645739"/>
            <a:ext cx="0" cy="5760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2" name="Подзаголовок 2"/>
          <p:cNvSpPr>
            <a:spLocks noGrp="1"/>
          </p:cNvSpPr>
          <p:nvPr>
            <p:ph type="subTitle" idx="16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2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834647" y="1772816"/>
            <a:ext cx="65304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текста</a:t>
            </a:r>
            <a:endParaRPr lang="ru-RU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82" y="645740"/>
            <a:ext cx="2232248" cy="50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829257.625226.7521.625522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2888541" y="620688"/>
            <a:ext cx="6528955" cy="242327"/>
          </a:xfrm>
          <a:prstGeom prst="rect">
            <a:avLst/>
          </a:prstGeom>
          <a:gradFill flip="none" rotWithShape="1">
            <a:gsLst>
              <a:gs pos="0">
                <a:srgbClr val="1600F4"/>
              </a:gs>
              <a:gs pos="100000">
                <a:schemeClr val="bg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lIns="68770" tIns="0" rIns="0" bIns="0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					</a:t>
            </a:r>
            <a:r>
              <a:rPr lang="en-US" sz="1400" b="1" dirty="0" err="1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Actuary.Ru</a:t>
            </a:r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    </a:t>
            </a:r>
            <a:endParaRPr lang="en-GB" sz="1400" b="1" dirty="0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119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13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9718" y="645739"/>
            <a:ext cx="0" cy="83904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28" name="Подзаголовок 2"/>
          <p:cNvSpPr>
            <a:spLocks noGrp="1"/>
          </p:cNvSpPr>
          <p:nvPr>
            <p:ph type="subTitle" idx="16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29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395554" y="1772816"/>
            <a:ext cx="89712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0" name="Текст 3"/>
          <p:cNvSpPr>
            <a:spLocks noGrp="1"/>
          </p:cNvSpPr>
          <p:nvPr>
            <p:ph type="body" sz="half" idx="20" hasCustomPrompt="1"/>
          </p:nvPr>
        </p:nvSpPr>
        <p:spPr>
          <a:xfrm>
            <a:off x="395554" y="2060848"/>
            <a:ext cx="89712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1" name="Текст 3"/>
          <p:cNvSpPr>
            <a:spLocks noGrp="1"/>
          </p:cNvSpPr>
          <p:nvPr>
            <p:ph type="body" sz="half" idx="21" hasCustomPrompt="1"/>
          </p:nvPr>
        </p:nvSpPr>
        <p:spPr>
          <a:xfrm>
            <a:off x="395554" y="2204864"/>
            <a:ext cx="89712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Ед. измерения 2-ой оси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82" y="645740"/>
            <a:ext cx="2232248" cy="50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829257.625226.7521.625522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2836093" y="620688"/>
            <a:ext cx="6528955" cy="242327"/>
          </a:xfrm>
          <a:prstGeom prst="rect">
            <a:avLst/>
          </a:prstGeom>
          <a:gradFill flip="none" rotWithShape="1">
            <a:gsLst>
              <a:gs pos="0">
                <a:srgbClr val="1600F4"/>
              </a:gs>
              <a:gs pos="100000">
                <a:schemeClr val="bg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lIns="68770" tIns="0" rIns="0" bIns="0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					</a:t>
            </a:r>
            <a:r>
              <a:rPr lang="en-US" sz="1400" b="1" dirty="0" err="1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Actuary.Ru</a:t>
            </a:r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    </a:t>
            </a:r>
            <a:endParaRPr lang="en-GB" sz="1400" b="1" dirty="0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4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 с синим пол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Текст 2"/>
          <p:cNvSpPr>
            <a:spLocks noGrp="1"/>
          </p:cNvSpPr>
          <p:nvPr>
            <p:ph type="body" idx="17" hasCustomPrompt="1"/>
          </p:nvPr>
        </p:nvSpPr>
        <p:spPr>
          <a:xfrm>
            <a:off x="394438" y="1772816"/>
            <a:ext cx="2070000" cy="4608512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2pPr>
            <a:lvl3pPr marL="539750" indent="-184150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3pPr>
            <a:lvl4pPr marL="720725" indent="-185738">
              <a:buFont typeface="Calibri" pitchFamily="34" charset="0"/>
              <a:buChar char="–"/>
              <a:defRPr lang="ru-RU" sz="11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4pPr>
            <a:lvl5pPr marL="895350" indent="-174625">
              <a:buFont typeface="Calibri" pitchFamily="34" charset="0"/>
              <a:buChar char="–"/>
              <a:defRPr lang="ru-RU" sz="1100" dirty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3" name="Line 13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9718" y="645739"/>
            <a:ext cx="0" cy="5760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18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31" name="Подзаголовок 2"/>
          <p:cNvSpPr>
            <a:spLocks noGrp="1"/>
          </p:cNvSpPr>
          <p:nvPr>
            <p:ph type="subTitle" idx="16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33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834647" y="1772816"/>
            <a:ext cx="65304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4" name="Текст 3"/>
          <p:cNvSpPr>
            <a:spLocks noGrp="1"/>
          </p:cNvSpPr>
          <p:nvPr>
            <p:ph type="body" sz="half" idx="20" hasCustomPrompt="1"/>
          </p:nvPr>
        </p:nvSpPr>
        <p:spPr>
          <a:xfrm>
            <a:off x="2834647" y="2060848"/>
            <a:ext cx="65304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5" name="Текст 3"/>
          <p:cNvSpPr>
            <a:spLocks noGrp="1"/>
          </p:cNvSpPr>
          <p:nvPr>
            <p:ph type="body" sz="half" idx="22" hasCustomPrompt="1"/>
          </p:nvPr>
        </p:nvSpPr>
        <p:spPr>
          <a:xfrm>
            <a:off x="2834647" y="2204864"/>
            <a:ext cx="65304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                                                                                                   Ед. измерения 2-ой оси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82" y="645740"/>
            <a:ext cx="2232248" cy="50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829257.625226.7521.625522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2864768" y="620688"/>
            <a:ext cx="6528955" cy="242327"/>
          </a:xfrm>
          <a:prstGeom prst="rect">
            <a:avLst/>
          </a:prstGeom>
          <a:gradFill flip="none" rotWithShape="1">
            <a:gsLst>
              <a:gs pos="0">
                <a:srgbClr val="1600F4"/>
              </a:gs>
              <a:gs pos="100000">
                <a:schemeClr val="bg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lIns="68770" tIns="0" rIns="0" bIns="0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					</a:t>
            </a:r>
            <a:r>
              <a:rPr lang="en-US" sz="1400" b="1" dirty="0" err="1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Actuary.Ru</a:t>
            </a:r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    </a:t>
            </a:r>
            <a:endParaRPr lang="en-GB" sz="1400" b="1" dirty="0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422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бинация диаграм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13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9718" y="645739"/>
            <a:ext cx="0" cy="83904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6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29" name="Подзаголовок 2"/>
          <p:cNvSpPr>
            <a:spLocks noGrp="1"/>
          </p:cNvSpPr>
          <p:nvPr>
            <p:ph type="subTitle" idx="27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30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395554" y="1772816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2" name="Текст 3"/>
          <p:cNvSpPr>
            <a:spLocks noGrp="1"/>
          </p:cNvSpPr>
          <p:nvPr>
            <p:ph type="body" sz="half" idx="28" hasCustomPrompt="1"/>
          </p:nvPr>
        </p:nvSpPr>
        <p:spPr>
          <a:xfrm>
            <a:off x="5045048" y="1772816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3" name="Текст 3"/>
          <p:cNvSpPr>
            <a:spLocks noGrp="1"/>
          </p:cNvSpPr>
          <p:nvPr>
            <p:ph type="body" sz="half" idx="29" hasCustomPrompt="1"/>
          </p:nvPr>
        </p:nvSpPr>
        <p:spPr>
          <a:xfrm>
            <a:off x="395554" y="2060848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4" name="Текст 3"/>
          <p:cNvSpPr>
            <a:spLocks noGrp="1"/>
          </p:cNvSpPr>
          <p:nvPr>
            <p:ph type="body" sz="half" idx="22" hasCustomPrompt="1"/>
          </p:nvPr>
        </p:nvSpPr>
        <p:spPr>
          <a:xfrm>
            <a:off x="395554" y="2204864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sp>
        <p:nvSpPr>
          <p:cNvPr id="35" name="Текст 3"/>
          <p:cNvSpPr>
            <a:spLocks noGrp="1"/>
          </p:cNvSpPr>
          <p:nvPr>
            <p:ph type="body" sz="half" idx="30" hasCustomPrompt="1"/>
          </p:nvPr>
        </p:nvSpPr>
        <p:spPr>
          <a:xfrm>
            <a:off x="5045048" y="2060848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6" name="Текст 3"/>
          <p:cNvSpPr>
            <a:spLocks noGrp="1"/>
          </p:cNvSpPr>
          <p:nvPr>
            <p:ph type="body" sz="half" idx="31" hasCustomPrompt="1"/>
          </p:nvPr>
        </p:nvSpPr>
        <p:spPr>
          <a:xfrm>
            <a:off x="5045048" y="2204864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82" y="645740"/>
            <a:ext cx="2232248" cy="50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829257.625226.7521.625522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2864768" y="620688"/>
            <a:ext cx="6528955" cy="242327"/>
          </a:xfrm>
          <a:prstGeom prst="rect">
            <a:avLst/>
          </a:prstGeom>
          <a:gradFill flip="none" rotWithShape="1">
            <a:gsLst>
              <a:gs pos="0">
                <a:srgbClr val="1600F4"/>
              </a:gs>
              <a:gs pos="100000">
                <a:schemeClr val="bg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lIns="68770" tIns="0" rIns="0" bIns="0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					</a:t>
            </a:r>
            <a:r>
              <a:rPr lang="en-US" sz="1400" b="1" dirty="0" err="1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Actuary.Ru</a:t>
            </a:r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    </a:t>
            </a:r>
            <a:endParaRPr lang="en-GB" sz="1400" b="1" dirty="0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215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бинация из 2 диаммам с синим пол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Текст 2"/>
          <p:cNvSpPr>
            <a:spLocks noGrp="1"/>
          </p:cNvSpPr>
          <p:nvPr>
            <p:ph type="body" idx="17" hasCustomPrompt="1"/>
          </p:nvPr>
        </p:nvSpPr>
        <p:spPr>
          <a:xfrm>
            <a:off x="394438" y="1772816"/>
            <a:ext cx="2070000" cy="4608512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2pPr>
            <a:lvl3pPr marL="539750" indent="-184150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3pPr>
            <a:lvl4pPr marL="720725" indent="-185738">
              <a:buFont typeface="Calibri" pitchFamily="34" charset="0"/>
              <a:buChar char="–"/>
              <a:defRPr lang="ru-RU" sz="11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4pPr>
            <a:lvl5pPr marL="895350" indent="-174625">
              <a:buFont typeface="Calibri" pitchFamily="34" charset="0"/>
              <a:buChar char="–"/>
              <a:defRPr lang="ru-RU" sz="1100" dirty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5" name="Line 13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9718" y="645739"/>
            <a:ext cx="0" cy="5760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17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31" name="Подзаголовок 2"/>
          <p:cNvSpPr>
            <a:spLocks noGrp="1"/>
          </p:cNvSpPr>
          <p:nvPr>
            <p:ph type="subTitle" idx="25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32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836093" y="1772816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3" name="Текст 3"/>
          <p:cNvSpPr>
            <a:spLocks noGrp="1"/>
          </p:cNvSpPr>
          <p:nvPr>
            <p:ph type="body" sz="half" idx="26" hasCustomPrompt="1"/>
          </p:nvPr>
        </p:nvSpPr>
        <p:spPr>
          <a:xfrm>
            <a:off x="6125048" y="1772816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4" name="Текст 3"/>
          <p:cNvSpPr>
            <a:spLocks noGrp="1"/>
          </p:cNvSpPr>
          <p:nvPr>
            <p:ph type="body" sz="half" idx="30" hasCustomPrompt="1"/>
          </p:nvPr>
        </p:nvSpPr>
        <p:spPr>
          <a:xfrm>
            <a:off x="2836093" y="2060848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5" name="Текст 3"/>
          <p:cNvSpPr>
            <a:spLocks noGrp="1"/>
          </p:cNvSpPr>
          <p:nvPr>
            <p:ph type="body" sz="half" idx="31" hasCustomPrompt="1"/>
          </p:nvPr>
        </p:nvSpPr>
        <p:spPr>
          <a:xfrm>
            <a:off x="2836093" y="2204864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sp>
        <p:nvSpPr>
          <p:cNvPr id="38" name="Текст 3"/>
          <p:cNvSpPr>
            <a:spLocks noGrp="1"/>
          </p:cNvSpPr>
          <p:nvPr>
            <p:ph type="body" sz="half" idx="32" hasCustomPrompt="1"/>
          </p:nvPr>
        </p:nvSpPr>
        <p:spPr>
          <a:xfrm>
            <a:off x="6125048" y="2060848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9" name="Текст 3"/>
          <p:cNvSpPr>
            <a:spLocks noGrp="1"/>
          </p:cNvSpPr>
          <p:nvPr>
            <p:ph type="body" sz="half" idx="33" hasCustomPrompt="1"/>
          </p:nvPr>
        </p:nvSpPr>
        <p:spPr>
          <a:xfrm>
            <a:off x="6125048" y="2204864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82" y="645740"/>
            <a:ext cx="2232248" cy="50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829257.625226.7521.625522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2864768" y="620688"/>
            <a:ext cx="6528955" cy="242327"/>
          </a:xfrm>
          <a:prstGeom prst="rect">
            <a:avLst/>
          </a:prstGeom>
          <a:gradFill flip="none" rotWithShape="1">
            <a:gsLst>
              <a:gs pos="0">
                <a:srgbClr val="1600F4"/>
              </a:gs>
              <a:gs pos="100000">
                <a:schemeClr val="bg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lIns="68770" tIns="0" rIns="0" bIns="0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					</a:t>
            </a:r>
            <a:r>
              <a:rPr lang="en-US" sz="1400" b="1" dirty="0" err="1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Actuary.Ru</a:t>
            </a:r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    </a:t>
            </a:r>
            <a:endParaRPr lang="en-GB" sz="1400" b="1" dirty="0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152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бинация диаграмм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13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9718" y="645739"/>
            <a:ext cx="0" cy="83904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6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31" name="Подзаголовок 2"/>
          <p:cNvSpPr>
            <a:spLocks noGrp="1"/>
          </p:cNvSpPr>
          <p:nvPr>
            <p:ph type="subTitle" idx="34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32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395554" y="1772816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3" name="Текст 3"/>
          <p:cNvSpPr>
            <a:spLocks noGrp="1"/>
          </p:cNvSpPr>
          <p:nvPr>
            <p:ph type="body" sz="half" idx="35" hasCustomPrompt="1"/>
          </p:nvPr>
        </p:nvSpPr>
        <p:spPr>
          <a:xfrm>
            <a:off x="5045048" y="1772816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4" name="Текст 3"/>
          <p:cNvSpPr>
            <a:spLocks noGrp="1"/>
          </p:cNvSpPr>
          <p:nvPr>
            <p:ph type="body" sz="half" idx="36" hasCustomPrompt="1"/>
          </p:nvPr>
        </p:nvSpPr>
        <p:spPr>
          <a:xfrm>
            <a:off x="395554" y="4182417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5" name="Текст 3"/>
          <p:cNvSpPr>
            <a:spLocks noGrp="1"/>
          </p:cNvSpPr>
          <p:nvPr>
            <p:ph type="body" sz="half" idx="37" hasCustomPrompt="1"/>
          </p:nvPr>
        </p:nvSpPr>
        <p:spPr>
          <a:xfrm>
            <a:off x="5045048" y="4182417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6" name="Текст 3"/>
          <p:cNvSpPr>
            <a:spLocks noGrp="1"/>
          </p:cNvSpPr>
          <p:nvPr>
            <p:ph type="body" sz="half" idx="29" hasCustomPrompt="1"/>
          </p:nvPr>
        </p:nvSpPr>
        <p:spPr>
          <a:xfrm>
            <a:off x="395554" y="2060848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7" name="Текст 3"/>
          <p:cNvSpPr>
            <a:spLocks noGrp="1"/>
          </p:cNvSpPr>
          <p:nvPr>
            <p:ph type="body" sz="half" idx="22" hasCustomPrompt="1"/>
          </p:nvPr>
        </p:nvSpPr>
        <p:spPr>
          <a:xfrm>
            <a:off x="395554" y="2204864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sp>
        <p:nvSpPr>
          <p:cNvPr id="38" name="Текст 3"/>
          <p:cNvSpPr>
            <a:spLocks noGrp="1"/>
          </p:cNvSpPr>
          <p:nvPr>
            <p:ph type="body" sz="half" idx="30" hasCustomPrompt="1"/>
          </p:nvPr>
        </p:nvSpPr>
        <p:spPr>
          <a:xfrm>
            <a:off x="5045048" y="2060848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9" name="Текст 3"/>
          <p:cNvSpPr>
            <a:spLocks noGrp="1"/>
          </p:cNvSpPr>
          <p:nvPr>
            <p:ph type="body" sz="half" idx="31" hasCustomPrompt="1"/>
          </p:nvPr>
        </p:nvSpPr>
        <p:spPr>
          <a:xfrm>
            <a:off x="5045048" y="2204864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sp>
        <p:nvSpPr>
          <p:cNvPr id="40" name="Текст 3"/>
          <p:cNvSpPr>
            <a:spLocks noGrp="1"/>
          </p:cNvSpPr>
          <p:nvPr>
            <p:ph type="body" sz="half" idx="38" hasCustomPrompt="1"/>
          </p:nvPr>
        </p:nvSpPr>
        <p:spPr>
          <a:xfrm>
            <a:off x="395554" y="4468533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41" name="Текст 3"/>
          <p:cNvSpPr>
            <a:spLocks noGrp="1"/>
          </p:cNvSpPr>
          <p:nvPr>
            <p:ph type="body" sz="half" idx="39" hasCustomPrompt="1"/>
          </p:nvPr>
        </p:nvSpPr>
        <p:spPr>
          <a:xfrm>
            <a:off x="5045048" y="4614465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sp>
        <p:nvSpPr>
          <p:cNvPr id="42" name="Текст 3"/>
          <p:cNvSpPr>
            <a:spLocks noGrp="1"/>
          </p:cNvSpPr>
          <p:nvPr>
            <p:ph type="body" sz="half" idx="40" hasCustomPrompt="1"/>
          </p:nvPr>
        </p:nvSpPr>
        <p:spPr>
          <a:xfrm>
            <a:off x="5045048" y="4468533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43" name="Текст 3"/>
          <p:cNvSpPr>
            <a:spLocks noGrp="1"/>
          </p:cNvSpPr>
          <p:nvPr>
            <p:ph type="body" sz="half" idx="41" hasCustomPrompt="1"/>
          </p:nvPr>
        </p:nvSpPr>
        <p:spPr>
          <a:xfrm>
            <a:off x="395554" y="4614465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82" y="645740"/>
            <a:ext cx="2232248" cy="50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829257.625226.7521.625522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2864768" y="620688"/>
            <a:ext cx="6528955" cy="242327"/>
          </a:xfrm>
          <a:prstGeom prst="rect">
            <a:avLst/>
          </a:prstGeom>
          <a:gradFill flip="none" rotWithShape="1">
            <a:gsLst>
              <a:gs pos="0">
                <a:srgbClr val="1600F4"/>
              </a:gs>
              <a:gs pos="100000">
                <a:schemeClr val="bg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lIns="68770" tIns="0" rIns="0" bIns="0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					</a:t>
            </a:r>
            <a:r>
              <a:rPr lang="en-US" sz="1400" b="1" dirty="0" err="1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Actuary.Ru</a:t>
            </a:r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    </a:t>
            </a:r>
            <a:endParaRPr lang="en-GB" sz="1400" b="1" dirty="0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06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бинация из 4 диаммам с синим пол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Текст 2"/>
          <p:cNvSpPr>
            <a:spLocks noGrp="1"/>
          </p:cNvSpPr>
          <p:nvPr>
            <p:ph type="body" idx="17" hasCustomPrompt="1"/>
          </p:nvPr>
        </p:nvSpPr>
        <p:spPr>
          <a:xfrm>
            <a:off x="394438" y="1772816"/>
            <a:ext cx="2070000" cy="4608512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2pPr>
            <a:lvl3pPr marL="539750" indent="-184150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3pPr>
            <a:lvl4pPr marL="720725" indent="-185738">
              <a:buFont typeface="Calibri" pitchFamily="34" charset="0"/>
              <a:buChar char="–"/>
              <a:defRPr lang="ru-RU" sz="11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4pPr>
            <a:lvl5pPr marL="895350" indent="-174625">
              <a:buFont typeface="Calibri" pitchFamily="34" charset="0"/>
              <a:buChar char="–"/>
              <a:defRPr lang="ru-RU" sz="1100" dirty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5" name="Line 13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9718" y="645739"/>
            <a:ext cx="0" cy="5760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36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42" name="Подзаголовок 2"/>
          <p:cNvSpPr>
            <a:spLocks noGrp="1"/>
          </p:cNvSpPr>
          <p:nvPr>
            <p:ph type="subTitle" idx="34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43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836093" y="1772816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44" name="Текст 3"/>
          <p:cNvSpPr>
            <a:spLocks noGrp="1"/>
          </p:cNvSpPr>
          <p:nvPr>
            <p:ph type="body" sz="half" idx="26" hasCustomPrompt="1"/>
          </p:nvPr>
        </p:nvSpPr>
        <p:spPr>
          <a:xfrm>
            <a:off x="6125048" y="1772816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45" name="Текст 3"/>
          <p:cNvSpPr>
            <a:spLocks noGrp="1"/>
          </p:cNvSpPr>
          <p:nvPr>
            <p:ph type="body" sz="half" idx="35" hasCustomPrompt="1"/>
          </p:nvPr>
        </p:nvSpPr>
        <p:spPr>
          <a:xfrm>
            <a:off x="2836093" y="4182417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46" name="Текст 3"/>
          <p:cNvSpPr>
            <a:spLocks noGrp="1"/>
          </p:cNvSpPr>
          <p:nvPr>
            <p:ph type="body" sz="half" idx="36" hasCustomPrompt="1"/>
          </p:nvPr>
        </p:nvSpPr>
        <p:spPr>
          <a:xfrm>
            <a:off x="6125048" y="4182417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47" name="Текст 3"/>
          <p:cNvSpPr>
            <a:spLocks noGrp="1"/>
          </p:cNvSpPr>
          <p:nvPr>
            <p:ph type="body" sz="half" idx="30" hasCustomPrompt="1"/>
          </p:nvPr>
        </p:nvSpPr>
        <p:spPr>
          <a:xfrm>
            <a:off x="2836093" y="2060848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48" name="Текст 3"/>
          <p:cNvSpPr>
            <a:spLocks noGrp="1"/>
          </p:cNvSpPr>
          <p:nvPr>
            <p:ph type="body" sz="half" idx="31" hasCustomPrompt="1"/>
          </p:nvPr>
        </p:nvSpPr>
        <p:spPr>
          <a:xfrm>
            <a:off x="2836093" y="2204864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sp>
        <p:nvSpPr>
          <p:cNvPr id="49" name="Текст 3"/>
          <p:cNvSpPr>
            <a:spLocks noGrp="1"/>
          </p:cNvSpPr>
          <p:nvPr>
            <p:ph type="body" sz="half" idx="32" hasCustomPrompt="1"/>
          </p:nvPr>
        </p:nvSpPr>
        <p:spPr>
          <a:xfrm>
            <a:off x="6125048" y="2060848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50" name="Текст 3"/>
          <p:cNvSpPr>
            <a:spLocks noGrp="1"/>
          </p:cNvSpPr>
          <p:nvPr>
            <p:ph type="body" sz="half" idx="33" hasCustomPrompt="1"/>
          </p:nvPr>
        </p:nvSpPr>
        <p:spPr>
          <a:xfrm>
            <a:off x="6125048" y="2204864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sp>
        <p:nvSpPr>
          <p:cNvPr id="51" name="Текст 3"/>
          <p:cNvSpPr>
            <a:spLocks noGrp="1"/>
          </p:cNvSpPr>
          <p:nvPr>
            <p:ph type="body" sz="half" idx="37" hasCustomPrompt="1"/>
          </p:nvPr>
        </p:nvSpPr>
        <p:spPr>
          <a:xfrm>
            <a:off x="2836093" y="4468533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52" name="Текст 3"/>
          <p:cNvSpPr>
            <a:spLocks noGrp="1"/>
          </p:cNvSpPr>
          <p:nvPr>
            <p:ph type="body" sz="half" idx="38" hasCustomPrompt="1"/>
          </p:nvPr>
        </p:nvSpPr>
        <p:spPr>
          <a:xfrm>
            <a:off x="2836093" y="4612549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sp>
        <p:nvSpPr>
          <p:cNvPr id="53" name="Текст 3"/>
          <p:cNvSpPr>
            <a:spLocks noGrp="1"/>
          </p:cNvSpPr>
          <p:nvPr>
            <p:ph type="body" sz="half" idx="39" hasCustomPrompt="1"/>
          </p:nvPr>
        </p:nvSpPr>
        <p:spPr>
          <a:xfrm>
            <a:off x="6125048" y="4468533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54" name="Текст 3"/>
          <p:cNvSpPr>
            <a:spLocks noGrp="1"/>
          </p:cNvSpPr>
          <p:nvPr>
            <p:ph type="body" sz="half" idx="40" hasCustomPrompt="1"/>
          </p:nvPr>
        </p:nvSpPr>
        <p:spPr>
          <a:xfrm>
            <a:off x="6125048" y="4612549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82" y="645740"/>
            <a:ext cx="2232248" cy="50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829257.625226.7521.625522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2888541" y="620688"/>
            <a:ext cx="6528955" cy="242327"/>
          </a:xfrm>
          <a:prstGeom prst="rect">
            <a:avLst/>
          </a:prstGeom>
          <a:gradFill flip="none" rotWithShape="1">
            <a:gsLst>
              <a:gs pos="0">
                <a:srgbClr val="1600F4"/>
              </a:gs>
              <a:gs pos="100000">
                <a:schemeClr val="bg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lIns="68770" tIns="0" rIns="0" bIns="0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					</a:t>
            </a:r>
            <a:r>
              <a:rPr lang="en-US" sz="1400" b="1" dirty="0" err="1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Actuary.Ru</a:t>
            </a:r>
            <a:r>
              <a:rPr lang="en-US" sz="1400" b="1" dirty="0" smtClean="0">
                <a:solidFill>
                  <a:srgbClr val="FFFFFF"/>
                </a:solidFill>
                <a:latin typeface="+mj-lt"/>
                <a:cs typeface="Calibri" pitchFamily="34" charset="0"/>
              </a:rPr>
              <a:t>    </a:t>
            </a:r>
            <a:endParaRPr lang="en-GB" sz="1400" b="1" dirty="0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333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638" y="609320"/>
            <a:ext cx="84207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79" tIns="47890" rIns="95779" bIns="478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638" y="1980640"/>
            <a:ext cx="8420725" cy="411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79" tIns="47890" rIns="95779" bIns="478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863" y="6248681"/>
            <a:ext cx="3136275" cy="45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79" tIns="47890" rIns="95779" bIns="47890" numCol="1" anchor="t" anchorCtr="0" compatLnSpc="1">
            <a:prstTxWarp prst="textNoShape">
              <a:avLst/>
            </a:prstTxWarp>
          </a:bodyPr>
          <a:lstStyle>
            <a:lvl1pPr algn="ctr" defTabSz="958126"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977" y="6387353"/>
            <a:ext cx="2063750" cy="45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79" tIns="47890" rIns="95779" bIns="47890" numCol="1" anchor="t" anchorCtr="0" compatLnSpc="1">
            <a:prstTxWarp prst="textNoShape">
              <a:avLst/>
            </a:prstTxWarp>
          </a:bodyPr>
          <a:lstStyle>
            <a:lvl1pPr algn="r" defTabSz="958126">
              <a:defRPr sz="1000"/>
            </a:lvl1pPr>
          </a:lstStyle>
          <a:p>
            <a:pPr>
              <a:defRPr/>
            </a:pPr>
            <a:fld id="{1982F23F-B454-4F6F-BA46-CCBA5CC56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78" r:id="rId3"/>
    <p:sldLayoutId id="2147483679" r:id="rId4"/>
    <p:sldLayoutId id="2147483675" r:id="rId5"/>
    <p:sldLayoutId id="2147483676" r:id="rId6"/>
    <p:sldLayoutId id="2147483681" r:id="rId7"/>
    <p:sldLayoutId id="2147483677" r:id="rId8"/>
    <p:sldLayoutId id="2147483680" r:id="rId9"/>
    <p:sldLayoutId id="2147483655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2pPr>
      <a:lvl3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3pPr>
      <a:lvl4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4pPr>
      <a:lvl5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5pPr>
      <a:lvl6pPr marL="429814"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imes New Roman" pitchFamily="18" charset="0"/>
        </a:defRPr>
      </a:lvl6pPr>
      <a:lvl7pPr marL="859627"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imes New Roman" pitchFamily="18" charset="0"/>
        </a:defRPr>
      </a:lvl7pPr>
      <a:lvl8pPr marL="1289441"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imes New Roman" pitchFamily="18" charset="0"/>
        </a:defRPr>
      </a:lvl8pPr>
      <a:lvl9pPr marL="1719255"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imes New Roman" pitchFamily="18" charset="0"/>
        </a:defRPr>
      </a:lvl9pPr>
    </p:titleStyle>
    <p:bodyStyle>
      <a:lvl1pPr marL="322360" indent="-322360" algn="l" defTabSz="958126" rtl="0" eaLnBrk="0" fontAlgn="base" hangingPunct="0">
        <a:spcBef>
          <a:spcPct val="0"/>
        </a:spcBef>
        <a:spcAft>
          <a:spcPct val="3500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61180" indent="-159688" algn="l" defTabSz="958126" rtl="0" eaLnBrk="0" fontAlgn="base" hangingPunct="0">
        <a:spcBef>
          <a:spcPct val="0"/>
        </a:spcBef>
        <a:spcAft>
          <a:spcPct val="35000"/>
        </a:spcAft>
        <a:buChar char="•"/>
        <a:defRPr sz="1200">
          <a:solidFill>
            <a:schemeClr val="tx1"/>
          </a:solidFill>
          <a:latin typeface="+mn-lt"/>
        </a:defRPr>
      </a:lvl2pPr>
      <a:lvl3pPr marL="322360" indent="-159688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3pPr>
      <a:lvl4pPr marL="532790" indent="-208937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4pPr>
      <a:lvl5pPr marL="698447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5pPr>
      <a:lvl6pPr marL="1128261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6pPr>
      <a:lvl7pPr marL="1558075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7pPr>
      <a:lvl8pPr marL="1987888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8pPr>
      <a:lvl9pPr marL="2417702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814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627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9441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9255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9069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8882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696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8510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/>
              <a:t>Федеральный закон № 293-ФЗ</a:t>
            </a:r>
            <a:br>
              <a:rPr/>
            </a:br>
            <a:r>
              <a:rPr/>
              <a:t>«Об актуарной деятельности в РФ»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/>
              <a:t>Март 2013</a:t>
            </a:r>
          </a:p>
        </p:txBody>
      </p:sp>
    </p:spTree>
    <p:extLst>
      <p:ext uri="{BB962C8B-B14F-4D97-AF65-F5344CB8AC3E}">
        <p14:creationId xmlns:p14="http://schemas.microsoft.com/office/powerpoint/2010/main" val="83845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pPr indent="0">
              <a:buNone/>
            </a:pPr>
            <a:r>
              <a:rPr b="1"/>
              <a:t>Объектами</a:t>
            </a:r>
            <a:r>
              <a:rPr/>
              <a:t> обязательного актуарного оценивая является деятельность:</a:t>
            </a:r>
          </a:p>
          <a:p>
            <a:r>
              <a:rPr/>
              <a:t>уполномоченного органа при разработке страховых тарифов по обязательному страхованию</a:t>
            </a:r>
          </a:p>
          <a:p>
            <a:r>
              <a:rPr/>
              <a:t>негосударственных пенсионных фондов</a:t>
            </a:r>
          </a:p>
          <a:p>
            <a:r>
              <a:rPr/>
              <a:t>страховых организаций </a:t>
            </a:r>
          </a:p>
          <a:p>
            <a:r>
              <a:rPr/>
              <a:t>обществ взаимного страхования </a:t>
            </a:r>
          </a:p>
          <a:p>
            <a:endParaRPr/>
          </a:p>
          <a:p>
            <a:pPr indent="0">
              <a:buNone/>
            </a:pPr>
            <a:r>
              <a:rPr b="1"/>
              <a:t>Заказчиком</a:t>
            </a:r>
            <a:r>
              <a:rPr/>
              <a:t> обязательного актуарного оценивания может выступать: </a:t>
            </a:r>
          </a:p>
          <a:p>
            <a:r>
              <a:rPr/>
              <a:t>уполномоченный орган в отношении НПФ, СК и обществ взаимного страхования</a:t>
            </a:r>
          </a:p>
          <a:p>
            <a:r>
              <a:rPr/>
              <a:t>организация, деятельность которой является объектом актуарного оценивания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/>
              <a:t>2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/>
              <a:t>Основные определения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6" y="1628802"/>
            <a:ext cx="6528954" cy="4320475"/>
          </a:xfrm>
        </p:spPr>
        <p:txBody>
          <a:bodyPr/>
          <a:lstStyle/>
          <a:p>
            <a:pPr algn="just"/>
            <a:r>
              <a:rPr sz="1200" b="1"/>
              <a:t>актуарная деятельность </a:t>
            </a:r>
            <a:r>
              <a:rPr sz="1200"/>
              <a:t>- деятельность по анализу и количественной, финансовой оценке рисков и (или) обусловленных наличием рисков финансовых обязательств, а также разработке и оценке эффективности методов управления финансовыми рисками </a:t>
            </a:r>
          </a:p>
          <a:p>
            <a:r>
              <a:rPr sz="1200" b="1"/>
              <a:t>актуарное оценивание </a:t>
            </a:r>
            <a:r>
              <a:rPr sz="1200"/>
              <a:t>- вид актуарной деятельности по анализу и количественной, финансовой оценке рисков и (или) обусловленных наличием рисков финансовых обязательств, результатом которой является актуарное заключение; </a:t>
            </a:r>
          </a:p>
          <a:p>
            <a:r>
              <a:rPr sz="1200" b="1"/>
              <a:t>актуарий</a:t>
            </a:r>
            <a:r>
              <a:rPr sz="1200"/>
              <a:t> - физическое лицо, осуществляющее на профессиональной основе в соответствии с трудовым договором или гражданско-правовым договором актуарную деятельность и являющееся членом саморегулируемой организации актуариев; </a:t>
            </a:r>
          </a:p>
          <a:p>
            <a:r>
              <a:rPr sz="1200" b="1"/>
              <a:t>ответственный актуарий </a:t>
            </a:r>
            <a:r>
              <a:rPr sz="1200"/>
              <a:t>- актуарий, сведения о котором внесены уполномоченным органом в единый реестр ответственных актуариев, который имеет право осуществлять в соответствии с трудовым договором или гражданско-правовым договором подготовку актуарного заключения для направления его в уполномоченный орган и несет ответственность за обоснованность содержащихся в таком заключении выводов в соответствии с законодательством Российской Федерации; </a:t>
            </a:r>
          </a:p>
          <a:p>
            <a:r>
              <a:rPr sz="1200"/>
              <a:t>Актуарная деятельность осуществляется на основании трудового договора, заключенного между работодателем и работником - субъектом актуарной деятельности, или гражданско-правового договора об осуществлении актуарной деятельности, заключенного в простой письменной форме между заказчиком и субъектом актуарной деятельности;</a:t>
            </a:r>
          </a:p>
          <a:p>
            <a:r>
              <a:rPr sz="1200" b="1"/>
              <a:t>субъекты актуарной деятельности</a:t>
            </a:r>
            <a:r>
              <a:rPr sz="1200"/>
              <a:t> - актуарий и ответственный актуарий;
</a:t>
            </a:r>
          </a:p>
        </p:txBody>
      </p:sp>
    </p:spTree>
    <p:extLst>
      <p:ext uri="{BB962C8B-B14F-4D97-AF65-F5344CB8AC3E}">
        <p14:creationId xmlns:p14="http://schemas.microsoft.com/office/powerpoint/2010/main" val="122229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/>
              <a:t>3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/>
              <a:t>Примерная структура регулирования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4016894" y="1640467"/>
            <a:ext cx="4536504" cy="1080115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0" algn="ctr">
              <a:buNone/>
            </a:pPr>
            <a:r>
              <a:rPr sz="1600" cap="none">
                <a:latin typeface="+mj-lt"/>
              </a:rPr>
              <a:t>Уполномоченный орган -</a:t>
            </a:r>
            <a:r>
              <a:rPr sz="1600" cap="none"/>
              <a:t/>
            </a:r>
            <a:br>
              <a:rPr sz="1600" cap="none"/>
            </a:br>
            <a:r>
              <a:rPr sz="1600" b="1" cap="none">
                <a:latin typeface="+mj-lt"/>
              </a:rPr>
              <a:t>Центральный банк Российской Федерации</a:t>
            </a:r>
            <a:r>
              <a:rPr sz="1600" b="1" cap="none"/>
              <a:t/>
            </a:r>
            <a:br>
              <a:rPr sz="1600" b="1" cap="none"/>
            </a:br>
            <a:r>
              <a:rPr sz="1200" cap="none">
                <a:latin typeface="+mj-lt"/>
              </a:rPr>
              <a:t>Ведет реестр ответственных актуариев</a:t>
            </a:r>
            <a:r>
              <a:rPr sz="1200" cap="none"/>
              <a:t/>
            </a:r>
            <a:br>
              <a:rPr sz="1200" cap="none"/>
            </a:br>
            <a:r>
              <a:rPr sz="1200" cap="none">
                <a:latin typeface="+mj-lt"/>
              </a:rPr>
              <a:t>Утверждает федеральные стандарты </a:t>
            </a:r>
            <a:r>
              <a:rPr sz="1200" cap="none"/>
              <a:t/>
            </a:r>
            <a:br>
              <a:rPr sz="1200" cap="none"/>
            </a:br>
            <a:r>
              <a:rPr sz="1200" cap="none">
                <a:latin typeface="+mj-lt"/>
              </a:rPr>
              <a:t>и программу квалификационных экзаменов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016894" y="2924947"/>
            <a:ext cx="4536504" cy="1152125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sz="1400" b="1" cap="none">
                <a:latin typeface="+mj-lt"/>
              </a:rPr>
              <a:t>Совет по актуарной деятельности</a:t>
            </a:r>
            <a:r>
              <a:rPr sz="1400" b="1" cap="none"/>
              <a:t/>
            </a:r>
            <a:br>
              <a:rPr sz="1400" b="1" cap="none"/>
            </a:br>
            <a:r>
              <a:rPr sz="1000" cap="none">
                <a:latin typeface="+mj-lt"/>
              </a:rPr>
              <a:t>1/3 представители СРО актуариев</a:t>
            </a:r>
            <a:r>
              <a:rPr sz="1000" cap="none"/>
              <a:t/>
            </a:r>
            <a:br>
              <a:rPr sz="1000" cap="none"/>
            </a:br>
            <a:r>
              <a:rPr sz="1000" cap="none">
                <a:latin typeface="+mj-lt"/>
              </a:rPr>
              <a:t>1/3 независимые научные эксперты</a:t>
            </a:r>
            <a:r>
              <a:rPr sz="1000" cap="none"/>
              <a:t/>
            </a:r>
            <a:br>
              <a:rPr sz="1000" cap="none"/>
            </a:br>
            <a:r>
              <a:rPr sz="1000" cap="none">
                <a:latin typeface="+mj-lt"/>
              </a:rPr>
              <a:t>1/3представители федеральных органов власти</a:t>
            </a:r>
            <a:r>
              <a:rPr sz="1000" cap="none"/>
              <a:t/>
            </a:r>
            <a:br>
              <a:rPr sz="1000" cap="none"/>
            </a:br>
            <a:r>
              <a:rPr sz="1100" b="1"/>
              <a:t>разрабатывает федеральные стандарты </a:t>
            </a:r>
            <a:br>
              <a:rPr sz="1100" b="1"/>
            </a:br>
            <a:r>
              <a:rPr sz="1100" b="1"/>
              <a:t>и программу квалификационных экзаменов</a:t>
            </a:r>
          </a:p>
          <a:p>
            <a:pPr indent="0" algn="ctr">
              <a:buNone/>
            </a:pPr>
            <a:endParaRPr sz="1100" b="1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584850" y="4437105"/>
            <a:ext cx="3168350" cy="158418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0">
              <a:buNone/>
            </a:pPr>
            <a:r>
              <a:rPr sz="1800" b="1" cap="none">
                <a:latin typeface="+mj-lt"/>
              </a:rPr>
              <a:t>СРО актуариев</a:t>
            </a:r>
            <a:r>
              <a:rPr sz="1800" b="1" cap="none"/>
              <a:t/>
            </a:r>
            <a:br>
              <a:rPr sz="1800" b="1" cap="none"/>
            </a:br>
            <a:r>
              <a:rPr sz="1200" cap="none">
                <a:latin typeface="+mj-lt"/>
              </a:rPr>
              <a:t>минимально 50 членов</a:t>
            </a:r>
            <a:r>
              <a:rPr sz="1200" cap="none"/>
              <a:t/>
            </a:r>
            <a:br>
              <a:rPr sz="1200" cap="none"/>
            </a:br>
            <a:r>
              <a:rPr sz="1200">
                <a:latin typeface="+mj-lt"/>
              </a:rPr>
              <a:t>Утверждает профессиональные стандарты</a:t>
            </a:r>
          </a:p>
          <a:p>
            <a:pPr indent="0">
              <a:buNone/>
            </a:pPr>
            <a:r>
              <a:rPr sz="1200" cap="none">
                <a:latin typeface="+mj-lt"/>
              </a:rPr>
              <a:t>Ведет реестр актуарие</a:t>
            </a:r>
            <a:r>
              <a:rPr sz="1200">
                <a:latin typeface="+mj-lt"/>
              </a:rPr>
              <a:t>в – членов СРО</a:t>
            </a:r>
          </a:p>
          <a:p>
            <a:r>
              <a:rPr sz="1200"/>
              <a:t>Организует проведение экзаменов </a:t>
            </a:r>
          </a:p>
          <a:p>
            <a:r>
              <a:rPr sz="1200"/>
              <a:t>Организует обучение профессии и процесс повышения квалификации актуариев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6897220" y="5266269"/>
            <a:ext cx="1944216" cy="747958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sz="1200" b="1"/>
              <a:t>Дисциплинарный комитет </a:t>
            </a:r>
            <a:r>
              <a:rPr sz="1000"/>
              <a:t>рассматривает жалобы и ситуации нарушения актуарием профессиональных стандартов</a:t>
            </a:r>
          </a:p>
          <a:p>
            <a:endParaRPr sz="10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897220" y="4437105"/>
            <a:ext cx="1944216" cy="720081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sz="1200" b="1"/>
              <a:t>Контрольная комиссия</a:t>
            </a:r>
          </a:p>
          <a:p>
            <a:r>
              <a:rPr sz="1000">
                <a:latin typeface="+mj-lt"/>
              </a:rPr>
              <a:t>Осуществляет проверку работы актуариев на соответствие требованиям стандартов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368822" y="4293100"/>
            <a:ext cx="5688629" cy="1872206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0">
              <a:buNone/>
            </a:pP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632514" y="5141448"/>
            <a:ext cx="1944216" cy="519805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0" algn="ctr">
              <a:buNone/>
            </a:pPr>
            <a:r>
              <a:rPr sz="1200" cap="none">
                <a:latin typeface="+mj-lt"/>
              </a:rPr>
              <a:t>Актуарий обязан </a:t>
            </a:r>
            <a:r>
              <a:rPr sz="1200" cap="none"/>
              <a:t/>
            </a:r>
            <a:br>
              <a:rPr sz="1200" cap="none"/>
            </a:br>
            <a:r>
              <a:rPr sz="1200" cap="none">
                <a:latin typeface="+mj-lt"/>
              </a:rPr>
              <a:t>быть членом СРО</a:t>
            </a:r>
          </a:p>
        </p:txBody>
      </p:sp>
      <p:sp>
        <p:nvSpPr>
          <p:cNvPr id="17" name="Стрелка вниз 16"/>
          <p:cNvSpPr/>
          <p:nvPr/>
        </p:nvSpPr>
        <p:spPr bwMode="auto">
          <a:xfrm rot="10800000">
            <a:off x="1280586" y="4365110"/>
            <a:ext cx="648072" cy="594061"/>
          </a:xfrm>
          <a:prstGeom prst="down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0">
              <a:buNone/>
            </a:pP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632514" y="3573019"/>
            <a:ext cx="1944216" cy="720081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0" algn="ctr">
              <a:buNone/>
            </a:pPr>
            <a:r>
              <a:rPr sz="1200" cap="none">
                <a:latin typeface="+mj-lt"/>
              </a:rPr>
              <a:t>В реестр </a:t>
            </a:r>
            <a:r>
              <a:rPr sz="1200" cap="none"/>
              <a:t/>
            </a:r>
            <a:br>
              <a:rPr sz="1200" cap="none"/>
            </a:br>
            <a:r>
              <a:rPr sz="1200" cap="none">
                <a:latin typeface="+mj-lt"/>
              </a:rPr>
              <a:t>ответственных актуариев включаются члены СРО</a:t>
            </a:r>
          </a:p>
        </p:txBody>
      </p:sp>
      <p:sp>
        <p:nvSpPr>
          <p:cNvPr id="19" name="Стрелка вниз 18"/>
          <p:cNvSpPr/>
          <p:nvPr/>
        </p:nvSpPr>
        <p:spPr bwMode="auto">
          <a:xfrm rot="10800000">
            <a:off x="1280586" y="2780927"/>
            <a:ext cx="648072" cy="594061"/>
          </a:xfrm>
          <a:prstGeom prst="down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0">
              <a:buNone/>
            </a:pPr>
            <a:endParaRPr/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632514" y="1988836"/>
            <a:ext cx="1944216" cy="64807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0" algn="ctr">
              <a:buNone/>
            </a:pPr>
            <a:r>
              <a:rPr sz="1200" cap="none">
                <a:latin typeface="+mj-lt"/>
              </a:rPr>
              <a:t>Актуарное оценивание проводят только ответственные актуарии</a:t>
            </a:r>
          </a:p>
        </p:txBody>
      </p:sp>
    </p:spTree>
    <p:extLst>
      <p:ext uri="{BB962C8B-B14F-4D97-AF65-F5344CB8AC3E}">
        <p14:creationId xmlns:p14="http://schemas.microsoft.com/office/powerpoint/2010/main" val="11122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/>
              <a:t>Закон устанавливает дополнительные требования: </a:t>
            </a:r>
          </a:p>
          <a:p>
            <a:pPr lvl="1"/>
            <a:r>
              <a:rPr/>
              <a:t>к договору на проведение актуарного оценивания</a:t>
            </a:r>
          </a:p>
          <a:p>
            <a:pPr lvl="1"/>
            <a:r>
              <a:rPr/>
              <a:t>к актуарному заключению</a:t>
            </a:r>
          </a:p>
          <a:p>
            <a:pPr indent="0">
              <a:buNone/>
            </a:pPr>
            <a:endParaRPr/>
          </a:p>
          <a:p>
            <a:r>
              <a:rPr/>
              <a:t>Основные требования</a:t>
            </a:r>
          </a:p>
          <a:p>
            <a:pPr lvl="1"/>
            <a:r>
              <a:rPr/>
              <a:t>Четкое указание целей  проведения актуарного оценивания</a:t>
            </a:r>
          </a:p>
          <a:p>
            <a:pPr lvl="1"/>
            <a:r>
              <a:rPr/>
              <a:t>Обязанность предоставления исходных данных</a:t>
            </a:r>
          </a:p>
          <a:p>
            <a:pPr lvl="1"/>
            <a:r>
              <a:rPr/>
              <a:t>Раскрытие используемых предположений</a:t>
            </a:r>
          </a:p>
          <a:p>
            <a:pPr lvl="1"/>
            <a:r>
              <a:rPr/>
              <a:t>Описание используемых методик расчетов и формул</a:t>
            </a:r>
          </a:p>
          <a:p>
            <a:pPr lvl="1"/>
            <a:r>
              <a:rPr/>
              <a:t>Выводы и рекомендации </a:t>
            </a:r>
          </a:p>
          <a:p>
            <a:pPr lvl="1"/>
            <a:endParaRPr/>
          </a:p>
          <a:p>
            <a:r>
              <a:rPr/>
              <a:t>Конкретные процедуры и методики должны утверждаться СРО актуариев в форме профессиональных стандартов</a:t>
            </a:r>
          </a:p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/>
              <a:t>4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/>
              <a:t>Новые процедуры проведения актуарного оценивания</a:t>
            </a:r>
            <a:br>
              <a:rPr/>
            </a:br>
            <a:r>
              <a:rPr sz="1200"/>
              <a:t>вступают в силу с 01.01.2015 года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6" y="1844817"/>
            <a:ext cx="6528954" cy="4320475"/>
          </a:xfrm>
        </p:spPr>
        <p:txBody>
          <a:bodyPr/>
          <a:lstStyle/>
          <a:p>
            <a:pPr indent="0" algn="just">
              <a:buNone/>
            </a:pPr>
            <a:r>
              <a:rPr sz="1400"/>
              <a:t>Федеральный закон устанавливает новые нормы и процедуры</a:t>
            </a:r>
          </a:p>
          <a:p>
            <a:pPr algn="just"/>
            <a:r>
              <a:rPr sz="1200"/>
              <a:t>Актуарное оценивание может проводиться </a:t>
            </a:r>
            <a:r>
              <a:rPr sz="1200" u="sng"/>
              <a:t>по инициативе государственного</a:t>
            </a:r>
            <a:r>
              <a:rPr sz="1200"/>
              <a:t> органа или </a:t>
            </a:r>
            <a:r>
              <a:rPr sz="1200" u="sng"/>
              <a:t>организации</a:t>
            </a:r>
            <a:r>
              <a:rPr sz="1200"/>
              <a:t>, подлежащей обязательному оцениванию</a:t>
            </a:r>
          </a:p>
          <a:p>
            <a:pPr algn="just"/>
            <a:r>
              <a:rPr sz="1200" b="1"/>
              <a:t>Заказчик</a:t>
            </a:r>
            <a:r>
              <a:rPr sz="1200"/>
              <a:t> обязан предоставить актуарию </a:t>
            </a:r>
            <a:r>
              <a:rPr sz="1200" u="sng"/>
              <a:t>доступ</a:t>
            </a:r>
            <a:r>
              <a:rPr sz="1200"/>
              <a:t> к необходимой для проведения актуарного оценивания информации</a:t>
            </a:r>
          </a:p>
          <a:p>
            <a:pPr algn="just"/>
            <a:r>
              <a:rPr sz="1200" b="1"/>
              <a:t>Актуарий</a:t>
            </a:r>
            <a:r>
              <a:rPr sz="1200"/>
              <a:t> </a:t>
            </a:r>
            <a:r>
              <a:rPr sz="1200" u="sng"/>
              <a:t>вправе отказаться</a:t>
            </a:r>
            <a:r>
              <a:rPr sz="1200"/>
              <a:t> от проведения оценивания в случае не предоставления информации или предоставления ложных и недостоверных сведений. </a:t>
            </a:r>
          </a:p>
          <a:p>
            <a:pPr algn="just"/>
            <a:r>
              <a:rPr sz="1200" b="1"/>
              <a:t>Заказчик</a:t>
            </a:r>
            <a:r>
              <a:rPr sz="1200"/>
              <a:t> </a:t>
            </a:r>
            <a:r>
              <a:rPr sz="1200" u="sng"/>
              <a:t>обязан проинформировать </a:t>
            </a:r>
            <a:r>
              <a:rPr sz="1200"/>
              <a:t>государственный уполномоченный орган о заключении договора об актуарном оценивании в 5-дневный срок</a:t>
            </a:r>
          </a:p>
          <a:p>
            <a:pPr algn="just"/>
            <a:r>
              <a:rPr sz="1200" b="1"/>
              <a:t>Актуарий</a:t>
            </a:r>
            <a:r>
              <a:rPr sz="1200"/>
              <a:t> обязан </a:t>
            </a:r>
            <a:r>
              <a:rPr sz="1200" u="sng"/>
              <a:t>предоставить СРО сведения о заказчике </a:t>
            </a:r>
            <a:r>
              <a:rPr sz="1200"/>
              <a:t>актуарного оценивания, а также информацию о расторжении договора и причинах расторжения</a:t>
            </a:r>
          </a:p>
          <a:p>
            <a:pPr algn="just"/>
            <a:r>
              <a:rPr sz="1200" b="1"/>
              <a:t>Актуарий</a:t>
            </a:r>
            <a:r>
              <a:rPr sz="1200"/>
              <a:t> </a:t>
            </a:r>
            <a:r>
              <a:rPr sz="1200" u="sng"/>
              <a:t>самостоятельно</a:t>
            </a:r>
            <a:r>
              <a:rPr sz="1200"/>
              <a:t> направляет актуарное заключение в государственный уполномоченный орган</a:t>
            </a:r>
          </a:p>
          <a:p>
            <a:pPr algn="just"/>
            <a:r>
              <a:rPr sz="1200" b="1"/>
              <a:t>Актуарий</a:t>
            </a:r>
            <a:r>
              <a:rPr sz="1200"/>
              <a:t> не вправе проводить обязательное актуарное оценивание организации с которой заключен договор страхования гражданской ответственности или в отношении которой он является учредителем (акционером) </a:t>
            </a:r>
          </a:p>
          <a:p>
            <a:pPr algn="just"/>
            <a:r>
              <a:rPr sz="1200"/>
              <a:t> Ответственный актуарий  обязан заключить договор страхования гражданской ответственности на сумму не менее 10 кратного вознаграждения но не менее 3 млн рублей</a:t>
            </a:r>
          </a:p>
        </p:txBody>
      </p:sp>
    </p:spTree>
    <p:extLst>
      <p:ext uri="{BB962C8B-B14F-4D97-AF65-F5344CB8AC3E}">
        <p14:creationId xmlns:p14="http://schemas.microsoft.com/office/powerpoint/2010/main" val="274668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pPr indent="0">
              <a:buNone/>
            </a:pPr>
            <a:r>
              <a:rPr/>
              <a:t>Первоочередные задачи АПА</a:t>
            </a:r>
          </a:p>
          <a:p>
            <a:r>
              <a:rPr/>
              <a:t>Разработка кодекса профессиональной этики</a:t>
            </a:r>
          </a:p>
          <a:p>
            <a:r>
              <a:rPr/>
              <a:t>Разработка профессионального стандарта  проведения актуарного оценивания</a:t>
            </a:r>
          </a:p>
          <a:p>
            <a:r>
              <a:rPr/>
              <a:t>Формирование внутренних процедур: прием новых членов, ведение реестра актуариев</a:t>
            </a:r>
          </a:p>
          <a:p>
            <a:r>
              <a:rPr/>
              <a:t>Разработка рекомендаций по формированию квалификационных требований к актуариям и механизмам подтверждения квалификации</a:t>
            </a:r>
          </a:p>
          <a:p>
            <a:r>
              <a:rPr/>
              <a:t>Разработка процедуры контроля за соблюдением актуариями профессиональных стандартов и формирование Контрольной комиссии</a:t>
            </a:r>
          </a:p>
          <a:p>
            <a:r>
              <a:rPr/>
              <a:t>Формирование Дисциплинарного комитета</a:t>
            </a:r>
          </a:p>
          <a:p>
            <a:r>
              <a:rPr/>
              <a:t>Создание системы квалификационных экзаменов и программы повышения квалификации для своих членов</a:t>
            </a:r>
          </a:p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/>
              <a:t>5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/>
              <a:t>Ассоциация Профессиональных Актуариев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6" y="1844817"/>
            <a:ext cx="6528954" cy="4320475"/>
          </a:xfrm>
        </p:spPr>
        <p:txBody>
          <a:bodyPr/>
          <a:lstStyle/>
          <a:p>
            <a:pPr algn="just"/>
            <a:r>
              <a:rPr sz="1200"/>
              <a:t>В настоящий момент членами Партнерства являются 67 человек</a:t>
            </a:r>
          </a:p>
          <a:p>
            <a:pPr lvl="1" algn="just"/>
            <a:r>
              <a:rPr sz="1200"/>
              <a:t>На учредительном собрании, состоявшемся 31 октября 2013 года, 15 членами актуарного комитета НАПФ было принято решение о создании Некоммерческого партнерства «Ассоциация Профессиональных Актуариев»</a:t>
            </a:r>
          </a:p>
          <a:p>
            <a:pPr lvl="1" algn="just"/>
            <a:r>
              <a:rPr sz="1200"/>
              <a:t>Решением Правления от 13 февраля 2014 года в члены НП «Ассоциации Профессиональных актуариев дополнительно принято 52 новых членов</a:t>
            </a:r>
          </a:p>
          <a:p>
            <a:r>
              <a:rPr sz="1200"/>
              <a:t>На сайте Ассоциации Профессиональных Актуариев </a:t>
            </a:r>
            <a:r>
              <a:rPr sz="1200" u="sng"/>
              <a:t>http://www.actuary.ru</a:t>
            </a:r>
            <a:r>
              <a:rPr sz="1200"/>
              <a:t> продолжается прием заявок физических лиц, имеющих практический опыт актуарной деятельности и желающих стать членом СРО актуариев</a:t>
            </a:r>
          </a:p>
          <a:p>
            <a:r>
              <a:rPr sz="1200"/>
              <a:t>На данный момент квалификационными требованиями к членам ассоциации являются:</a:t>
            </a:r>
          </a:p>
          <a:p>
            <a:pPr lvl="1"/>
            <a:r>
              <a:rPr sz="1200"/>
              <a:t>высшее математическое (техническое) или экономическое образование, подтвержденное документом о соответствующем высшем образовании, признаваемым в Российской Федерации</a:t>
            </a:r>
          </a:p>
          <a:p>
            <a:pPr lvl="1"/>
            <a:r>
              <a:rPr sz="1200"/>
              <a:t>отсутствие неснятой или непогашенной судимости за преступления в сфере экономики, а также за преступления средней тяжести, тяжкие и особо тяжкие преступления</a:t>
            </a:r>
          </a:p>
          <a:p>
            <a:r>
              <a:rPr sz="1200"/>
              <a:t>После утверждения Банком России программы квалификационных экзаменов, члены Ассоциации Профессиональных Актуариев должны будут подтвердить свою квалификацию</a:t>
            </a:r>
          </a:p>
          <a:p>
            <a:pPr algn="just"/>
            <a:endParaRPr sz="1200"/>
          </a:p>
          <a:p>
            <a:pPr algn="just"/>
            <a:endParaRPr sz="1200"/>
          </a:p>
        </p:txBody>
      </p:sp>
    </p:spTree>
    <p:extLst>
      <p:ext uri="{BB962C8B-B14F-4D97-AF65-F5344CB8AC3E}">
        <p14:creationId xmlns:p14="http://schemas.microsoft.com/office/powerpoint/2010/main" val="308074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/>
              <a:t>В настоящий момент членами «Ассоциации Профессиональных Актуариев» являются 67 человек</a:t>
            </a:r>
          </a:p>
          <a:p>
            <a:pPr lvl="1"/>
            <a:r>
              <a:rPr/>
              <a:t>АПА планирует стать саморегулируемой организацией актуариев</a:t>
            </a:r>
          </a:p>
          <a:p>
            <a:endParaRPr/>
          </a:p>
          <a:p>
            <a:r>
              <a:rPr/>
              <a:t>Центральный Банк России, в соответствии с Указанием № 3176-У от 20.01.2014, утвердил список 40 актуариев, которые будут включены в единый реестр ответственных актуариев без квалификационных экзаменов</a:t>
            </a:r>
          </a:p>
          <a:p>
            <a:pPr lvl="1"/>
            <a:r>
              <a:rPr/>
              <a:t>13 из 40 актуариев, являются членами «Ассоциации Профессиональных Актуариев»</a:t>
            </a:r>
          </a:p>
          <a:p>
            <a:pPr lvl="1"/>
            <a:endParaRPr/>
          </a:p>
          <a:p>
            <a:pPr lvl="1"/>
            <a:endParaRPr/>
          </a:p>
          <a:p>
            <a:endParaRPr/>
          </a:p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/>
              <a:t>6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/>
              <a:t>Отраслевая принадлежность членов АПА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890301428"/>
              </p:ext>
            </p:extLst>
          </p:nvPr>
        </p:nvGraphicFramePr>
        <p:xfrm>
          <a:off x="2792760" y="1412776"/>
          <a:ext cx="6604000" cy="4402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617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IDTH" val="0"/>
  <p:tag name="ANCHORPOINT" val="NO VALUE"/>
  <p:tag name="CHARTLIBVERSION" val="NO VALUE"/>
  <p:tag name="DDVERSION" val="2.0"/>
  <p:tag name="FILLFORECOLOR" val="NO VALUE"/>
  <p:tag name="PLACEHOLDERSIZE" val="NO VALUE"/>
  <p:tag name="SOURCE" val="NO VALUE"/>
  <p:tag name="LINEWEIGHT" val="0.75"/>
  <p:tag name="TOP" val="342"/>
  <p:tag name="LEFT" val="210.24"/>
  <p:tag name="OBJECTID" val="TitlePgVerticalRule"/>
  <p:tag name="SUBOBJECTID" val="TitlePgVerticalRule"/>
  <p:tag name="TYPE" val="TitlePgVerticalRule"/>
  <p:tag name="HEIGHT" val="108"/>
  <p:tag name="LINECOLOR" val="Title Page Rule"/>
  <p:tag name="DEVICE" val="Canon Colorpass 10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IDTH" val="0"/>
  <p:tag name="ANCHORPOINT" val="NO VALUE"/>
  <p:tag name="CHARTLIBVERSION" val="NO VALUE"/>
  <p:tag name="DDVERSION" val="2.0"/>
  <p:tag name="FILLFORECOLOR" val="NO VALUE"/>
  <p:tag name="PLACEHOLDERSIZE" val="NO VALUE"/>
  <p:tag name="SOURCE" val="NO VALUE"/>
  <p:tag name="LINEWEIGHT" val="0.75"/>
  <p:tag name="TOP" val="342"/>
  <p:tag name="LEFT" val="210.24"/>
  <p:tag name="OBJECTID" val="TitlePgVerticalRule"/>
  <p:tag name="SUBOBJECTID" val="TitlePgVerticalRule"/>
  <p:tag name="TYPE" val="TitlePgVerticalRule"/>
  <p:tag name="HEIGHT" val="108"/>
  <p:tag name="LINECOLOR" val="Title Page Rule"/>
  <p:tag name="DEVICE" val="Canon Colorpass 1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IDTH" val="0"/>
  <p:tag name="ANCHORPOINT" val="NO VALUE"/>
  <p:tag name="CHARTLIBVERSION" val="NO VALUE"/>
  <p:tag name="DDVERSION" val="2.0"/>
  <p:tag name="FILLFORECOLOR" val="NO VALUE"/>
  <p:tag name="PLACEHOLDERSIZE" val="NO VALUE"/>
  <p:tag name="SOURCE" val="NO VALUE"/>
  <p:tag name="LINEWEIGHT" val="0.75"/>
  <p:tag name="TOP" val="342"/>
  <p:tag name="LEFT" val="210.24"/>
  <p:tag name="OBJECTID" val="TitlePgVerticalRule"/>
  <p:tag name="SUBOBJECTID" val="TitlePgVerticalRule"/>
  <p:tag name="TYPE" val="TitlePgVerticalRule"/>
  <p:tag name="HEIGHT" val="108"/>
  <p:tag name="LINECOLOR" val="Title Page Rule"/>
  <p:tag name="DEVICE" val="Canon Colorpass 1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heme/theme1.xml><?xml version="1.0" encoding="utf-8"?>
<a:theme xmlns:a="http://schemas.openxmlformats.org/drawingml/2006/main" name="blank">
  <a:themeElements>
    <a:clrScheme name="European Pension Fund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4B720"/>
      </a:accent1>
      <a:accent2>
        <a:srgbClr val="27915F"/>
      </a:accent2>
      <a:accent3>
        <a:srgbClr val="80D4E8"/>
      </a:accent3>
      <a:accent4>
        <a:srgbClr val="F2673C"/>
      </a:accent4>
      <a:accent5>
        <a:srgbClr val="72E873"/>
      </a:accent5>
      <a:accent6>
        <a:srgbClr val="0083C3"/>
      </a:accent6>
      <a:hlink>
        <a:srgbClr val="1600F5"/>
      </a:hlink>
      <a:folHlink>
        <a:srgbClr val="800080"/>
      </a:folHlink>
    </a:clrScheme>
    <a:fontScheme name="European Pension Fun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13402</TotalTime>
  <Words>768</Words>
  <Application>Microsoft Office PowerPoint</Application>
  <PresentationFormat>Лист A4 (210x297 мм)</PresentationFormat>
  <Paragraphs>83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blank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European Pension Fund</Company>
  <LinksUpToDate>false</LinksUpToDate>
  <SharedDoc>false</SharedDoc>
  <HyperlinkBase>www.europf.com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guidelines European Pension Fund</dc:title>
  <dc:creator>BEV</dc:creator>
  <cp:lastModifiedBy>Алпеева</cp:lastModifiedBy>
  <cp:revision>207</cp:revision>
  <cp:lastPrinted>2013-12-13T14:53:54Z</cp:lastPrinted>
  <dcterms:created xsi:type="dcterms:W3CDTF">2010-02-09T14:45:46Z</dcterms:created>
  <dcterms:modified xsi:type="dcterms:W3CDTF">2014-03-27T07:38:30Z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 Scheme">
    <vt:lpwstr>Printed</vt:lpwstr>
  </property>
  <property fmtid="{D5CDD505-2E9C-101B-9397-08002B2CF9AE}" pid="3" name="Style">
    <vt:lpwstr>IBD</vt:lpwstr>
  </property>
  <property fmtid="{D5CDD505-2E9C-101B-9397-08002B2CF9AE}" pid="4" name="AuthorVersion">
    <vt:lpwstr>3.5</vt:lpwstr>
  </property>
  <property fmtid="{D5CDD505-2E9C-101B-9397-08002B2CF9AE}" pid="5" name="RequiresJobNumber">
    <vt:bool>true</vt:bool>
  </property>
  <property fmtid="{D5CDD505-2E9C-101B-9397-08002B2CF9AE}" pid="6" name="Job">
    <vt:lpwstr>9643823</vt:lpwstr>
  </property>
  <property fmtid="{D5CDD505-2E9C-101B-9397-08002B2CF9AE}" pid="7" name="Industry Group">
    <vt:lpwstr> </vt:lpwstr>
  </property>
  <property fmtid="{D5CDD505-2E9C-101B-9397-08002B2CF9AE}" pid="8" name="Coverage Group">
    <vt:lpwstr> </vt:lpwstr>
  </property>
  <property fmtid="{D5CDD505-2E9C-101B-9397-08002B2CF9AE}" pid="9" name="Poduct Group">
    <vt:lpwstr> </vt:lpwstr>
  </property>
  <property fmtid="{D5CDD505-2E9C-101B-9397-08002B2CF9AE}" pid="10" name="Client Name">
    <vt:lpwstr> </vt:lpwstr>
  </property>
  <property fmtid="{D5CDD505-2E9C-101B-9397-08002B2CF9AE}" pid="11" name="zzzJob 5/21/2007 7:12:38 PM">
    <vt:lpwstr> </vt:lpwstr>
  </property>
  <property fmtid="{D5CDD505-2E9C-101B-9397-08002B2CF9AE}" pid="12" name="zzzJob 9/21/2007 3:46:12 PM">
    <vt:lpwstr> </vt:lpwstr>
  </property>
  <property fmtid="{D5CDD505-2E9C-101B-9397-08002B2CF9AE}" pid="13" name="zzzJob 10/9/2007 7:06:33 PM">
    <vt:lpwstr> </vt:lpwstr>
  </property>
  <property fmtid="{D5CDD505-2E9C-101B-9397-08002B2CF9AE}" pid="14" name="Language">
    <vt:lpwstr>English (United Kingdom)</vt:lpwstr>
  </property>
  <property fmtid="{D5CDD505-2E9C-101B-9397-08002B2CF9AE}" pid="15" name="NewPres">
    <vt:bool>false</vt:bool>
  </property>
  <property fmtid="{D5CDD505-2E9C-101B-9397-08002B2CF9AE}" pid="16" name="Branding">
    <vt:lpwstr>Wordmark</vt:lpwstr>
  </property>
  <property fmtid="{D5CDD505-2E9C-101B-9397-08002B2CF9AE}" pid="17" name="NewDesign">
    <vt:lpwstr>Yes</vt:lpwstr>
  </property>
  <property fmtid="{D5CDD505-2E9C-101B-9397-08002B2CF9AE}" pid="18" name="Output Device">
    <vt:lpwstr>Canon Colorpass 1000</vt:lpwstr>
  </property>
  <property fmtid="{D5CDD505-2E9C-101B-9397-08002B2CF9AE}" pid="19" name="Project Name">
    <vt:lpwstr>BU Name or Client/Project Name</vt:lpwstr>
  </property>
  <property fmtid="{D5CDD505-2E9C-101B-9397-08002B2CF9AE}" pid="20" name="Project Date">
    <vt:lpwstr>10 December 2008</vt:lpwstr>
  </property>
  <property fmtid="{D5CDD505-2E9C-101B-9397-08002B2CF9AE}" pid="21" name="Regenerate TOC">
    <vt:bool>true</vt:bool>
  </property>
  <property fmtid="{D5CDD505-2E9C-101B-9397-08002B2CF9AE}" pid="22" name="Remove TOC Page">
    <vt:bool>true</vt:bool>
  </property>
  <property fmtid="{D5CDD505-2E9C-101B-9397-08002B2CF9AE}" pid="23" name="Show Slip Sheets">
    <vt:bool>true</vt:bool>
  </property>
  <property fmtid="{D5CDD505-2E9C-101B-9397-08002B2CF9AE}" pid="24" name="Page Numbers Start At">
    <vt:i4>1</vt:i4>
  </property>
  <property fmtid="{D5CDD505-2E9C-101B-9397-08002B2CF9AE}" pid="25" name="Section Numbers Start At">
    <vt:i4>1</vt:i4>
  </property>
  <property fmtid="{D5CDD505-2E9C-101B-9397-08002B2CF9AE}" pid="26" name="Tab Sections Start At">
    <vt:lpwstr>A</vt:lpwstr>
  </property>
  <property fmtid="{D5CDD505-2E9C-101B-9397-08002B2CF9AE}" pid="27" name="Appendix Sections Start At">
    <vt:lpwstr>A</vt:lpwstr>
  </property>
  <property fmtid="{D5CDD505-2E9C-101B-9397-08002B2CF9AE}" pid="28" name="zzzJob 09/02/2010 18:07:22">
    <vt:lpwstr> </vt:lpwstr>
  </property>
  <property fmtid="{D5CDD505-2E9C-101B-9397-08002B2CF9AE}" pid="29" name="SignatureID">
    <vt:lpwstr>IBD</vt:lpwstr>
  </property>
</Properties>
</file>