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5" r:id="rId3"/>
    <p:sldId id="271" r:id="rId4"/>
    <p:sldId id="272" r:id="rId5"/>
    <p:sldId id="276" r:id="rId6"/>
    <p:sldId id="260" r:id="rId7"/>
    <p:sldId id="269" r:id="rId8"/>
    <p:sldId id="258" r:id="rId9"/>
    <p:sldId id="262" r:id="rId10"/>
    <p:sldId id="277" r:id="rId11"/>
    <p:sldId id="263" r:id="rId12"/>
    <p:sldId id="264" r:id="rId13"/>
    <p:sldId id="274" r:id="rId14"/>
    <p:sldId id="266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23"/>
    <a:srgbClr val="065228"/>
    <a:srgbClr val="00601B"/>
    <a:srgbClr val="2F527D"/>
    <a:srgbClr val="396499"/>
    <a:srgbClr val="008E29"/>
    <a:srgbClr val="DEE7F2"/>
    <a:srgbClr val="89AAD3"/>
    <a:srgbClr val="2A65AC"/>
    <a:srgbClr val="235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42" autoAdjust="0"/>
  </p:normalViewPr>
  <p:slideViewPr>
    <p:cSldViewPr>
      <p:cViewPr varScale="1">
        <p:scale>
          <a:sx n="66" d="100"/>
          <a:sy n="66" d="100"/>
        </p:scale>
        <p:origin x="-993" y="-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surina.ey\&#1052;&#1086;&#1080;%20&#1076;&#1086;&#1082;&#1091;&#1084;&#1077;&#1085;&#1090;&#1099;\&#1050;&#1072;&#1090;&#1103;\&#1055;&#1088;&#1077;&#1079;&#1077;&#1085;&#1090;&#1072;&#1094;&#1080;&#1080;\&#1044;&#1080;&#1072;&#1075;&#1088;&#1072;&#1084;&#1084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ekrasov\Dropbox\Work\&#1055;&#1088;&#1086;&#1077;&#1082;&#1090;&#1099;\&#1054;&#1090;&#1095;&#1077;&#1090;&#1099;\&#1086;&#1090;&#1095;&#1077;&#1090;%2030.09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ekrasov\AppData\Local\Microsoft\Windows\Temporary%20Internet%20Files\Content.Outlook\D3FL465Y\&#1055;&#1056;&#1054;&#1044;&#1040;&#1046;&#1048;%20&#1048;&#1070;&#1053;&#1068;%202014%20&#1075;&#1086;&#1076;%20(3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ekrasov\Dropbox\Work\&#1055;&#1088;&#1086;&#1077;&#1082;&#1090;&#1099;\&#1054;&#1090;&#1095;&#1077;&#1090;&#1099;\&#1086;&#1090;&#1095;&#1077;&#1090;%2030.0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07194109201118"/>
          <c:y val="6.0763645865412511E-2"/>
          <c:w val="0.85407392825896766"/>
          <c:h val="0.63659193642461642"/>
        </c:manualLayout>
      </c:layout>
      <c:barChart>
        <c:barDir val="col"/>
        <c:grouping val="clustered"/>
        <c:varyColors val="0"/>
        <c:ser>
          <c:idx val="0"/>
          <c:order val="0"/>
          <c:tx>
            <c:v>дополнительная пенсия</c:v>
          </c:tx>
          <c:spPr>
            <a:gradFill flip="none" rotWithShape="1"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16200000" scaled="1"/>
              <a:tileRect/>
            </a:gradFill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cat>
            <c:numRef>
              <c:f>Лист1!$A$98:$A$102</c:f>
              <c:numCache>
                <c:formatCode>dd/mm/yyyy</c:formatCode>
                <c:ptCount val="5"/>
                <c:pt idx="0">
                  <c:v>38718</c:v>
                </c:pt>
                <c:pt idx="1">
                  <c:v>39083</c:v>
                </c:pt>
                <c:pt idx="2">
                  <c:v>39448</c:v>
                </c:pt>
                <c:pt idx="3">
                  <c:v>39814</c:v>
                </c:pt>
                <c:pt idx="4">
                  <c:v>40179</c:v>
                </c:pt>
              </c:numCache>
            </c:numRef>
          </c:cat>
          <c:val>
            <c:numRef>
              <c:f>Лист1!$B$98:$B$102</c:f>
              <c:numCache>
                <c:formatCode>General</c:formatCode>
                <c:ptCount val="5"/>
                <c:pt idx="0">
                  <c:v>753.58</c:v>
                </c:pt>
                <c:pt idx="1">
                  <c:v>828.54</c:v>
                </c:pt>
                <c:pt idx="2">
                  <c:v>831.1</c:v>
                </c:pt>
                <c:pt idx="3">
                  <c:v>833.54</c:v>
                </c:pt>
                <c:pt idx="4">
                  <c:v>837</c:v>
                </c:pt>
              </c:numCache>
            </c:numRef>
          </c:val>
        </c:ser>
        <c:ser>
          <c:idx val="1"/>
          <c:order val="1"/>
          <c:tx>
            <c:v>трудовая пенсия</c:v>
          </c:tx>
          <c:spPr>
            <a:gradFill flip="none" rotWithShape="1">
              <a:gsLst>
                <a:gs pos="0">
                  <a:srgbClr val="92D050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1"/>
              <a:tileRect/>
            </a:gradFill>
            <a:scene3d>
              <a:camera prst="orthographicFront"/>
              <a:lightRig rig="threePt" dir="t"/>
            </a:scene3d>
            <a:sp3d>
              <a:bevelT prst="angle"/>
            </a:sp3d>
          </c:spPr>
          <c:invertIfNegative val="0"/>
          <c:cat>
            <c:numRef>
              <c:f>Лист1!$A$98:$A$102</c:f>
              <c:numCache>
                <c:formatCode>dd/mm/yyyy</c:formatCode>
                <c:ptCount val="5"/>
                <c:pt idx="0">
                  <c:v>38718</c:v>
                </c:pt>
                <c:pt idx="1">
                  <c:v>39083</c:v>
                </c:pt>
                <c:pt idx="2">
                  <c:v>39448</c:v>
                </c:pt>
                <c:pt idx="3">
                  <c:v>39814</c:v>
                </c:pt>
                <c:pt idx="4">
                  <c:v>40179</c:v>
                </c:pt>
              </c:numCache>
            </c:numRef>
          </c:cat>
          <c:val>
            <c:numRef>
              <c:f>Лист1!$D$98:$D$102</c:f>
              <c:numCache>
                <c:formatCode>#,##0.00</c:formatCode>
                <c:ptCount val="5"/>
                <c:pt idx="0">
                  <c:v>3909.75</c:v>
                </c:pt>
                <c:pt idx="1">
                  <c:v>4397.59</c:v>
                </c:pt>
                <c:pt idx="2">
                  <c:v>5604.24</c:v>
                </c:pt>
                <c:pt idx="3">
                  <c:v>7106.57</c:v>
                </c:pt>
                <c:pt idx="4">
                  <c:v>11628.38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33792"/>
        <c:axId val="128720896"/>
      </c:barChart>
      <c:dateAx>
        <c:axId val="128833792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solidFill>
                  <a:srgbClr val="002060"/>
                </a:solidFill>
              </a:defRPr>
            </a:pPr>
            <a:endParaRPr lang="ru-RU"/>
          </a:p>
        </c:txPr>
        <c:crossAx val="128720896"/>
        <c:crosses val="autoZero"/>
        <c:auto val="1"/>
        <c:lblOffset val="100"/>
        <c:baseTimeUnit val="years"/>
      </c:dateAx>
      <c:valAx>
        <c:axId val="128720896"/>
        <c:scaling>
          <c:orientation val="minMax"/>
        </c:scaling>
        <c:delete val="0"/>
        <c:axPos val="l"/>
        <c:majorGridlines>
          <c:spPr>
            <a:ln>
              <a:solidFill>
                <a:srgbClr val="4BACC6">
                  <a:lumMod val="60000"/>
                  <a:lumOff val="40000"/>
                </a:srgb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solidFill>
              <a:schemeClr val="accent5">
                <a:lumMod val="60000"/>
                <a:lumOff val="40000"/>
              </a:schemeClr>
            </a:solidFill>
          </a:ln>
        </c:spPr>
        <c:txPr>
          <a:bodyPr/>
          <a:lstStyle/>
          <a:p>
            <a:pPr>
              <a:defRPr sz="1200" baseline="0">
                <a:solidFill>
                  <a:srgbClr val="002060"/>
                </a:solidFill>
              </a:defRPr>
            </a:pPr>
            <a:endParaRPr lang="ru-RU"/>
          </a:p>
        </c:txPr>
        <c:crossAx val="128833792"/>
        <c:crosses val="autoZero"/>
        <c:crossBetween val="between"/>
      </c:valAx>
      <c:sp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ln>
          <a:solidFill>
            <a:srgbClr val="4BACC6">
              <a:lumMod val="60000"/>
              <a:lumOff val="40000"/>
            </a:srgbClr>
          </a:solidFill>
        </a:ln>
        <a:scene3d>
          <a:camera prst="orthographicFront"/>
          <a:lightRig rig="threePt" dir="t"/>
        </a:scene3d>
        <a:sp3d>
          <a:bevelT prst="angle"/>
        </a:sp3d>
      </c:spPr>
    </c:plotArea>
    <c:plotVisOnly val="1"/>
    <c:dispBlanksAs val="gap"/>
    <c:showDLblsOverMax val="0"/>
  </c:chart>
  <c:spPr>
    <a:ln>
      <a:solidFill>
        <a:srgbClr val="4BACC6">
          <a:lumMod val="60000"/>
          <a:lumOff val="40000"/>
        </a:srgbClr>
      </a:solidFill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Лист2!$A$1</c:f>
              <c:strCache>
                <c:ptCount val="1"/>
                <c:pt idx="0">
                  <c:v>Остаток средств на счете Правительства ХМАО</c:v>
                </c:pt>
              </c:strCache>
            </c:strRef>
          </c:tx>
          <c:marker>
            <c:symbol val="none"/>
          </c:marker>
          <c:cat>
            <c:numRef>
              <c:f>Лист2!$C$2:$C$14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Лист2!$A$3:$A$10</c:f>
              <c:numCache>
                <c:formatCode>General</c:formatCode>
                <c:ptCount val="8"/>
                <c:pt idx="0">
                  <c:v>0</c:v>
                </c:pt>
                <c:pt idx="1">
                  <c:v>8000</c:v>
                </c:pt>
                <c:pt idx="2">
                  <c:v>17000</c:v>
                </c:pt>
                <c:pt idx="3">
                  <c:v>19000</c:v>
                </c:pt>
                <c:pt idx="4">
                  <c:v>22000</c:v>
                </c:pt>
                <c:pt idx="5">
                  <c:v>20000</c:v>
                </c:pt>
                <c:pt idx="6">
                  <c:v>19000</c:v>
                </c:pt>
                <c:pt idx="7">
                  <c:v>18000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Лист2!$B$1</c:f>
              <c:strCache>
                <c:ptCount val="1"/>
                <c:pt idx="0">
                  <c:v>Пенсионные обязательства Правительства ХМАО 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Лист2!$C$2:$C$14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Лист2!$B$3:$B$10</c:f>
              <c:numCache>
                <c:formatCode>General</c:formatCode>
                <c:ptCount val="8"/>
                <c:pt idx="2">
                  <c:v>13000</c:v>
                </c:pt>
                <c:pt idx="3">
                  <c:v>14000</c:v>
                </c:pt>
                <c:pt idx="4">
                  <c:v>15000</c:v>
                </c:pt>
                <c:pt idx="5">
                  <c:v>18000</c:v>
                </c:pt>
                <c:pt idx="6">
                  <c:v>21000</c:v>
                </c:pt>
                <c:pt idx="7">
                  <c:v>26000</c:v>
                </c:pt>
              </c:numCache>
            </c:numRef>
          </c:val>
          <c:smooth val="0"/>
        </c:ser>
        <c:ser>
          <c:idx val="2"/>
          <c:order val="2"/>
          <c:spPr>
            <a:ln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Лист2!$C$2:$C$14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Лист2!$D$3:$D$14</c:f>
              <c:numCache>
                <c:formatCode>General</c:formatCode>
                <c:ptCount val="12"/>
                <c:pt idx="7">
                  <c:v>18000</c:v>
                </c:pt>
                <c:pt idx="8">
                  <c:v>16000</c:v>
                </c:pt>
                <c:pt idx="9">
                  <c:v>14500</c:v>
                </c:pt>
                <c:pt idx="10">
                  <c:v>13000</c:v>
                </c:pt>
                <c:pt idx="11">
                  <c:v>10000</c:v>
                </c:pt>
              </c:numCache>
            </c:numRef>
          </c:val>
          <c:smooth val="0"/>
        </c:ser>
        <c:ser>
          <c:idx val="3"/>
          <c:order val="3"/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val>
            <c:numRef>
              <c:f>Лист2!$E$3:$E$14</c:f>
              <c:numCache>
                <c:formatCode>General</c:formatCode>
                <c:ptCount val="12"/>
                <c:pt idx="7">
                  <c:v>26000</c:v>
                </c:pt>
                <c:pt idx="8">
                  <c:v>29500</c:v>
                </c:pt>
                <c:pt idx="9">
                  <c:v>33000</c:v>
                </c:pt>
                <c:pt idx="10">
                  <c:v>36500</c:v>
                </c:pt>
                <c:pt idx="11">
                  <c:v>40000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647552"/>
        <c:axId val="130649088"/>
      </c:lineChart>
      <c:catAx>
        <c:axId val="13064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649088"/>
        <c:crosses val="autoZero"/>
        <c:auto val="1"/>
        <c:lblAlgn val="ctr"/>
        <c:lblOffset val="100"/>
        <c:noMultiLvlLbl val="0"/>
      </c:catAx>
      <c:valAx>
        <c:axId val="1306490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647552"/>
        <c:crosses val="autoZero"/>
        <c:crossBetween val="between"/>
      </c:valAx>
    </c:plotArea>
    <c:legend>
      <c:legendPos val="t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 w="44450">
              <a:solidFill>
                <a:srgbClr val="339933"/>
              </a:solidFill>
            </a:ln>
          </c:spPr>
          <c:marker>
            <c:symbol val="none"/>
          </c:marker>
          <c:dLbls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10000*</a:t>
                    </a:r>
                    <a:endParaRPr lang="en-US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'Интернет-продажи'!$C$24:$C$31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'Интернет-продажи'!$B$24:$B$31</c:f>
              <c:numCache>
                <c:formatCode>General</c:formatCode>
                <c:ptCount val="8"/>
                <c:pt idx="0">
                  <c:v>3261</c:v>
                </c:pt>
                <c:pt idx="1">
                  <c:v>2256</c:v>
                </c:pt>
                <c:pt idx="2">
                  <c:v>788</c:v>
                </c:pt>
                <c:pt idx="3">
                  <c:v>575</c:v>
                </c:pt>
                <c:pt idx="4">
                  <c:v>269</c:v>
                </c:pt>
                <c:pt idx="5">
                  <c:v>1872</c:v>
                </c:pt>
                <c:pt idx="6">
                  <c:v>5867</c:v>
                </c:pt>
                <c:pt idx="7">
                  <c:v>10000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038208"/>
        <c:axId val="131044096"/>
      </c:lineChart>
      <c:catAx>
        <c:axId val="13103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1044096"/>
        <c:crosses val="autoZero"/>
        <c:auto val="1"/>
        <c:lblAlgn val="ctr"/>
        <c:lblOffset val="100"/>
        <c:noMultiLvlLbl val="0"/>
      </c:catAx>
      <c:valAx>
        <c:axId val="131044096"/>
        <c:scaling>
          <c:orientation val="minMax"/>
          <c:max val="10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038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1"/>
          <c:order val="0"/>
          <c:spPr>
            <a:ln>
              <a:solidFill>
                <a:schemeClr val="accent1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Лист1!$A$3:$A$10</c:f>
              <c:strCach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1 п.г. 2014</c:v>
                </c:pt>
              </c:strCache>
            </c:strRef>
          </c:cat>
          <c:val>
            <c:numRef>
              <c:f>Лист1!$B$3:$B$10</c:f>
              <c:numCache>
                <c:formatCode>General</c:formatCode>
                <c:ptCount val="8"/>
                <c:pt idx="0">
                  <c:v>3261</c:v>
                </c:pt>
                <c:pt idx="1">
                  <c:v>5517</c:v>
                </c:pt>
                <c:pt idx="2">
                  <c:v>6305</c:v>
                </c:pt>
                <c:pt idx="3">
                  <c:v>6880</c:v>
                </c:pt>
                <c:pt idx="4">
                  <c:v>7149</c:v>
                </c:pt>
                <c:pt idx="5">
                  <c:v>9021</c:v>
                </c:pt>
                <c:pt idx="6">
                  <c:v>14356</c:v>
                </c:pt>
                <c:pt idx="7">
                  <c:v>17500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883968"/>
        <c:axId val="130885504"/>
      </c:lineChart>
      <c:catAx>
        <c:axId val="13088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885504"/>
        <c:crosses val="autoZero"/>
        <c:auto val="1"/>
        <c:lblAlgn val="ctr"/>
        <c:lblOffset val="100"/>
        <c:noMultiLvlLbl val="0"/>
      </c:catAx>
      <c:valAx>
        <c:axId val="130885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883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0.11111</cdr:x>
      <cdr:y>0.83333</cdr:y>
    </cdr:from>
    <cdr:to>
      <cdr:x>0.13675</cdr:x>
      <cdr:y>0.89583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928694" y="2857520"/>
          <a:ext cx="214314" cy="214314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0"/>
        </a:gra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prst="angle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0.13675</cdr:x>
      <cdr:y>0.8125</cdr:y>
    </cdr:from>
    <cdr:to>
      <cdr:x>0.59992</cdr:x>
      <cdr:y>0.88717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143008" y="2786082"/>
          <a:ext cx="3871296" cy="25605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0.66667</cdr:x>
      <cdr:y>0.83333</cdr:y>
    </cdr:from>
    <cdr:to>
      <cdr:x>0.69231</cdr:x>
      <cdr:y>0.89583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5572164" y="2857520"/>
          <a:ext cx="214314" cy="214314"/>
        </a:xfrm>
        <a:prstGeom xmlns:a="http://schemas.openxmlformats.org/drawingml/2006/main" prst="rect">
          <a:avLst/>
        </a:prstGeom>
        <a:gradFill xmlns:a="http://schemas.openxmlformats.org/drawingml/2006/main"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prst="angle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" lastClr="FFFFFF"/>
              </a:solidFill>
              <a:latin typeface="Calibri"/>
            </a:defRPr>
          </a:lvl5pPr>
          <a:lvl6pPr marL="22860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6pPr>
          <a:lvl7pPr marL="27432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7pPr>
          <a:lvl8pPr marL="32004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8pPr>
          <a:lvl9pPr marL="3657600" algn="l" defTabSz="914400" rtl="0" eaLnBrk="1" latinLnBrk="0" hangingPunct="1">
            <a:defRPr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0.69231</cdr:x>
      <cdr:y>0.8125</cdr:y>
    </cdr:from>
    <cdr:to>
      <cdr:x>0.8608</cdr:x>
      <cdr:y>0.88717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5786478" y="2786082"/>
          <a:ext cx="1408298" cy="256054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EB57B-8A4E-44DD-AF8A-7A2E91599F68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8FAED-852F-48BA-8025-00C53474B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108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73AE7F-2A98-4988-A63C-6465A8DA0696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6464"/>
            <a:ext cx="5438464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29750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C6A62-B8A4-4246-A13C-34A74B1F61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010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B991F7-70F1-46D6-ACED-5DF8013C8B86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B991F7-70F1-46D6-ACED-5DF8013C8B86}" type="slidenum">
              <a:rPr lang="ru-RU" smtClean="0"/>
              <a:pPr/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B991F7-70F1-46D6-ACED-5DF8013C8B86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B991F7-70F1-46D6-ACED-5DF8013C8B86}" type="slidenum">
              <a:rPr lang="ru-RU" smtClean="0"/>
              <a:pPr/>
              <a:t>5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4DD8-D4D6-474B-8941-1F49377A64A3}" type="datetimeFigureOut">
              <a:rPr lang="ru-RU" smtClean="0"/>
              <a:pPr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2531-DEE6-42DF-B4B6-F628008451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voldanina.ea\Рабочий стол\КОНФЕРЕНЦИЯ\презентация\1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02313"/>
            <a:ext cx="9144000" cy="6467047"/>
          </a:xfrm>
          <a:prstGeom prst="rect">
            <a:avLst/>
          </a:prstGeom>
          <a:noFill/>
        </p:spPr>
      </p:pic>
      <p:sp>
        <p:nvSpPr>
          <p:cNvPr id="7" name="TextBox 34"/>
          <p:cNvSpPr txBox="1">
            <a:spLocks noChangeArrowheads="1"/>
          </p:cNvSpPr>
          <p:nvPr/>
        </p:nvSpPr>
        <p:spPr bwMode="auto">
          <a:xfrm>
            <a:off x="395536" y="2276872"/>
            <a:ext cx="5328592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РАЗВИТИЕ СИСТЕМЫ НЕГОСУДАРСТВЕННОГО ПЕНСИОННОГО ОБЕСПЕЧЕНИЯ  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УРОВНЕ СУБЪЕКТА РФ</a:t>
            </a:r>
          </a:p>
          <a:p>
            <a:pPr algn="ctr"/>
            <a:endParaRPr lang="ru-RU" b="1" dirty="0" smtClean="0">
              <a:solidFill>
                <a:srgbClr val="00922B"/>
              </a:solidFill>
              <a:latin typeface="Franklin Gothic Book" pitchFamily="34" charset="0"/>
            </a:endParaRPr>
          </a:p>
          <a:p>
            <a:pPr algn="ctr"/>
            <a:endParaRPr lang="ru-RU" b="1" dirty="0" smtClean="0">
              <a:solidFill>
                <a:srgbClr val="00922B"/>
              </a:solidFill>
              <a:latin typeface="Franklin Gothic Book" pitchFamily="34" charset="0"/>
            </a:endParaRPr>
          </a:p>
          <a:p>
            <a:pPr algn="ctr"/>
            <a:r>
              <a:rPr lang="ru-RU" b="1" dirty="0" smtClean="0">
                <a:solidFill>
                  <a:srgbClr val="00922B"/>
                </a:solidFill>
                <a:latin typeface="Franklin Gothic Book" pitchFamily="34" charset="0"/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ru-RU" b="1" dirty="0">
              <a:solidFill>
                <a:srgbClr val="00922B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9001156" cy="725470"/>
          </a:xfrm>
        </p:spPr>
        <p:txBody>
          <a:bodyPr>
            <a:noAutofit/>
          </a:bodyPr>
          <a:lstStyle/>
          <a:p>
            <a:pPr algn="l"/>
            <a: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  <a:t>реализация ПРОГРАММЫ </a:t>
            </a:r>
            <a:b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</a:br>
            <a: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  <a:t>«ДПО</a:t>
            </a: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 РАБОТНИКОВ БЮДЖЕТНОЙ СФЕРЫ ЮГРЫ</a:t>
            </a:r>
            <a: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  <a:t>»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285860"/>
            <a:ext cx="8229600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None/>
            </a:pPr>
            <a:r>
              <a:rPr lang="ru-RU" sz="16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Участников программы: 17 500 чел</a:t>
            </a: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</a:pPr>
            <a:endParaRPr lang="ru-RU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</a:pPr>
            <a:endParaRPr lang="ru-RU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Получателей </a:t>
            </a:r>
            <a:r>
              <a:rPr lang="ru-RU" sz="1400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накопительной части </a:t>
            </a: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ДПО:	890 чел.</a:t>
            </a:r>
            <a:endParaRPr lang="ru-RU" sz="14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lvl="1" indent="-358775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Средний </a:t>
            </a:r>
            <a:r>
              <a:rPr lang="ru-RU" sz="1400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размер дополнительной </a:t>
            </a: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пенсии: 	3 200</a:t>
            </a:r>
            <a:r>
              <a:rPr lang="en-US" sz="1400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руб.</a:t>
            </a:r>
            <a:r>
              <a:rPr lang="ru-RU" sz="1400" dirty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</a:p>
          <a:p>
            <a:pPr marL="358775" lvl="1" indent="-358775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Максимальный: 20 659 руб.</a:t>
            </a:r>
          </a:p>
          <a:p>
            <a:pPr marL="358775" lvl="1" indent="-358775">
              <a:spcBef>
                <a:spcPts val="600"/>
              </a:spcBef>
              <a:buNone/>
            </a:pPr>
            <a:endParaRPr lang="en-US" sz="1600" dirty="0" smtClean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58775" lvl="1" indent="-358775">
              <a:spcBef>
                <a:spcPts val="600"/>
              </a:spcBef>
              <a:buNone/>
            </a:pPr>
            <a:r>
              <a:rPr lang="en-US" sz="1600" dirty="0" smtClean="0">
                <a:solidFill>
                  <a:srgbClr val="0033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ru-RU" sz="1600" dirty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ru-RU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14282" y="2214554"/>
          <a:ext cx="8784976" cy="123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71802" y="1928802"/>
            <a:ext cx="28471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3399"/>
                </a:solidFill>
                <a:latin typeface="Arial"/>
                <a:cs typeface="Arial"/>
              </a:rPr>
              <a:t>Количество договоров в год</a:t>
            </a:r>
            <a:endParaRPr lang="ru-RU" sz="1600" dirty="0">
              <a:solidFill>
                <a:srgbClr val="003399"/>
              </a:solidFill>
              <a:latin typeface="Arial"/>
              <a:cs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112474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51520" y="4725144"/>
          <a:ext cx="8784976" cy="165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35896" y="4509120"/>
            <a:ext cx="2380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Количество договоров </a:t>
            </a:r>
            <a:endParaRPr lang="ru-RU" sz="1600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31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048672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51520" y="188640"/>
            <a:ext cx="8892480" cy="85725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ea typeface="+mj-ea"/>
                <a:cs typeface="Arial" pitchFamily="34" charset="0"/>
              </a:rPr>
              <a:t>ДОПОЛНИТЕЛЬНАЯ ОКРУЖНАЯ ПЕНСИЯ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ea typeface="+mj-ea"/>
                <a:cs typeface="Arial" pitchFamily="34" charset="0"/>
              </a:rPr>
              <a:t>ДЛЯ РАБОТНИКОВ МАЛОГО И СРЕДНЕГО БИЗНЕСА</a:t>
            </a:r>
            <a:endParaRPr lang="ru-RU" sz="2600" b="1" dirty="0">
              <a:solidFill>
                <a:srgbClr val="007A2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Текст 3"/>
          <p:cNvSpPr txBox="1">
            <a:spLocks/>
          </p:cNvSpPr>
          <p:nvPr/>
        </p:nvSpPr>
        <p:spPr bwMode="auto">
          <a:xfrm>
            <a:off x="755576" y="3212976"/>
            <a:ext cx="8102704" cy="3143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just">
              <a:spcBef>
                <a:spcPts val="0"/>
              </a:spcBef>
            </a:pPr>
            <a:r>
              <a:rPr lang="ru-RU" sz="2200" dirty="0" smtClean="0">
                <a:solidFill>
                  <a:schemeClr val="tx2"/>
                </a:solidFill>
                <a:latin typeface="Franklin Gothic Book" pitchFamily="34" charset="0"/>
              </a:rPr>
              <a:t>    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</a:rPr>
              <a:t>Право на получение доплаты из бюджета ЮГРЫ имеют: жители Югры, оформившие трудовую пенсию по старости в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</a:rPr>
              <a:t>2011 - 2020гг.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</a:rPr>
              <a:t>и имеющие трудовой стаж в ЮГРЕ не менее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</a:rPr>
              <a:t>20 лет</a:t>
            </a:r>
          </a:p>
          <a:p>
            <a:pPr marL="342900" indent="-342900" algn="just">
              <a:spcBef>
                <a:spcPts val="0"/>
              </a:spcBef>
            </a:pPr>
            <a:endParaRPr lang="ru-RU" sz="2000" dirty="0" smtClean="0">
              <a:solidFill>
                <a:srgbClr val="396499"/>
              </a:solidFill>
              <a:latin typeface="Franklin Gothic Book" pitchFamily="34" charset="0"/>
              <a:cs typeface="Arial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    Ежемесячная доплата из бюджета округа -  от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200 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до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600 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рублей </a:t>
            </a:r>
          </a:p>
          <a:p>
            <a:pPr marL="342900" indent="-342900" algn="just">
              <a:spcBef>
                <a:spcPts val="0"/>
              </a:spcBef>
            </a:pPr>
            <a:endParaRPr lang="ru-RU" sz="2000" dirty="0" smtClean="0">
              <a:solidFill>
                <a:srgbClr val="396499"/>
              </a:solidFill>
              <a:latin typeface="Franklin Gothic Book" pitchFamily="34" charset="0"/>
              <a:cs typeface="Arial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    Пожизненная пенсия от работодателя - от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200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до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1 000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рублей</a:t>
            </a:r>
          </a:p>
          <a:p>
            <a:pPr marL="342900" indent="-342900" algn="just">
              <a:spcBef>
                <a:spcPts val="0"/>
              </a:spcBef>
            </a:pPr>
            <a:endParaRPr lang="ru-RU" sz="2000" dirty="0">
              <a:solidFill>
                <a:srgbClr val="396499"/>
              </a:solidFill>
              <a:latin typeface="Franklin Gothic Book" pitchFamily="34" charset="0"/>
              <a:cs typeface="Arial" charset="0"/>
            </a:endParaRPr>
          </a:p>
          <a:p>
            <a:pPr marL="342900" indent="-342900" algn="just">
              <a:spcBef>
                <a:spcPts val="0"/>
              </a:spcBef>
            </a:pP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    Ежемесячная доплата из бюджета округа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+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Пенсия от работодателя не более </a:t>
            </a:r>
          </a:p>
          <a:p>
            <a:pPr marL="342900" indent="-342900" algn="just">
              <a:spcBef>
                <a:spcPts val="0"/>
              </a:spcBef>
            </a:pPr>
            <a:r>
              <a:rPr lang="ru-RU" sz="2000" b="1" dirty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</a:t>
            </a:r>
            <a:r>
              <a:rPr lang="ru-RU" sz="2000" b="1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   1 200 </a:t>
            </a:r>
            <a:r>
              <a:rPr lang="ru-RU" sz="2000" dirty="0" smtClean="0">
                <a:solidFill>
                  <a:srgbClr val="396499"/>
                </a:solidFill>
                <a:latin typeface="Franklin Gothic Book" pitchFamily="34" charset="0"/>
                <a:cs typeface="Arial" charset="0"/>
              </a:rPr>
              <a:t>рублей</a:t>
            </a:r>
            <a:endParaRPr lang="en-US" sz="2000" dirty="0" smtClean="0">
              <a:solidFill>
                <a:srgbClr val="396499"/>
              </a:solidFill>
              <a:latin typeface="Franklin Gothic Book" pitchFamily="34" charset="0"/>
              <a:cs typeface="Arial" charset="0"/>
            </a:endParaRPr>
          </a:p>
        </p:txBody>
      </p:sp>
      <p:pic>
        <p:nvPicPr>
          <p:cNvPr id="3074" name="Picture 2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3286124"/>
            <a:ext cx="596453" cy="506462"/>
          </a:xfrm>
          <a:prstGeom prst="rect">
            <a:avLst/>
          </a:prstGeom>
          <a:noFill/>
        </p:spPr>
      </p:pic>
      <p:pic>
        <p:nvPicPr>
          <p:cNvPr id="9" name="Picture 2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14818"/>
            <a:ext cx="596453" cy="506462"/>
          </a:xfrm>
          <a:prstGeom prst="rect">
            <a:avLst/>
          </a:prstGeom>
          <a:noFill/>
        </p:spPr>
      </p:pic>
      <p:pic>
        <p:nvPicPr>
          <p:cNvPr id="10" name="Picture 2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857760"/>
            <a:ext cx="596453" cy="506462"/>
          </a:xfrm>
          <a:prstGeom prst="rect">
            <a:avLst/>
          </a:prstGeom>
          <a:noFill/>
        </p:spPr>
      </p:pic>
      <p:pic>
        <p:nvPicPr>
          <p:cNvPr id="11" name="Picture 2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786454"/>
            <a:ext cx="596453" cy="506462"/>
          </a:xfrm>
          <a:prstGeom prst="rect">
            <a:avLst/>
          </a:prstGeom>
          <a:noFill/>
        </p:spPr>
      </p:pic>
      <p:pic>
        <p:nvPicPr>
          <p:cNvPr id="3075" name="Picture 3" descr="C:\Documents and Settings\voldanina.ea\Рабочий стол\КОНФЕРЕНЦИЯ\презентация\prezentaciya-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196752"/>
            <a:ext cx="8677176" cy="1046002"/>
          </a:xfrm>
          <a:prstGeom prst="rect">
            <a:avLst/>
          </a:prstGeom>
          <a:noFill/>
        </p:spPr>
      </p:pic>
      <p:sp>
        <p:nvSpPr>
          <p:cNvPr id="13" name="Текст 3"/>
          <p:cNvSpPr txBox="1">
            <a:spLocks/>
          </p:cNvSpPr>
          <p:nvPr/>
        </p:nvSpPr>
        <p:spPr bwMode="auto">
          <a:xfrm>
            <a:off x="539552" y="1916832"/>
            <a:ext cx="20162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ВЗНОСЫ </a:t>
            </a:r>
          </a:p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РАБОТНИКА</a:t>
            </a:r>
            <a:endParaRPr lang="en-US" sz="16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Текст 3"/>
          <p:cNvSpPr txBox="1">
            <a:spLocks/>
          </p:cNvSpPr>
          <p:nvPr/>
        </p:nvSpPr>
        <p:spPr bwMode="auto">
          <a:xfrm>
            <a:off x="2339752" y="1916832"/>
            <a:ext cx="20162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ВЗНОСЫ </a:t>
            </a:r>
          </a:p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РАБОТОДАТЕЛЯ</a:t>
            </a:r>
            <a:endParaRPr lang="en-US" sz="16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Текст 3"/>
          <p:cNvSpPr txBox="1">
            <a:spLocks/>
          </p:cNvSpPr>
          <p:nvPr/>
        </p:nvSpPr>
        <p:spPr bwMode="auto">
          <a:xfrm>
            <a:off x="4572000" y="1916832"/>
            <a:ext cx="201622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67E39"/>
                </a:solidFill>
                <a:latin typeface="Arial" pitchFamily="34" charset="0"/>
                <a:cs typeface="Arial" pitchFamily="34" charset="0"/>
              </a:rPr>
              <a:t>КОРПОРАТИВНАЯ</a:t>
            </a:r>
          </a:p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67E39"/>
                </a:solidFill>
                <a:latin typeface="Arial" pitchFamily="34" charset="0"/>
                <a:cs typeface="Arial" pitchFamily="34" charset="0"/>
              </a:rPr>
              <a:t>ПЕНСИЯ</a:t>
            </a:r>
            <a:endParaRPr lang="en-US" sz="1600" b="1" dirty="0" smtClean="0">
              <a:solidFill>
                <a:srgbClr val="367E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Текст 3"/>
          <p:cNvSpPr txBox="1">
            <a:spLocks/>
          </p:cNvSpPr>
          <p:nvPr/>
        </p:nvSpPr>
        <p:spPr bwMode="auto">
          <a:xfrm>
            <a:off x="6804248" y="1988840"/>
            <a:ext cx="172819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67E39"/>
                </a:solidFill>
                <a:latin typeface="Arial" pitchFamily="34" charset="0"/>
                <a:cs typeface="Arial" pitchFamily="34" charset="0"/>
              </a:rPr>
              <a:t>ДОПЛАТА </a:t>
            </a:r>
          </a:p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67E39"/>
                </a:solidFill>
                <a:latin typeface="Arial" pitchFamily="34" charset="0"/>
                <a:cs typeface="Arial" pitchFamily="34" charset="0"/>
              </a:rPr>
              <a:t>ИЗ БЮДЖЕТА</a:t>
            </a:r>
          </a:p>
          <a:p>
            <a:pPr marL="342900" indent="-342900" algn="ctr">
              <a:spcBef>
                <a:spcPts val="0"/>
              </a:spcBef>
            </a:pPr>
            <a:r>
              <a:rPr lang="ru-RU" sz="1600" b="1" dirty="0" smtClean="0">
                <a:solidFill>
                  <a:srgbClr val="367E39"/>
                </a:solidFill>
                <a:latin typeface="Arial" pitchFamily="34" charset="0"/>
                <a:cs typeface="Arial" pitchFamily="34" charset="0"/>
              </a:rPr>
              <a:t>ЮГРЫ</a:t>
            </a:r>
            <a:endParaRPr lang="en-US" sz="1600" b="1" dirty="0" smtClean="0">
              <a:solidFill>
                <a:srgbClr val="367E3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339752" y="112474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pic>
        <p:nvPicPr>
          <p:cNvPr id="5122" name="Picture 2" descr="C:\Documents and Settings\voldanina.ea\Рабочий стол\КОНФЕРЕНЦИЯ\презентация\prezentaciya-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628800"/>
            <a:ext cx="4992687" cy="97313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11560" y="2348880"/>
            <a:ext cx="2880320" cy="648072"/>
          </a:xfrm>
          <a:prstGeom prst="rect">
            <a:avLst/>
          </a:prstGeom>
          <a:solidFill>
            <a:srgbClr val="23538D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РАБОТОДАТЕЛЯ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08104" y="2348880"/>
            <a:ext cx="2880320" cy="648072"/>
          </a:xfrm>
          <a:prstGeom prst="rect">
            <a:avLst/>
          </a:prstGeom>
          <a:solidFill>
            <a:srgbClr val="136F29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РАБОТНИКОВ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9552" y="2996952"/>
            <a:ext cx="4104456" cy="3024336"/>
          </a:xfrm>
        </p:spPr>
        <p:txBody>
          <a:bodyPr>
            <a:normAutofit fontScale="90000"/>
          </a:bodyPr>
          <a:lstStyle/>
          <a:p>
            <a:pPr algn="l"/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Уменьшение налогооблагаемой базы по налогу на прибыль </a:t>
            </a:r>
            <a:r>
              <a:rPr lang="ru-RU" sz="1500" b="1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на 12% от </a:t>
            </a: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ФОТ</a:t>
            </a:r>
            <a: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Пенсионные взносы </a:t>
            </a: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не облагаются </a:t>
            </a:r>
            <a: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страховыми </a:t>
            </a: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взносами </a:t>
            </a:r>
            <a:r>
              <a:rPr lang="ru-RU" sz="1500" b="1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30,2</a:t>
            </a: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%</a:t>
            </a:r>
            <a: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Привлечение </a:t>
            </a:r>
            <a:r>
              <a:rPr lang="ru-RU" sz="1500" b="1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квалифицированного </a:t>
            </a: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персонала</a:t>
            </a:r>
            <a: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Снижение </a:t>
            </a:r>
            <a:r>
              <a:rPr lang="ru-RU" sz="1500" b="1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текучести </a:t>
            </a: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кадров</a:t>
            </a:r>
            <a: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5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Социальное партнерство</a:t>
            </a:r>
            <a:b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5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с Правительством Югры</a:t>
            </a:r>
            <a:endParaRPr lang="en-GB" sz="15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51520" y="214290"/>
            <a:ext cx="8892480" cy="857256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ea typeface="+mj-ea"/>
                <a:cs typeface="Arial" pitchFamily="34" charset="0"/>
              </a:rPr>
              <a:t>ДОПОЛНИТЕЛЬНАЯ ОКРУЖНАЯ ПЕНСИЯ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ea typeface="+mj-ea"/>
                <a:cs typeface="Arial" pitchFamily="34" charset="0"/>
              </a:rPr>
              <a:t>ДЛЯ РАБОТНИКОВ МАЛОГО И СРЕДНЕГО БИЗНЕСА</a:t>
            </a:r>
            <a:endParaRPr lang="ru-RU" sz="2600" b="1" dirty="0">
              <a:solidFill>
                <a:srgbClr val="007A2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123" name="Picture 3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068960"/>
            <a:ext cx="367634" cy="312167"/>
          </a:xfrm>
          <a:prstGeom prst="rect">
            <a:avLst/>
          </a:prstGeom>
          <a:noFill/>
        </p:spPr>
      </p:pic>
      <p:pic>
        <p:nvPicPr>
          <p:cNvPr id="15" name="Picture 3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692897"/>
            <a:ext cx="367634" cy="312167"/>
          </a:xfrm>
          <a:prstGeom prst="rect">
            <a:avLst/>
          </a:prstGeom>
          <a:noFill/>
        </p:spPr>
      </p:pic>
      <p:pic>
        <p:nvPicPr>
          <p:cNvPr id="16" name="Picture 3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340969"/>
            <a:ext cx="367634" cy="312167"/>
          </a:xfrm>
          <a:prstGeom prst="rect">
            <a:avLst/>
          </a:prstGeom>
          <a:noFill/>
        </p:spPr>
      </p:pic>
      <p:pic>
        <p:nvPicPr>
          <p:cNvPr id="17" name="Picture 3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989041"/>
            <a:ext cx="367634" cy="312167"/>
          </a:xfrm>
          <a:prstGeom prst="rect">
            <a:avLst/>
          </a:prstGeom>
          <a:noFill/>
        </p:spPr>
      </p:pic>
      <p:pic>
        <p:nvPicPr>
          <p:cNvPr id="18" name="Picture 3" descr="C:\Documents and Settings\voldanina.ea\Рабочий стол\КОНФЕРЕНЦИЯ\презентация\prezentaciya-1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421089"/>
            <a:ext cx="367634" cy="312167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23528" y="6021288"/>
            <a:ext cx="4104456" cy="45719"/>
          </a:xfrm>
          <a:prstGeom prst="rect">
            <a:avLst/>
          </a:prstGeom>
          <a:solidFill>
            <a:srgbClr val="235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9552" y="6093296"/>
            <a:ext cx="4104456" cy="576064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ИМИДЖ СТАБИЛЬНОГО И СОЦИАЛЬНО-ОРИЕНТИРОВАННОГО РАБОТОДАТЕЛЯ</a:t>
            </a:r>
            <a:endParaRPr lang="en-GB" sz="14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6" name="Picture 6" descr="C:\Documents and Settings\voldanina.ea\Рабочий стол\КОНФЕРЕНЦИЯ\презентация\prezentaciya-15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6237312"/>
            <a:ext cx="484187" cy="401637"/>
          </a:xfrm>
          <a:prstGeom prst="rect">
            <a:avLst/>
          </a:prstGeom>
          <a:noFill/>
        </p:spPr>
      </p:pic>
      <p:sp>
        <p:nvSpPr>
          <p:cNvPr id="23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220072" y="2996952"/>
            <a:ext cx="3816424" cy="3024336"/>
          </a:xfrm>
        </p:spPr>
        <p:txBody>
          <a:bodyPr>
            <a:noAutofit/>
          </a:bodyPr>
          <a:lstStyle/>
          <a:p>
            <a:pPr algn="l"/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Социальный </a:t>
            </a:r>
            <a:r>
              <a:rPr lang="ru-RU" sz="1400" b="1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налоговый вычет </a:t>
            </a: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в размере 13% от суммы уплаченных </a:t>
            </a:r>
            <a: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взносов</a:t>
            </a:r>
            <a:b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Гарантированный доход </a:t>
            </a: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от 6</a:t>
            </a:r>
            <a: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%</a:t>
            </a:r>
            <a:b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Улучшенный социальный </a:t>
            </a:r>
            <a: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пакет</a:t>
            </a:r>
            <a:b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Наследование</a:t>
            </a: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 личных пенсионных </a:t>
            </a:r>
            <a: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накоплений</a:t>
            </a:r>
            <a:br>
              <a:rPr lang="ru-RU" sz="1400" dirty="0" smtClean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Сохранение выплат </a:t>
            </a:r>
            <a:r>
              <a:rPr lang="ru-RU" sz="1400" dirty="0">
                <a:solidFill>
                  <a:srgbClr val="136F29"/>
                </a:solidFill>
                <a:latin typeface="Arial" pitchFamily="34" charset="0"/>
                <a:cs typeface="Arial" pitchFamily="34" charset="0"/>
              </a:rPr>
              <a:t>при переезде в другой регион</a:t>
            </a:r>
          </a:p>
        </p:txBody>
      </p:sp>
      <p:pic>
        <p:nvPicPr>
          <p:cNvPr id="5127" name="Picture 7" descr="C:\Documents and Settings\voldanina.ea\Рабочий стол\КОНФЕРЕНЦИЯ\презентация\prezentaciya-1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068960"/>
            <a:ext cx="467544" cy="382914"/>
          </a:xfrm>
          <a:prstGeom prst="rect">
            <a:avLst/>
          </a:prstGeom>
          <a:noFill/>
        </p:spPr>
      </p:pic>
      <p:pic>
        <p:nvPicPr>
          <p:cNvPr id="29" name="Picture 7" descr="C:\Documents and Settings\voldanina.ea\Рабочий стол\КОНФЕРЕНЦИЯ\презентация\prezentaciya-1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717032"/>
            <a:ext cx="467544" cy="382914"/>
          </a:xfrm>
          <a:prstGeom prst="rect">
            <a:avLst/>
          </a:prstGeom>
          <a:noFill/>
        </p:spPr>
      </p:pic>
      <p:pic>
        <p:nvPicPr>
          <p:cNvPr id="30" name="Picture 7" descr="C:\Documents and Settings\voldanina.ea\Рабочий стол\КОНФЕРЕНЦИЯ\презентация\prezentaciya-1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4198214"/>
            <a:ext cx="467544" cy="382914"/>
          </a:xfrm>
          <a:prstGeom prst="rect">
            <a:avLst/>
          </a:prstGeom>
          <a:noFill/>
        </p:spPr>
      </p:pic>
      <p:pic>
        <p:nvPicPr>
          <p:cNvPr id="31" name="Picture 7" descr="C:\Documents and Settings\voldanina.ea\Рабочий стол\КОНФЕРЕНЦИЯ\презентация\prezentaciya-1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4630262"/>
            <a:ext cx="467544" cy="382914"/>
          </a:xfrm>
          <a:prstGeom prst="rect">
            <a:avLst/>
          </a:prstGeom>
          <a:noFill/>
        </p:spPr>
      </p:pic>
      <p:pic>
        <p:nvPicPr>
          <p:cNvPr id="32" name="Picture 7" descr="C:\Documents and Settings\voldanina.ea\Рабочий стол\КОНФЕРЕНЦИЯ\презентация\prezentaciya-1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5229200"/>
            <a:ext cx="467544" cy="382914"/>
          </a:xfrm>
          <a:prstGeom prst="rect">
            <a:avLst/>
          </a:prstGeom>
          <a:noFill/>
        </p:spPr>
      </p:pic>
      <p:sp>
        <p:nvSpPr>
          <p:cNvPr id="33" name="Прямоугольник 32"/>
          <p:cNvSpPr/>
          <p:nvPr/>
        </p:nvSpPr>
        <p:spPr>
          <a:xfrm>
            <a:off x="4860032" y="6021288"/>
            <a:ext cx="4104456" cy="45719"/>
          </a:xfrm>
          <a:prstGeom prst="rect">
            <a:avLst/>
          </a:prstGeom>
          <a:solidFill>
            <a:srgbClr val="007A23"/>
          </a:solidFill>
          <a:ln>
            <a:solidFill>
              <a:srgbClr val="007A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004048" y="6165304"/>
            <a:ext cx="4139952" cy="576064"/>
          </a:xfrm>
        </p:spPr>
        <p:txBody>
          <a:bodyPr>
            <a:normAutofit/>
          </a:bodyPr>
          <a:lstStyle/>
          <a:p>
            <a:pPr algn="l"/>
            <a:r>
              <a:rPr lang="ru-RU" sz="14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  <a:t>ДОСТОЙНЫЙ УРОВЕНЬ ЖИЗНИ НА ПЕНСИИ</a:t>
            </a:r>
            <a:endParaRPr lang="en-GB" sz="1400" b="1" dirty="0" smtClean="0">
              <a:solidFill>
                <a:srgbClr val="007A2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8" name="Picture 8" descr="C:\Documents and Settings\voldanina.ea\Рабочий стол\КОНФЕРЕНЦИЯ\презентация\prezentaciya-1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4008" y="6237312"/>
            <a:ext cx="484188" cy="401638"/>
          </a:xfrm>
          <a:prstGeom prst="rect">
            <a:avLst/>
          </a:prstGeom>
          <a:noFill/>
        </p:spPr>
      </p:pic>
      <p:sp>
        <p:nvSpPr>
          <p:cNvPr id="36" name="Прямоугольник 35"/>
          <p:cNvSpPr/>
          <p:nvPr/>
        </p:nvSpPr>
        <p:spPr>
          <a:xfrm>
            <a:off x="2339752" y="112474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563888" y="1340768"/>
            <a:ext cx="2160240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ВЫГОДЫ</a:t>
            </a:r>
            <a:endParaRPr lang="ru-RU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085184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Autofit/>
          </a:bodyPr>
          <a:lstStyle/>
          <a:p>
            <a:pPr algn="l"/>
            <a: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  <a:t>реализация ПРОГРАММЫ </a:t>
            </a:r>
            <a:r>
              <a:rPr lang="ru-RU" sz="2600" b="1" cap="all" dirty="0" err="1" smtClean="0">
                <a:solidFill>
                  <a:srgbClr val="00923F"/>
                </a:solidFill>
                <a:latin typeface="Arial" pitchFamily="34" charset="0"/>
              </a:rPr>
              <a:t>дпо</a:t>
            </a:r>
            <a: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  <a:t/>
            </a:r>
            <a:b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</a:br>
            <a:r>
              <a:rPr lang="ru-RU" sz="2600" b="1" cap="all" dirty="0" smtClean="0">
                <a:solidFill>
                  <a:srgbClr val="00923F"/>
                </a:solidFill>
                <a:latin typeface="Arial" pitchFamily="34" charset="0"/>
              </a:rPr>
              <a:t>«</a:t>
            </a: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ДЛЯ РАБОТНИКОВ МАЛОГО И СРЕДНЕГО БИЗНЕСА»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285860"/>
            <a:ext cx="8229600" cy="732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None/>
            </a:pPr>
            <a:endParaRPr lang="ru-RU" sz="22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Участников программы: </a:t>
            </a:r>
          </a:p>
          <a:p>
            <a:pPr marL="358775" indent="-358775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17 корпоративных клиентов </a:t>
            </a:r>
          </a:p>
          <a:p>
            <a:pPr marL="358775" indent="-358775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15 % работников формируют корпоративные пенсии</a:t>
            </a:r>
          </a:p>
          <a:p>
            <a:pPr marL="358775" indent="-358775">
              <a:spcBef>
                <a:spcPts val="600"/>
              </a:spcBef>
              <a:buNone/>
            </a:pPr>
            <a:endParaRPr lang="ru-RU" sz="2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Период реализации программы : 2 года</a:t>
            </a:r>
          </a:p>
          <a:p>
            <a:pPr marL="358775" indent="-358775">
              <a:spcBef>
                <a:spcPts val="600"/>
              </a:spcBef>
              <a:buNone/>
            </a:pPr>
            <a:endParaRPr lang="ru-RU" sz="2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Прогноз: до 25 компаний в год </a:t>
            </a:r>
          </a:p>
          <a:p>
            <a:pPr marL="358775" indent="-358775">
              <a:spcBef>
                <a:spcPts val="600"/>
              </a:spcBef>
              <a:buNone/>
            </a:pPr>
            <a:endParaRPr lang="ru-R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БАРЬЕРЫ: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 компаний нет прибыли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Низкое соотношение расходов полезности для работодателей (0,8)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1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Низкое соотношение расходов полезности для работников (0,87)</a:t>
            </a:r>
            <a:endParaRPr lang="ru-RU" sz="1800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</a:pPr>
            <a:endParaRPr lang="ru-RU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marL="358775" indent="-358775">
              <a:spcBef>
                <a:spcPts val="600"/>
              </a:spcBef>
              <a:buNone/>
            </a:pPr>
            <a:r>
              <a:rPr lang="ru-RU" sz="14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3399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ru-RU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112474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3568" y="1154107"/>
            <a:ext cx="8064822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defRPr/>
            </a:pPr>
            <a:r>
              <a:rPr lang="ru-RU" dirty="0" smtClean="0">
                <a:solidFill>
                  <a:srgbClr val="23538D"/>
                </a:solidFill>
                <a:latin typeface="+mn-lt"/>
              </a:rPr>
              <a:t>    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Программа дополнительного пенсионного обеспечения бюджетников в ХМАО-Югре может быть использована как образец/эталон для  </a:t>
            </a:r>
            <a:r>
              <a:rPr lang="ru-RU" sz="200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других </a:t>
            </a:r>
            <a:r>
              <a:rPr lang="ru-RU" sz="200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регионов-доноров</a:t>
            </a:r>
            <a:endParaRPr lang="ru-RU" sz="2000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C00000"/>
              </a:buClr>
              <a:defRPr/>
            </a:pPr>
            <a:endParaRPr lang="ru-RU" sz="2000" dirty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	Дальнейшее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развитие пенсионной системы России невозможно без 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развития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систем 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дополнительного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пенсионного 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обеспечения,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 том числе и корпоративных пенсионных программ в различных формах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endParaRPr lang="ru-RU" sz="2000" dirty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    Развитие дополнительного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пенсионного обеспечения должно протекать в 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условиях совместного участия </a:t>
            </a:r>
            <a:r>
              <a:rPr lang="ru-RU" sz="2000" dirty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государства, 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работодателей, профсоюзов и работников в формировании пенсионного капитала.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Усиление мер налогового стимулирования для участников НПО необходимо для активного внедрения корпоративных программ в России. 	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defRPr/>
            </a:pPr>
            <a:r>
              <a:rPr lang="ru-RU" sz="2000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sz="2000" dirty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ru-RU" dirty="0">
              <a:latin typeface="+mn-lt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755576" y="333375"/>
            <a:ext cx="59039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  <a:t>ЗАКЛЮЧЕНИЕ</a:t>
            </a:r>
            <a:endParaRPr lang="ru-RU" sz="2600" b="1" dirty="0">
              <a:solidFill>
                <a:srgbClr val="007A2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Documents and Settings\voldanina.ea\Рабочий стол\КОНФЕРЕНЦИЯ\презентация\prezentaciya_2-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571612"/>
            <a:ext cx="720080" cy="597312"/>
          </a:xfrm>
          <a:prstGeom prst="rect">
            <a:avLst/>
          </a:prstGeom>
          <a:noFill/>
        </p:spPr>
      </p:pic>
      <p:pic>
        <p:nvPicPr>
          <p:cNvPr id="9" name="Picture 2" descr="C:\Documents and Settings\voldanina.ea\Рабочий стол\КОНФЕРЕНЦИЯ\презентация\prezentaciya_2-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708920"/>
            <a:ext cx="720080" cy="597312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339752" y="980728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2" descr="C:\Documents and Settings\voldanina.ea\Рабочий стол\КОНФЕРЕНЦИЯ\презентация\prezentaciya_2-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075102"/>
            <a:ext cx="720080" cy="597312"/>
          </a:xfrm>
          <a:prstGeom prst="rect">
            <a:avLst/>
          </a:prstGeom>
          <a:noFill/>
        </p:spPr>
      </p:pic>
      <p:pic>
        <p:nvPicPr>
          <p:cNvPr id="11" name="Picture 2" descr="C:\Documents and Settings\voldanina.ea\Рабочий стол\КОНФЕРЕНЦИЯ\презентация\prezentaciya_2-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373216"/>
            <a:ext cx="720080" cy="597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285720" y="285728"/>
            <a:ext cx="8429684" cy="561975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Положение команды «ОПС» в турнирной таблице</a:t>
            </a:r>
            <a:endParaRPr lang="en-GB" sz="2600" dirty="0" smtClean="0">
              <a:solidFill>
                <a:srgbClr val="00923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72538" y="6492875"/>
            <a:ext cx="471462" cy="365125"/>
          </a:xfrm>
        </p:spPr>
        <p:txBody>
          <a:bodyPr/>
          <a:lstStyle/>
          <a:p>
            <a:pPr algn="ctr">
              <a:defRPr/>
            </a:pPr>
            <a:fld id="{E978BBF9-51E4-40CE-9FBE-62D91B8989D0}" type="slidenum">
              <a:rPr lang="ru-RU" smtClean="0"/>
              <a:pPr algn="ctr">
                <a:defRPr/>
              </a:pPr>
              <a:t>2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76470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214546" y="2357430"/>
            <a:ext cx="17859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67544" y="1268760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Минусы ОПС: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не решена и не будет решена проблема повышения размера пенсий (</a:t>
            </a:r>
            <a:r>
              <a:rPr lang="ru-RU" dirty="0" err="1" smtClean="0"/>
              <a:t>коэф</a:t>
            </a:r>
            <a:r>
              <a:rPr lang="ru-RU" dirty="0" smtClean="0"/>
              <a:t> замещения не более 30%)</a:t>
            </a:r>
          </a:p>
          <a:p>
            <a:endParaRPr lang="ru-RU" dirty="0"/>
          </a:p>
          <a:p>
            <a:r>
              <a:rPr lang="ru-RU" b="1" dirty="0" smtClean="0"/>
              <a:t>Плюсы ОПС: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изменилось отношение общества к вопросам пенсионного обеспечения, значительно повысилась осведомленность (с 2-3% до 30-40%)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значительно выросла пенсионная индустрия (люди, ресурсы, пришли большие инвестиции)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dirty="0" smtClean="0"/>
              <a:t>Изменяет соотношение потребление/ сбережения в с структуре ВВП (формирует ценный долгосрочный инвестиционный ресурс, управляемый частным сектором экономики)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8533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285720" y="285728"/>
            <a:ext cx="8429684" cy="56197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ТУРНУРНЫЙ ПУТЬ «НПО В ЮГРЕ» (краткая история)</a:t>
            </a:r>
            <a:endParaRPr lang="en-GB" sz="2600" dirty="0" smtClean="0">
              <a:solidFill>
                <a:srgbClr val="00923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72538" y="6492875"/>
            <a:ext cx="471462" cy="365125"/>
          </a:xfrm>
        </p:spPr>
        <p:txBody>
          <a:bodyPr/>
          <a:lstStyle/>
          <a:p>
            <a:pPr algn="ctr">
              <a:defRPr/>
            </a:pPr>
            <a:fld id="{E978BBF9-51E4-40CE-9FBE-62D91B8989D0}" type="slidenum">
              <a:rPr lang="ru-RU" smtClean="0"/>
              <a:pPr algn="ctr">
                <a:defRPr/>
              </a:pPr>
              <a:t>3</a:t>
            </a:fld>
            <a:endParaRPr lang="ru-RU" dirty="0"/>
          </a:p>
        </p:txBody>
      </p:sp>
      <p:sp>
        <p:nvSpPr>
          <p:cNvPr id="16" name="Текст 3"/>
          <p:cNvSpPr txBox="1">
            <a:spLocks/>
          </p:cNvSpPr>
          <p:nvPr/>
        </p:nvSpPr>
        <p:spPr>
          <a:xfrm>
            <a:off x="714348" y="2928934"/>
            <a:ext cx="3786214" cy="189547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342900" marR="0" lvl="1" indent="-34290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500" b="1" i="1" dirty="0" smtClean="0">
              <a:solidFill>
                <a:srgbClr val="0092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marR="0" lvl="0" indent="-342900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Низкие трудовые пенсии</a:t>
            </a:r>
          </a:p>
          <a:p>
            <a:pPr marL="342900" lvl="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kumimoji="0" lang="ru-RU" sz="180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itchFamily="34" charset="0"/>
                <a:cs typeface="Arial" pitchFamily="34" charset="0"/>
              </a:rPr>
              <a:t>Отсутствие накопительной</a:t>
            </a:r>
            <a:r>
              <a:rPr kumimoji="0" lang="ru-RU" sz="180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itchFamily="34" charset="0"/>
                <a:cs typeface="Arial" pitchFamily="34" charset="0"/>
              </a:rPr>
              <a:t> части пенсии  для женщин &gt;1956 г.р. и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мужчин &gt;1952 г.р.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anklin Gothic Book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" pitchFamily="34" charset="0"/>
              <a:buAutoNum type="arabicPeriod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5143504" y="3071810"/>
            <a:ext cx="3786214" cy="135732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342900" marR="0" lvl="1" indent="-34290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endParaRPr lang="ru-RU" sz="800" b="1" i="1" dirty="0" smtClean="0">
              <a:solidFill>
                <a:srgbClr val="0092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ctr">
              <a:spcBef>
                <a:spcPts val="600"/>
              </a:spcBef>
              <a:defRPr/>
            </a:pPr>
            <a:endParaRPr lang="ru-RU" b="1" dirty="0" smtClean="0">
              <a:solidFill>
                <a:srgbClr val="00923F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Все неработающие пенсионеры со стажем работы в округе</a:t>
            </a:r>
          </a:p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120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itchFamily="34" charset="0"/>
                <a:cs typeface="Arial" pitchFamily="34" charset="0"/>
              </a:rPr>
              <a:t>Более </a:t>
            </a:r>
            <a:r>
              <a:rPr kumimoji="0" lang="ru-RU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209740"/>
                </a:solidFill>
                <a:uLnTx/>
                <a:uFillTx/>
                <a:latin typeface="Arial" pitchFamily="34" charset="0"/>
                <a:cs typeface="Arial" pitchFamily="34" charset="0"/>
              </a:rPr>
              <a:t>120 000 </a:t>
            </a:r>
            <a:r>
              <a:rPr kumimoji="0" lang="ru-RU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itchFamily="34" charset="0"/>
                <a:cs typeface="Arial" pitchFamily="34" charset="0"/>
              </a:rPr>
              <a:t>человек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" pitchFamily="34" charset="0"/>
              <a:buAutoNum type="arabicPeriod"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anklin Gothic Book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" pitchFamily="34" charset="0"/>
              <a:buAutoNum type="arabicPeriod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4643438" y="2214554"/>
            <a:ext cx="285752" cy="3000396"/>
          </a:xfrm>
          <a:prstGeom prst="rightBrace">
            <a:avLst/>
          </a:prstGeom>
          <a:ln w="25400">
            <a:solidFill>
              <a:srgbClr val="2097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76470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571604" y="1071546"/>
            <a:ext cx="6000792" cy="571504"/>
          </a:xfrm>
          <a:prstGeom prst="rect">
            <a:avLst/>
          </a:prstGeom>
          <a:solidFill>
            <a:srgbClr val="007A23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Franklin Gothic Book" pitchFamily="34" charset="0"/>
              </a:rPr>
              <a:t>ГУБЕРНАТОРСКАЯ НАДБАВКА</a:t>
            </a:r>
            <a:r>
              <a:rPr lang="en-US" b="1" dirty="0" smtClean="0">
                <a:solidFill>
                  <a:schemeClr val="bg1"/>
                </a:solidFill>
                <a:latin typeface="Franklin Gothic Book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Franklin Gothic Book" pitchFamily="34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Franklin Gothic Book" pitchFamily="34" charset="0"/>
              </a:rPr>
              <a:t>до 2010 г</a:t>
            </a:r>
            <a:endParaRPr lang="ru-RU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14546" y="2357430"/>
            <a:ext cx="178595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000232" y="2285992"/>
            <a:ext cx="177343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Bef>
                <a:spcPts val="600"/>
              </a:spcBef>
              <a:defRPr/>
            </a:pPr>
            <a:r>
              <a:rPr lang="ru-RU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Предпосылки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29256" y="2285992"/>
            <a:ext cx="1551259" cy="4565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Bef>
                <a:spcPts val="600"/>
              </a:spcBef>
              <a:defRPr/>
            </a:pPr>
            <a:r>
              <a:rPr lang="ru-RU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Получатели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72538" y="6492875"/>
            <a:ext cx="471462" cy="365125"/>
          </a:xfrm>
        </p:spPr>
        <p:txBody>
          <a:bodyPr/>
          <a:lstStyle/>
          <a:p>
            <a:pPr algn="ctr">
              <a:defRPr/>
            </a:pPr>
            <a:fld id="{E978BBF9-51E4-40CE-9FBE-62D91B8989D0}" type="slidenum">
              <a:rPr lang="ru-RU" smtClean="0"/>
              <a:pPr algn="ctr">
                <a:defRPr/>
              </a:pPr>
              <a:t>4</a:t>
            </a:fld>
            <a:endParaRPr lang="ru-RU" dirty="0"/>
          </a:p>
        </p:txBody>
      </p:sp>
      <p:sp>
        <p:nvSpPr>
          <p:cNvPr id="11" name="Заголовок 6"/>
          <p:cNvSpPr txBox="1">
            <a:spLocks/>
          </p:cNvSpPr>
          <p:nvPr/>
        </p:nvSpPr>
        <p:spPr bwMode="auto">
          <a:xfrm>
            <a:off x="285720" y="357167"/>
            <a:ext cx="885828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ea typeface="+mj-ea"/>
                <a:cs typeface="Arial" pitchFamily="34" charset="0"/>
              </a:rPr>
              <a:t>СООТНОШЕНИЕ ТРУДОВОЙ И </a:t>
            </a:r>
          </a:p>
          <a:p>
            <a:pPr lvl="0" eaLnBrk="0" hangingPunct="0">
              <a:defRPr/>
            </a:pP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ea typeface="+mj-ea"/>
                <a:cs typeface="Arial" pitchFamily="34" charset="0"/>
              </a:rPr>
              <a:t>ДОПОЛНИТЕЛЬНОЙ ПЕНСИЙ</a:t>
            </a:r>
            <a:endParaRPr kumimoji="0" lang="en-GB" sz="2600" b="1" u="none" strike="noStrike" kern="1200" cap="none" spc="0" normalizeH="0" baseline="0" noProof="0" dirty="0" smtClean="0">
              <a:ln>
                <a:noFill/>
              </a:ln>
              <a:solidFill>
                <a:srgbClr val="00923F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9" name="Диаграмма 18"/>
          <p:cNvGraphicFramePr/>
          <p:nvPr/>
        </p:nvGraphicFramePr>
        <p:xfrm>
          <a:off x="428596" y="3286124"/>
          <a:ext cx="8358246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28596" y="1142984"/>
          <a:ext cx="8358246" cy="20320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928826"/>
                <a:gridCol w="1214446"/>
                <a:gridCol w="1285884"/>
                <a:gridCol w="1285884"/>
                <a:gridCol w="1250165"/>
                <a:gridCol w="13930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Год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2006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2007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2008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2009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2010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2060"/>
                          </a:solidFill>
                        </a:rPr>
                        <a:t>Средний размер дополнительной пенсии</a:t>
                      </a:r>
                      <a:endParaRPr lang="ru-RU" sz="13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754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829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832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834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837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2060"/>
                          </a:solidFill>
                        </a:rPr>
                        <a:t>Средний размер трудовой пенсии</a:t>
                      </a:r>
                      <a:endParaRPr lang="ru-RU" sz="13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3910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4400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5600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7100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11630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solidFill>
                            <a:srgbClr val="002060"/>
                          </a:solidFill>
                        </a:rPr>
                        <a:t>% отношение дополнительной пенсии</a:t>
                      </a:r>
                      <a:r>
                        <a:rPr lang="ru-RU" sz="1300" baseline="0" dirty="0" smtClean="0">
                          <a:solidFill>
                            <a:srgbClr val="002060"/>
                          </a:solidFill>
                        </a:rPr>
                        <a:t> к трудовой</a:t>
                      </a:r>
                      <a:endParaRPr lang="ru-RU" sz="13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19,3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18,8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14,8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11,7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2060"/>
                          </a:solidFill>
                        </a:rPr>
                        <a:t>7,2</a:t>
                      </a:r>
                      <a:endParaRPr lang="ru-RU" sz="1500" dirty="0">
                        <a:solidFill>
                          <a:srgbClr val="002060"/>
                        </a:solidFill>
                        <a:latin typeface="Franklin Gothic Book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9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339752" y="928670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72538" y="6492875"/>
            <a:ext cx="471462" cy="365125"/>
          </a:xfrm>
        </p:spPr>
        <p:txBody>
          <a:bodyPr/>
          <a:lstStyle/>
          <a:p>
            <a:pPr algn="ctr">
              <a:defRPr/>
            </a:pPr>
            <a:fld id="{E978BBF9-51E4-40CE-9FBE-62D91B8989D0}" type="slidenum">
              <a:rPr lang="ru-RU" smtClean="0"/>
              <a:pPr algn="ctr">
                <a:defRPr/>
              </a:pPr>
              <a:t>5</a:t>
            </a:fld>
            <a:endParaRPr lang="ru-RU" dirty="0"/>
          </a:p>
        </p:txBody>
      </p:sp>
      <p:sp>
        <p:nvSpPr>
          <p:cNvPr id="16" name="Заголовок 6"/>
          <p:cNvSpPr txBox="1">
            <a:spLocks/>
          </p:cNvSpPr>
          <p:nvPr/>
        </p:nvSpPr>
        <p:spPr bwMode="auto">
          <a:xfrm>
            <a:off x="285720" y="214290"/>
            <a:ext cx="885828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600" b="1" dirty="0" smtClean="0">
                <a:solidFill>
                  <a:srgbClr val="00923F"/>
                </a:solidFill>
                <a:latin typeface="Arial" pitchFamily="34" charset="0"/>
                <a:ea typeface="+mj-ea"/>
                <a:cs typeface="Arial" pitchFamily="34" charset="0"/>
              </a:rPr>
              <a:t>ДИНАМИКА ПЕНСИОННЫХ ВЗНОСОВ И ОБЯЗАТЕЛЬСТВ</a:t>
            </a:r>
            <a:endParaRPr kumimoji="0" lang="en-GB" sz="2600" b="0" u="none" strike="noStrike" kern="1200" cap="none" spc="0" normalizeH="0" baseline="0" noProof="0" dirty="0" smtClean="0">
              <a:ln>
                <a:noFill/>
              </a:ln>
              <a:solidFill>
                <a:srgbClr val="00923F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642910" y="4857760"/>
            <a:ext cx="8358246" cy="17859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342900" marR="0" lvl="1" indent="-342900" algn="just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dirty="0" smtClean="0">
                <a:solidFill>
                  <a:srgbClr val="00923F"/>
                </a:solidFill>
                <a:latin typeface="Arial" pitchFamily="34" charset="0"/>
                <a:cs typeface="Arial" pitchFamily="34" charset="0"/>
              </a:rPr>
              <a:t>На конец  2010 года: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200 000 получателей</a:t>
            </a:r>
          </a:p>
          <a:p>
            <a:pPr marL="342900" marR="0" lvl="0" indent="-342900" defTabSz="914400" rtl="0" eaLnBrk="1" fontAlgn="auto" latinLnBrk="0" hangingPunct="1">
              <a:spcBef>
                <a:spcPts val="6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отсутствие индексации базовой части дополнительной пенсии на протяжении 3 лет</a:t>
            </a:r>
          </a:p>
          <a:p>
            <a:pPr marL="342900" lvl="0" indent="-342900" fontAlgn="auto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рост размера</a:t>
            </a:r>
            <a:r>
              <a:rPr kumimoji="0" lang="ru-RU" sz="170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itchFamily="34" charset="0"/>
                <a:cs typeface="Arial" pitchFamily="34" charset="0"/>
              </a:rPr>
              <a:t> обязательств Правительства по</a:t>
            </a:r>
            <a:r>
              <a:rPr kumimoji="0" lang="ru-RU" sz="170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uLnTx/>
                <a:uFillTx/>
                <a:latin typeface="Arial" pitchFamily="34" charset="0"/>
                <a:cs typeface="Arial" pitchFamily="34" charset="0"/>
              </a:rPr>
              <a:t> пенсионным взносам – более 10 млрд.р.</a:t>
            </a:r>
            <a:endParaRPr kumimoji="0" lang="ru-RU" sz="170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" pitchFamily="34" charset="0"/>
              <a:buAutoNum type="arabicPeriod"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Franklin Gothic Book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" pitchFamily="34" charset="0"/>
              <a:buAutoNum type="arabicPeriod"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39752" y="928670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251520" y="980728"/>
          <a:ext cx="849694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91970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58112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500430" y="3929066"/>
            <a:ext cx="242889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/>
                </a:solidFill>
                <a:latin typeface="Franklin Gothic Book" pitchFamily="34" charset="0"/>
              </a:rPr>
              <a:t>Закон № 64-оз о</a:t>
            </a:r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т 06.07.2011г</a:t>
            </a:r>
            <a:r>
              <a:rPr lang="ru-RU" sz="1500" dirty="0" smtClean="0">
                <a:solidFill>
                  <a:srgbClr val="002060"/>
                </a:solidFill>
                <a:latin typeface="Franklin Gothic Book" pitchFamily="34" charset="0"/>
              </a:rPr>
              <a:t>.</a:t>
            </a:r>
            <a:endParaRPr lang="ru-RU" sz="15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388" y="4000504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/>
                </a:solidFill>
                <a:latin typeface="Franklin Gothic Book" pitchFamily="34" charset="0"/>
              </a:rPr>
              <a:t>Закон № 63-оз от 06.07.2011г.</a:t>
            </a:r>
            <a:endParaRPr lang="ru-RU" sz="1200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034" y="3929066"/>
            <a:ext cx="25003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/>
                </a:solidFill>
                <a:latin typeface="Franklin Gothic Book" pitchFamily="34" charset="0"/>
              </a:rPr>
              <a:t>Закон № 81-оз от 16.12.2004г.</a:t>
            </a:r>
            <a:endParaRPr lang="ru-RU" sz="1200" dirty="0">
              <a:solidFill>
                <a:schemeClr val="tx2"/>
              </a:solidFill>
              <a:latin typeface="Franklin Gothic Book" pitchFamily="34" charset="0"/>
            </a:endParaRPr>
          </a:p>
        </p:txBody>
      </p:sp>
      <p:sp>
        <p:nvSpPr>
          <p:cNvPr id="12" name="Заголовок 25"/>
          <p:cNvSpPr txBox="1">
            <a:spLocks/>
          </p:cNvSpPr>
          <p:nvPr/>
        </p:nvSpPr>
        <p:spPr bwMode="auto">
          <a:xfrm>
            <a:off x="467544" y="332656"/>
            <a:ext cx="850112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u="none" strike="noStrike" kern="1200" cap="none" spc="0" normalizeH="0" baseline="0" noProof="0" dirty="0" smtClean="0">
                <a:ln>
                  <a:noFill/>
                </a:ln>
                <a:solidFill>
                  <a:srgbClr val="007A23"/>
                </a:solidFill>
                <a:uLnTx/>
                <a:uFillTx/>
                <a:latin typeface="Arial" pitchFamily="34" charset="0"/>
                <a:cs typeface="Arial" pitchFamily="34" charset="0"/>
              </a:rPr>
              <a:t>ПЕНСИОННЫЙ</a:t>
            </a:r>
            <a:r>
              <a:rPr kumimoji="0" lang="ru-RU" sz="2600" b="1" u="none" strike="noStrike" kern="1200" cap="none" spc="0" normalizeH="0" noProof="0" dirty="0" smtClean="0">
                <a:ln>
                  <a:noFill/>
                </a:ln>
                <a:solidFill>
                  <a:srgbClr val="007A23"/>
                </a:solidFill>
                <a:uLnTx/>
                <a:uFillTx/>
                <a:latin typeface="Arial" pitchFamily="34" charset="0"/>
                <a:cs typeface="Arial" pitchFamily="34" charset="0"/>
              </a:rPr>
              <a:t> СТАНДАРТ ЮГРЫ (после 2010 г)</a:t>
            </a:r>
            <a:endParaRPr kumimoji="0" lang="en-GB" sz="2600" b="1" u="none" strike="noStrike" kern="1200" cap="none" spc="0" normalizeH="0" baseline="0" noProof="0" dirty="0" smtClean="0">
              <a:ln>
                <a:noFill/>
              </a:ln>
              <a:solidFill>
                <a:srgbClr val="007A23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00364" y="1071546"/>
            <a:ext cx="2880320" cy="1080120"/>
          </a:xfrm>
          <a:prstGeom prst="rect">
            <a:avLst/>
          </a:prstGeom>
          <a:solidFill>
            <a:srgbClr val="007A23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Franklin Gothic Book" pitchFamily="34" charset="0"/>
              </a:rPr>
              <a:t>НЕГОСУДАРСТВЕННОЕ ПЕНСИОННОЕ ОБЕСПЕЧЕНИЕ ЮГРЫ</a:t>
            </a:r>
            <a:endParaRPr lang="ru-RU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4282" y="2643182"/>
            <a:ext cx="2786082" cy="1214446"/>
          </a:xfrm>
          <a:prstGeom prst="rect">
            <a:avLst/>
          </a:prstGeom>
          <a:noFill/>
          <a:ln>
            <a:solidFill>
              <a:srgbClr val="007A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F527D"/>
                </a:solidFill>
                <a:latin typeface="Franklin Gothic Book" pitchFamily="34" charset="0"/>
              </a:rPr>
              <a:t>НЕРАБОТАЮЩИЕ ПЕНСИОНЕРЫ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2F527D"/>
                </a:solidFill>
                <a:latin typeface="Franklin Gothic Book" pitchFamily="34" charset="0"/>
              </a:rPr>
              <a:t>(ДО 30.11.2010)</a:t>
            </a:r>
            <a:endParaRPr lang="ru-RU" sz="1200" b="1" dirty="0">
              <a:solidFill>
                <a:srgbClr val="2F527D"/>
              </a:solidFill>
              <a:latin typeface="Franklin Gothic Book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14678" y="2643182"/>
            <a:ext cx="2714644" cy="1214446"/>
          </a:xfrm>
          <a:prstGeom prst="rect">
            <a:avLst/>
          </a:prstGeom>
          <a:noFill/>
          <a:ln>
            <a:solidFill>
              <a:srgbClr val="007A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F527D"/>
                </a:solidFill>
                <a:latin typeface="Franklin Gothic Book" pitchFamily="34" charset="0"/>
              </a:rPr>
              <a:t>РАБОТНИКИ БЮДЖЕТНОЙ СФЕРЫ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143636" y="2643182"/>
            <a:ext cx="2714612" cy="1214446"/>
          </a:xfrm>
          <a:prstGeom prst="rect">
            <a:avLst/>
          </a:prstGeom>
          <a:noFill/>
          <a:ln>
            <a:solidFill>
              <a:srgbClr val="007A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2F527D"/>
                </a:solidFill>
                <a:latin typeface="Franklin Gothic Book" pitchFamily="34" charset="0"/>
              </a:rPr>
              <a:t>РАБОТНИКИ МАЛОГО И СРЕДНЕГО БИЗНЕСА</a:t>
            </a:r>
            <a:endParaRPr lang="ru-RU" b="1" dirty="0">
              <a:solidFill>
                <a:srgbClr val="2F527D"/>
              </a:solidFill>
              <a:latin typeface="Franklin Gothic Book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339752" y="76470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 flipV="1">
            <a:off x="2214546" y="2143116"/>
            <a:ext cx="1000132" cy="500066"/>
          </a:xfrm>
          <a:prstGeom prst="straightConnector1">
            <a:avLst/>
          </a:prstGeom>
          <a:ln>
            <a:solidFill>
              <a:srgbClr val="0652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4287042" y="2428074"/>
            <a:ext cx="428628" cy="1588"/>
          </a:xfrm>
          <a:prstGeom prst="straightConnector1">
            <a:avLst/>
          </a:prstGeom>
          <a:ln>
            <a:solidFill>
              <a:srgbClr val="00601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643570" y="2143116"/>
            <a:ext cx="1285884" cy="500066"/>
          </a:xfrm>
          <a:prstGeom prst="straightConnector1">
            <a:avLst/>
          </a:prstGeom>
          <a:ln>
            <a:solidFill>
              <a:srgbClr val="06522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64568" y="4509120"/>
            <a:ext cx="24855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Закрыта для новых назначений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Много участников (все жители региона)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Невысокий размер пенсий (1100 руб.)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329245" y="4467864"/>
            <a:ext cx="248551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Без ограничения срока действия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Среднее количество  участников (врачи, учителя и т..)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Высокий размер пенсий (3000 руб. и более)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58187" y="4509119"/>
            <a:ext cx="248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Действует до 2022 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Мало участников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/>
              <a:t>Низкий размер пенсий (600 руб.)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18" name="Заголовок 1"/>
          <p:cNvSpPr txBox="1">
            <a:spLocks/>
          </p:cNvSpPr>
          <p:nvPr/>
        </p:nvSpPr>
        <p:spPr>
          <a:xfrm>
            <a:off x="179512" y="1124744"/>
            <a:ext cx="8858250" cy="428628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396499"/>
                </a:solidFill>
                <a:latin typeface="Arial" pitchFamily="34" charset="0"/>
                <a:ea typeface="+mj-ea"/>
                <a:cs typeface="Arial" pitchFamily="34" charset="0"/>
              </a:rPr>
              <a:t>ТРЕХУРОВНЕВАЯ ПЕНСИОННАЯ </a:t>
            </a:r>
            <a:r>
              <a:rPr lang="ru-RU" sz="2400" b="1" dirty="0" smtClean="0">
                <a:solidFill>
                  <a:srgbClr val="396499"/>
                </a:solidFill>
                <a:latin typeface="Arial" pitchFamily="34" charset="0"/>
                <a:ea typeface="+mj-ea"/>
                <a:cs typeface="Arial" pitchFamily="34" charset="0"/>
              </a:rPr>
              <a:t>МОДЕЛЬ *</a:t>
            </a:r>
            <a:endParaRPr lang="ru-RU" sz="2400" b="1" dirty="0">
              <a:solidFill>
                <a:srgbClr val="396499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TextBox 32"/>
          <p:cNvSpPr txBox="1">
            <a:spLocks noChangeArrowheads="1"/>
          </p:cNvSpPr>
          <p:nvPr/>
        </p:nvSpPr>
        <p:spPr bwMode="auto">
          <a:xfrm>
            <a:off x="755576" y="5013176"/>
            <a:ext cx="21431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Низкий 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уровень</a:t>
            </a:r>
          </a:p>
        </p:txBody>
      </p:sp>
      <p:sp>
        <p:nvSpPr>
          <p:cNvPr id="20" name="TextBox 33"/>
          <p:cNvSpPr txBox="1">
            <a:spLocks noChangeArrowheads="1"/>
          </p:cNvSpPr>
          <p:nvPr/>
        </p:nvSpPr>
        <p:spPr bwMode="auto">
          <a:xfrm>
            <a:off x="714348" y="3429000"/>
            <a:ext cx="2214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Средний 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уровень</a:t>
            </a:r>
          </a:p>
        </p:txBody>
      </p:sp>
      <p:sp>
        <p:nvSpPr>
          <p:cNvPr id="21" name="TextBox 34"/>
          <p:cNvSpPr txBox="1">
            <a:spLocks noChangeArrowheads="1"/>
          </p:cNvSpPr>
          <p:nvPr/>
        </p:nvSpPr>
        <p:spPr bwMode="auto">
          <a:xfrm>
            <a:off x="857224" y="2000240"/>
            <a:ext cx="20717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Высокий </a:t>
            </a:r>
            <a:r>
              <a:rPr lang="ru-R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уровень</a:t>
            </a: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5929322" y="1785926"/>
            <a:ext cx="285752" cy="2428892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5929322" y="4643446"/>
            <a:ext cx="214314" cy="1000132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34"/>
          <p:cNvSpPr txBox="1">
            <a:spLocks noChangeArrowheads="1"/>
          </p:cNvSpPr>
          <p:nvPr/>
        </p:nvSpPr>
        <p:spPr bwMode="auto">
          <a:xfrm>
            <a:off x="6372200" y="2492896"/>
            <a:ext cx="2771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РЕГИОНАЛЬНОЕ ПЕНСИОННОЕ ЗАКОНОДАТЕЛЬСТВО</a:t>
            </a:r>
          </a:p>
          <a:p>
            <a:pPr algn="ctr"/>
            <a:endParaRPr lang="ru-RU" b="1" dirty="0" smtClean="0">
              <a:solidFill>
                <a:srgbClr val="00922B"/>
              </a:solidFill>
              <a:latin typeface="Franklin Gothic Book" pitchFamily="34" charset="0"/>
            </a:endParaRPr>
          </a:p>
          <a:p>
            <a:pPr algn="ctr"/>
            <a:endParaRPr lang="ru-RU" b="1" dirty="0" smtClean="0">
              <a:solidFill>
                <a:srgbClr val="00922B"/>
              </a:solidFill>
              <a:latin typeface="Franklin Gothic Book" pitchFamily="34" charset="0"/>
            </a:endParaRPr>
          </a:p>
          <a:p>
            <a:pPr algn="ctr"/>
            <a:r>
              <a:rPr lang="ru-RU" b="1" dirty="0" smtClean="0">
                <a:solidFill>
                  <a:srgbClr val="00922B"/>
                </a:solidFill>
                <a:latin typeface="Franklin Gothic Book" pitchFamily="34" charset="0"/>
              </a:rPr>
              <a:t>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Franklin Gothic Book" pitchFamily="34" charset="0"/>
                <a:ea typeface="Times New Roman" pitchFamily="18" charset="0"/>
                <a:cs typeface="Tahoma" pitchFamily="34" charset="0"/>
              </a:rPr>
              <a:t> </a:t>
            </a:r>
            <a:endParaRPr lang="ru-RU" b="1" dirty="0">
              <a:solidFill>
                <a:srgbClr val="00922B"/>
              </a:solidFill>
              <a:latin typeface="Franklin Gothic Book" pitchFamily="34" charset="0"/>
            </a:endParaRPr>
          </a:p>
        </p:txBody>
      </p:sp>
      <p:sp>
        <p:nvSpPr>
          <p:cNvPr id="25" name="TextBox 34"/>
          <p:cNvSpPr txBox="1">
            <a:spLocks noChangeArrowheads="1"/>
          </p:cNvSpPr>
          <p:nvPr/>
        </p:nvSpPr>
        <p:spPr bwMode="auto">
          <a:xfrm>
            <a:off x="6300192" y="4653136"/>
            <a:ext cx="27363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681E"/>
                </a:solidFill>
                <a:latin typeface="Arial" pitchFamily="34" charset="0"/>
                <a:cs typeface="Arial" pitchFamily="34" charset="0"/>
              </a:rPr>
              <a:t>ФЕДЕРАЛЬНОЕ ПЕНСИОННОЕ ЗАКОНОДАТЕЛЬСТВО</a:t>
            </a:r>
            <a:endParaRPr lang="ru-RU" b="1" dirty="0">
              <a:solidFill>
                <a:srgbClr val="00681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2714612" y="6357958"/>
            <a:ext cx="6143668" cy="3077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* Согласно Стратегии развития пенсионной системы РФ до 2030 г. 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Заголовок 25"/>
          <p:cNvSpPr>
            <a:spLocks noGrp="1"/>
          </p:cNvSpPr>
          <p:nvPr>
            <p:ph type="title" idx="4294967295"/>
          </p:nvPr>
        </p:nvSpPr>
        <p:spPr>
          <a:xfrm>
            <a:off x="395536" y="193224"/>
            <a:ext cx="8429114" cy="571480"/>
          </a:xfrm>
        </p:spPr>
        <p:txBody>
          <a:bodyPr>
            <a:normAutofit/>
          </a:bodyPr>
          <a:lstStyle/>
          <a:p>
            <a:pPr algn="l"/>
            <a:r>
              <a:rPr lang="ru-RU" sz="2600" b="1" kern="1200" dirty="0" smtClean="0">
                <a:solidFill>
                  <a:srgbClr val="007A23"/>
                </a:solidFill>
                <a:latin typeface="Arial" pitchFamily="34" charset="0"/>
                <a:ea typeface="+mn-ea"/>
                <a:cs typeface="Arial" pitchFamily="34" charset="0"/>
              </a:rPr>
              <a:t>РОЛЬ ОКРУЖНОЙ ПЕНСИОННОЙ СИСТЕМЫ</a:t>
            </a:r>
            <a:endParaRPr lang="en-GB" sz="2600" b="1" kern="1200" dirty="0" smtClean="0">
              <a:solidFill>
                <a:srgbClr val="007A23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843808" y="1700808"/>
            <a:ext cx="2880320" cy="108012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Franklin Gothic Book" pitchFamily="34" charset="0"/>
              </a:rPr>
              <a:t>ПЕНСИЯ  ЗА  СЧЕТ РАБОТНИКА</a:t>
            </a:r>
            <a:endParaRPr lang="ru-RU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843808" y="3140968"/>
            <a:ext cx="2880320" cy="1080120"/>
          </a:xfrm>
          <a:prstGeom prst="rect">
            <a:avLst/>
          </a:prstGeom>
          <a:solidFill>
            <a:srgbClr val="2962A7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Franklin Gothic Book" pitchFamily="34" charset="0"/>
              </a:rPr>
              <a:t>ПЕНСИЯ  ЗА  СЧЕТ РАБОТОДАТЕЛЯ</a:t>
            </a:r>
            <a:endParaRPr lang="ru-RU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843808" y="4653136"/>
            <a:ext cx="2880320" cy="1080120"/>
          </a:xfrm>
          <a:prstGeom prst="rect">
            <a:avLst/>
          </a:prstGeom>
          <a:solidFill>
            <a:srgbClr val="065228"/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latin typeface="Franklin Gothic Book" pitchFamily="34" charset="0"/>
              </a:rPr>
              <a:t>ТРУДОВАЯ  ПЕНСИЯ</a:t>
            </a:r>
            <a:endParaRPr lang="ru-RU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339752" y="76470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pic>
        <p:nvPicPr>
          <p:cNvPr id="5" name="Picture 2" descr="C:\Documents and Settings\voldanina.ea\Рабочий стол\КОНФЕРЕНЦИЯ\презентация\12-0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56792"/>
            <a:ext cx="8373921" cy="4260552"/>
          </a:xfrm>
          <a:prstGeom prst="rect">
            <a:avLst/>
          </a:prstGeom>
          <a:noFill/>
        </p:spPr>
      </p:pic>
      <p:sp>
        <p:nvSpPr>
          <p:cNvPr id="6" name="Заголовок 6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429684" cy="5619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  <a:t>ДОПОЛНИТЕЛЬНАЯ ОКРУЖНАЯ ПЕНСИЯ </a:t>
            </a:r>
            <a:b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  <a:t>ДЛЯ РАБОТНИКОВ БЮДЖЕТНОЙ СФЕРЫ</a:t>
            </a:r>
            <a:endParaRPr lang="en-GB" sz="2600" b="1" dirty="0" smtClean="0">
              <a:solidFill>
                <a:srgbClr val="007A2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112474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voldanina.ea\Рабочий стол\КОНФЕРЕНЦИЯ\презентация\prezentation-0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048672"/>
          </a:xfrm>
          <a:prstGeom prst="rect">
            <a:avLst/>
          </a:prstGeom>
          <a:noFill/>
        </p:spPr>
      </p:pic>
      <p:sp>
        <p:nvSpPr>
          <p:cNvPr id="6" name="Заголовок 6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429684" cy="5619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  <a:t>ДОПОЛНИТЕЛЬНАЯ ОКРУЖНАЯ ПЕНСИЯ </a:t>
            </a:r>
            <a:b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solidFill>
                  <a:srgbClr val="007A23"/>
                </a:solidFill>
                <a:latin typeface="Arial" pitchFamily="34" charset="0"/>
                <a:cs typeface="Arial" pitchFamily="34" charset="0"/>
              </a:rPr>
              <a:t>ДЛЯ РАБОТНИКОВ БЮДЖЕТНОЙ СФЕРЫ</a:t>
            </a:r>
            <a:endParaRPr lang="en-GB" sz="2600" b="1" dirty="0" smtClean="0">
              <a:solidFill>
                <a:srgbClr val="007A2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683568" y="1282849"/>
            <a:ext cx="2016224" cy="561975"/>
          </a:xfrm>
        </p:spPr>
        <p:txBody>
          <a:bodyPr/>
          <a:lstStyle/>
          <a:p>
            <a:pPr algn="l">
              <a:defRPr/>
            </a:pPr>
            <a:r>
              <a:rPr lang="ru-RU" sz="24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УСЛОВИЯ</a:t>
            </a:r>
            <a:endParaRPr lang="en-GB" sz="24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6"/>
          <p:cNvSpPr>
            <a:spLocks noGrp="1"/>
          </p:cNvSpPr>
          <p:nvPr>
            <p:ph type="title" idx="4294967295"/>
          </p:nvPr>
        </p:nvSpPr>
        <p:spPr>
          <a:xfrm>
            <a:off x="6156176" y="1282849"/>
            <a:ext cx="2016224" cy="561975"/>
          </a:xfrm>
        </p:spPr>
        <p:txBody>
          <a:bodyPr/>
          <a:lstStyle/>
          <a:p>
            <a:pPr algn="l">
              <a:defRPr/>
            </a:pPr>
            <a:r>
              <a:rPr lang="ru-RU" sz="24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ВЫГОДЫ</a:t>
            </a:r>
            <a:endParaRPr lang="en-GB" sz="24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6"/>
          <p:cNvSpPr>
            <a:spLocks noGrp="1"/>
          </p:cNvSpPr>
          <p:nvPr>
            <p:ph type="title" idx="4294967295"/>
          </p:nvPr>
        </p:nvSpPr>
        <p:spPr>
          <a:xfrm>
            <a:off x="467544" y="2060848"/>
            <a:ext cx="3888432" cy="5619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СТАЖ РАБОТЫ</a:t>
            </a:r>
            <a:b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 БЮДЖЕТНОЙ СФЕРЕ  ОТ 5 ЛЕТ</a:t>
            </a:r>
            <a:endParaRPr lang="en-GB" sz="16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6"/>
          <p:cNvSpPr>
            <a:spLocks noGrp="1"/>
          </p:cNvSpPr>
          <p:nvPr>
            <p:ph type="title" idx="4294967295"/>
          </p:nvPr>
        </p:nvSpPr>
        <p:spPr>
          <a:xfrm>
            <a:off x="467544" y="3789040"/>
            <a:ext cx="3888432" cy="5619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ВЗНОСЫ:</a:t>
            </a:r>
            <a:b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ДО 40 ЛЕТ </a:t>
            </a:r>
            <a:r>
              <a:rPr lang="en-US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&lt; = 3%</a:t>
            </a:r>
            <a:br>
              <a:rPr lang="en-US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ОТ 40 ДО 50 ЛЕТ </a:t>
            </a:r>
            <a:r>
              <a:rPr lang="en-US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&lt;= </a:t>
            </a: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5%</a:t>
            </a:r>
            <a:b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ОТ 50 ЛЕТ И СТАРШЕ </a:t>
            </a:r>
            <a:r>
              <a:rPr lang="en-US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ru-RU" sz="16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= 10</a:t>
            </a:r>
            <a:r>
              <a:rPr lang="ru-RU" sz="1600" b="1" dirty="0" smtClean="0">
                <a:solidFill>
                  <a:srgbClr val="23538D"/>
                </a:solidFill>
                <a:latin typeface="Arial" pitchFamily="34" charset="0"/>
                <a:cs typeface="Arial" pitchFamily="34" charset="0"/>
              </a:rPr>
              <a:t>%</a:t>
            </a:r>
            <a:endParaRPr lang="en-GB" sz="1600" b="1" dirty="0" smtClean="0">
              <a:solidFill>
                <a:srgbClr val="23538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6"/>
          <p:cNvSpPr>
            <a:spLocks noGrp="1"/>
          </p:cNvSpPr>
          <p:nvPr>
            <p:ph type="title" idx="4294967295"/>
          </p:nvPr>
        </p:nvSpPr>
        <p:spPr>
          <a:xfrm>
            <a:off x="467544" y="5603329"/>
            <a:ext cx="4392488" cy="56197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1600" b="1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ВЗНОСЫ                ВЗНОСЫ</a:t>
            </a:r>
            <a:br>
              <a:rPr lang="ru-RU" sz="1600" b="1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УЧАСТНИКА          ПРАВИТЕЛЬСТВА</a:t>
            </a:r>
            <a:endParaRPr lang="en-GB" sz="16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оловок 6"/>
          <p:cNvSpPr>
            <a:spLocks noGrp="1"/>
          </p:cNvSpPr>
          <p:nvPr>
            <p:ph type="title" idx="4294967295"/>
          </p:nvPr>
        </p:nvSpPr>
        <p:spPr>
          <a:xfrm>
            <a:off x="1835696" y="5589240"/>
            <a:ext cx="576064" cy="561975"/>
          </a:xfrm>
        </p:spPr>
        <p:txBody>
          <a:bodyPr/>
          <a:lstStyle/>
          <a:p>
            <a:pPr algn="l">
              <a:defRPr/>
            </a:pPr>
            <a:r>
              <a:rPr lang="ru-RU" sz="2400" b="1" dirty="0" smtClean="0">
                <a:solidFill>
                  <a:srgbClr val="396499"/>
                </a:solidFill>
                <a:latin typeface="Arial" pitchFamily="34" charset="0"/>
                <a:cs typeface="Arial" pitchFamily="34" charset="0"/>
              </a:rPr>
              <a:t>=</a:t>
            </a:r>
            <a:endParaRPr lang="en-GB" sz="2400" b="1" dirty="0" smtClean="0">
              <a:solidFill>
                <a:srgbClr val="3964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64088" y="2060848"/>
            <a:ext cx="3528392" cy="561975"/>
          </a:xfrm>
          <a:ln>
            <a:noFill/>
          </a:ln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МИНИМАЛЬНЫЙ ГАРАНТИРОВАННЫЙ ДОХОД 6%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GB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64088" y="2924944"/>
            <a:ext cx="3528392" cy="561975"/>
          </a:xfrm>
        </p:spPr>
        <p:txBody>
          <a:bodyPr/>
          <a:lstStyle/>
          <a:p>
            <a:pPr algn="l">
              <a:defRPr/>
            </a:pP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НАСЛЕДУЕТСЯ</a:t>
            </a:r>
            <a:endParaRPr lang="en-GB" sz="1600" b="1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364088" y="1988840"/>
            <a:ext cx="3456384" cy="7200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364088" y="2852936"/>
            <a:ext cx="3456384" cy="7200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364088" y="3717032"/>
            <a:ext cx="3456384" cy="7200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364088" y="4581128"/>
            <a:ext cx="3456384" cy="7200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64088" y="3803129"/>
            <a:ext cx="3528392" cy="561975"/>
          </a:xfrm>
          <a:ln>
            <a:noFill/>
          </a:ln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НАЛОГОВЫЙ ВЫЧЕТ 13%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GB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64088" y="4667225"/>
            <a:ext cx="3528392" cy="561975"/>
          </a:xfrm>
          <a:ln>
            <a:noFill/>
          </a:ln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СОХРАНЯЕТСЯ ПРИ ПЕРЕЕЗДЕ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GB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64088" y="5445224"/>
            <a:ext cx="3456384" cy="72008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Заголовок 6"/>
          <p:cNvSpPr>
            <a:spLocks noGrp="1"/>
          </p:cNvSpPr>
          <p:nvPr>
            <p:ph type="title" idx="4294967295"/>
          </p:nvPr>
        </p:nvSpPr>
        <p:spPr>
          <a:xfrm>
            <a:off x="5364088" y="5531321"/>
            <a:ext cx="3528392" cy="561975"/>
          </a:xfrm>
          <a:ln>
            <a:noFill/>
          </a:ln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ВОЗМОЖНОСТЬ РАБОТАТЬ И ПОЛУЧАТЬ ПЕНСИЮ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GB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2" descr="C:\Documents and Settings\voldanina.ea\Рабочий стол\КОНФЕРЕНЦИЯ\презентация\prezentaciya_2-0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844824"/>
            <a:ext cx="969962" cy="933450"/>
          </a:xfrm>
          <a:prstGeom prst="rect">
            <a:avLst/>
          </a:prstGeom>
          <a:noFill/>
        </p:spPr>
      </p:pic>
      <p:pic>
        <p:nvPicPr>
          <p:cNvPr id="24" name="Picture 3" descr="C:\Documents and Settings\voldanina.ea\Рабочий стол\КОНФЕРЕНЦИЯ\презентация\prezentaciya-1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5976" y="2708920"/>
            <a:ext cx="969962" cy="933450"/>
          </a:xfrm>
          <a:prstGeom prst="rect">
            <a:avLst/>
          </a:prstGeom>
          <a:noFill/>
        </p:spPr>
      </p:pic>
      <p:pic>
        <p:nvPicPr>
          <p:cNvPr id="25" name="Picture 4" descr="C:\Documents and Settings\voldanina.ea\Рабочий стол\КОНФЕРЕНЦИЯ\презентация\prezentaciya-1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573016"/>
            <a:ext cx="969963" cy="933450"/>
          </a:xfrm>
          <a:prstGeom prst="rect">
            <a:avLst/>
          </a:prstGeom>
          <a:noFill/>
        </p:spPr>
      </p:pic>
      <p:pic>
        <p:nvPicPr>
          <p:cNvPr id="26" name="Picture 5" descr="C:\Documents and Settings\voldanina.ea\Рабочий стол\КОНФЕРЕНЦИЯ\презентация\prezentaciya-1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4437112"/>
            <a:ext cx="969962" cy="933450"/>
          </a:xfrm>
          <a:prstGeom prst="rect">
            <a:avLst/>
          </a:prstGeom>
          <a:noFill/>
        </p:spPr>
      </p:pic>
      <p:pic>
        <p:nvPicPr>
          <p:cNvPr id="27" name="Picture 6" descr="C:\Documents and Settings\voldanina.ea\Рабочий стол\КОНФЕРЕНЦИЯ\презентация\prezentaciya-13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6" y="5301208"/>
            <a:ext cx="969962" cy="933450"/>
          </a:xfrm>
          <a:prstGeom prst="rect">
            <a:avLst/>
          </a:prstGeom>
          <a:noFill/>
        </p:spPr>
      </p:pic>
      <p:sp>
        <p:nvSpPr>
          <p:cNvPr id="29" name="Прямоугольник 28"/>
          <p:cNvSpPr/>
          <p:nvPr/>
        </p:nvSpPr>
        <p:spPr>
          <a:xfrm>
            <a:off x="323528" y="1988840"/>
            <a:ext cx="72008" cy="720080"/>
          </a:xfrm>
          <a:prstGeom prst="rect">
            <a:avLst/>
          </a:prstGeom>
          <a:solidFill>
            <a:srgbClr val="2A65AC"/>
          </a:solidFill>
          <a:ln>
            <a:solidFill>
              <a:srgbClr val="2A65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3356992"/>
            <a:ext cx="72008" cy="1296144"/>
          </a:xfrm>
          <a:prstGeom prst="rect">
            <a:avLst/>
          </a:prstGeom>
          <a:solidFill>
            <a:srgbClr val="2A65AC"/>
          </a:solidFill>
          <a:ln>
            <a:solidFill>
              <a:srgbClr val="2A65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3528" y="5517232"/>
            <a:ext cx="72008" cy="720080"/>
          </a:xfrm>
          <a:prstGeom prst="rect">
            <a:avLst/>
          </a:prstGeom>
          <a:solidFill>
            <a:srgbClr val="2A65AC"/>
          </a:solidFill>
          <a:ln>
            <a:solidFill>
              <a:srgbClr val="2A65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339752" y="1124744"/>
            <a:ext cx="6804248" cy="72008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</TotalTime>
  <Words>617</Words>
  <Application>Microsoft Office PowerPoint</Application>
  <PresentationFormat>Экран (4:3)</PresentationFormat>
  <Paragraphs>179</Paragraphs>
  <Slides>14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Положение команды «ОПС» в турнирной таблице</vt:lpstr>
      <vt:lpstr>ТУРНУРНЫЙ ПУТЬ «НПО В ЮГРЕ» (краткая история)</vt:lpstr>
      <vt:lpstr>Презентация PowerPoint</vt:lpstr>
      <vt:lpstr>Презентация PowerPoint</vt:lpstr>
      <vt:lpstr>Презентация PowerPoint</vt:lpstr>
      <vt:lpstr>РОЛЬ ОКРУЖНОЙ ПЕНСИОННОЙ СИСТЕМЫ</vt:lpstr>
      <vt:lpstr>ДОПОЛНИТЕЛЬНАЯ ОКРУЖНАЯ ПЕНСИЯ  ДЛЯ РАБОТНИКОВ БЮДЖЕТНОЙ СФЕРЫ</vt:lpstr>
      <vt:lpstr>ДОПОЛНИТЕЛЬНАЯ ОКРУЖНАЯ ПЕНСИЯ  ДЛЯ РАБОТНИКОВ БЮДЖЕТНОЙ СФЕРЫ</vt:lpstr>
      <vt:lpstr>реализация ПРОГРАММЫ  «ДПО РАБОТНИКОВ БЮДЖЕТНОЙ СФЕРЫ ЮГРЫ»</vt:lpstr>
      <vt:lpstr>Презентация PowerPoint</vt:lpstr>
      <vt:lpstr>Уменьшение налогооблагаемой базы по налогу на прибыль на 12% от ФОТ  Пенсионные взносы не облагаются страховыми взносами 30,2%  Привлечение квалифицированного персонала  Снижение текучести кадров  Социальное партнерство  с Правительством Югры</vt:lpstr>
      <vt:lpstr>реализация ПРОГРАММЫ дпо «ДЛЯ РАБОТНИКОВ МАЛОГО И СРЕДНЕГО БИЗНЕСА»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Ивикеева Евгения Викторовна</dc:creator>
  <cp:lastModifiedBy>UGSK</cp:lastModifiedBy>
  <cp:revision>87</cp:revision>
  <cp:lastPrinted>2014-10-01T17:31:56Z</cp:lastPrinted>
  <dcterms:created xsi:type="dcterms:W3CDTF">2014-09-30T06:46:44Z</dcterms:created>
  <dcterms:modified xsi:type="dcterms:W3CDTF">2014-10-02T04:13:00Z</dcterms:modified>
</cp:coreProperties>
</file>