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74" r:id="rId5"/>
    <p:sldId id="261" r:id="rId6"/>
    <p:sldId id="276" r:id="rId7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0000CC"/>
    <a:srgbClr val="0033CC"/>
    <a:srgbClr val="0066FF"/>
    <a:srgbClr val="203C94"/>
    <a:srgbClr val="1C4372"/>
    <a:srgbClr val="17375E"/>
    <a:srgbClr val="009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5" autoAdjust="0"/>
    <p:restoredTop sz="86424" autoAdjust="0"/>
  </p:normalViewPr>
  <p:slideViewPr>
    <p:cSldViewPr>
      <p:cViewPr>
        <p:scale>
          <a:sx n="74" d="100"/>
          <a:sy n="74" d="100"/>
        </p:scale>
        <p:origin x="-303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8" y="2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/>
          <a:lstStyle>
            <a:lvl1pPr algn="r">
              <a:defRPr sz="1300"/>
            </a:lvl1pPr>
          </a:lstStyle>
          <a:p>
            <a:fld id="{2C574C60-A574-4072-B0A8-E9E48DE7FE0B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3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8" y="9430093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 anchor="b"/>
          <a:lstStyle>
            <a:lvl1pPr algn="r">
              <a:defRPr sz="1300"/>
            </a:lvl1pPr>
          </a:lstStyle>
          <a:p>
            <a:fld id="{4AFDABF3-DBB0-4451-982E-97DB73B39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58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8" y="2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/>
          <a:lstStyle>
            <a:lvl1pPr algn="r">
              <a:defRPr sz="1300"/>
            </a:lvl1pPr>
          </a:lstStyle>
          <a:p>
            <a:fld id="{C71F2D7C-5EBC-4B3E-84EE-86CDBE16C836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3" tIns="47771" rIns="95543" bIns="477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12" y="4715908"/>
            <a:ext cx="5335269" cy="4467701"/>
          </a:xfrm>
          <a:prstGeom prst="rect">
            <a:avLst/>
          </a:prstGeom>
        </p:spPr>
        <p:txBody>
          <a:bodyPr vert="horz" lIns="95543" tIns="47771" rIns="95543" bIns="4777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8" y="9430093"/>
            <a:ext cx="2889938" cy="496411"/>
          </a:xfrm>
          <a:prstGeom prst="rect">
            <a:avLst/>
          </a:prstGeom>
        </p:spPr>
        <p:txBody>
          <a:bodyPr vert="horz" lIns="95543" tIns="47771" rIns="95543" bIns="47771" rtlCol="0" anchor="b"/>
          <a:lstStyle>
            <a:lvl1pPr algn="r">
              <a:defRPr sz="1300"/>
            </a:lvl1pPr>
          </a:lstStyle>
          <a:p>
            <a:fld id="{F4823FE4-0D52-4569-84F5-2885BDB06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23FE4-0D52-4569-84F5-2885BDB060D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2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23FE4-0D52-4569-84F5-2885BDB060D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2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006E-C27A-4A95-8A9B-CCC6CC791FBD}" type="datetimeFigureOut">
              <a:rPr lang="ru-RU" smtClean="0"/>
              <a:pPr/>
              <a:t>24.06.2014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W8\Documents\&#1044;&#1054;&#1043;&#1054;&#1042;&#1054;&#1056;_&#1044;&#1059;%20&#1055;&#1056;%20&#1060;&#1054;&#1053;&#1044;_&#1089;%20&#1072;&#1074;&#1072;&#1085;&#1089;&#1086;&#1084;%20&#1074;&#1086;&#1079;&#1085;&#1072;&#1075;&#1088;&#1072;&#1078;&#1076;&#1077;&#1085;&#1080;&#1103;_251212%20&#1092;&#1080;&#1085;&#1072;&#1083;_1.docx" TargetMode="External"/><Relationship Id="rId2" Type="http://schemas.openxmlformats.org/officeDocument/2006/relationships/hyperlink" Target="&#1044;&#1057;_&#1088;&#1099;&#1073;&#1072;%20&#1048;&#1044;_24%2002%2014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5857884" cy="314327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РИСКИ ВЗАИМОДЕЙСТВИЯ НПФ  и УК</a:t>
            </a:r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00636"/>
            <a:ext cx="4357686" cy="71438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Президент Ханты-Мансийского НПФ Охлопков А.А.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2844" y="6357958"/>
            <a:ext cx="30369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kumimoji="1" lang="en-US" altLang="en-US" sz="1400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kumimoji="1" lang="ru-RU" altLang="en-US" sz="1400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kumimoji="1" lang="ru-RU" altLang="en-US" sz="1400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Москва, июнь 2014 </a:t>
            </a:r>
            <a:r>
              <a:rPr kumimoji="1" lang="ru-RU" altLang="en-US" sz="1400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000660"/>
          </a:xfrm>
        </p:spPr>
        <p:txBody>
          <a:bodyPr>
            <a:normAutofit/>
          </a:bodyPr>
          <a:lstStyle/>
          <a:p>
            <a:pPr fontAlgn="t">
              <a:buFont typeface="+mj-lt"/>
              <a:buAutoNum type="arabicPeriod" startAt="3"/>
              <a:defRPr/>
            </a:pPr>
            <a:r>
              <a:rPr lang="ru-RU" sz="1800" b="1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ВИДЫ РИСКОВ</a:t>
            </a:r>
          </a:p>
          <a:p>
            <a:pPr fontAlgn="t">
              <a:buFont typeface="+mj-lt"/>
              <a:buAutoNum type="arabicPeriod" startAt="3"/>
              <a:defRPr/>
            </a:pPr>
            <a:r>
              <a:rPr lang="ru-RU" sz="1800" b="1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ИСТОЧНИКИ РИСКОВ</a:t>
            </a:r>
          </a:p>
          <a:p>
            <a:pPr fontAlgn="t">
              <a:buFont typeface="+mj-lt"/>
              <a:buAutoNum type="arabicPeriod" startAt="3"/>
              <a:defRPr/>
            </a:pPr>
            <a:r>
              <a:rPr lang="ru-RU" sz="1800" b="1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СПОСОБЫ УПРАВЛЕНИЯ РИСКАМИ</a:t>
            </a:r>
          </a:p>
          <a:p>
            <a:pPr fontAlgn="t">
              <a:buFont typeface="+mj-lt"/>
              <a:buAutoNum type="arabicPeriod" startAt="3"/>
              <a:defRPr/>
            </a:pPr>
            <a:r>
              <a:rPr lang="ru-RU" sz="1800" b="1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ОСНОВНЫЕ ПРОБЛЕМЫ ДОГОВОРОВ ДУ</a:t>
            </a:r>
          </a:p>
          <a:p>
            <a:pPr marL="0" indent="0" fontAlgn="t">
              <a:buNone/>
              <a:defRPr/>
            </a:pPr>
            <a:r>
              <a:rPr lang="ru-RU" sz="1800" b="1" cap="all" dirty="0" smtClean="0">
                <a:solidFill>
                  <a:srgbClr val="00923F"/>
                </a:solidFill>
                <a:latin typeface="Arial" pitchFamily="34" charset="0"/>
              </a:rPr>
              <a:t>	</a:t>
            </a:r>
          </a:p>
          <a:p>
            <a:pPr fontAlgn="t">
              <a:buNone/>
              <a:defRPr/>
            </a:pPr>
            <a:endParaRPr lang="ru-RU" sz="1800" b="1" cap="all" dirty="0" smtClean="0">
              <a:solidFill>
                <a:srgbClr val="00923F"/>
              </a:solidFill>
              <a:latin typeface="Arial" pitchFamily="34" charset="0"/>
            </a:endParaRPr>
          </a:p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DAF267-F93E-4462-9080-3F9B80BC3293}" type="slidenum">
              <a:rPr lang="ru-RU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pPr algn="ctr"/>
              <a:t>2</a:t>
            </a:fld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ru-RU" sz="2000" b="1" cap="all" dirty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pPr algn="r"/>
            <a:r>
              <a:rPr lang="ru-RU" sz="2000" b="1" cap="all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ВИДЫ РИСКОВ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000660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Риск кредитоспособности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Риск расчетов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Риск цены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Риск эмитента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Риск </a:t>
            </a:r>
            <a:r>
              <a:rPr lang="ru-RU" dirty="0" err="1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недополучения</a:t>
            </a:r>
            <a:r>
              <a:rPr lang="ru-RU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дохода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Искажение</a:t>
            </a:r>
            <a:r>
              <a:rPr lang="ru-RU" baseline="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отчетности (стоимости активов/ результатов</a:t>
            </a: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ДУ)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DAF267-F93E-4462-9080-3F9B80BC3293}" type="slidenum">
              <a:rPr lang="ru-RU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pPr algn="ctr"/>
              <a:t>3</a:t>
            </a:fld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pPr algn="r"/>
            <a:r>
              <a:rPr lang="ru-RU" sz="2000" b="1" cap="all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ИСТОЧНИКИ РИСКОВ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000660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Рынок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Сама Управляющая компания (акционеры/ менеджмент решает проблемы компании  в кризисной ситуации)</a:t>
            </a:r>
          </a:p>
          <a:p>
            <a:pPr marL="361950" indent="-361950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Сотрудник УК</a:t>
            </a:r>
          </a:p>
          <a:p>
            <a:pPr marL="857250" lvl="1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Закрытие личных убыточных позиций</a:t>
            </a:r>
          </a:p>
          <a:p>
            <a:pPr marL="857250" lvl="1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Прямое мошенничество (воровство)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Сотрудник НПФ</a:t>
            </a:r>
            <a:endParaRPr lang="ru-RU" sz="28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defRPr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DAF267-F93E-4462-9080-3F9B80BC3293}" type="slidenum">
              <a:rPr lang="ru-RU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pPr algn="ctr"/>
              <a:t>4</a:t>
            </a:fld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pPr algn="r"/>
            <a:r>
              <a:rPr lang="ru-RU" sz="2000" b="1" cap="all" dirty="0" smtClean="0">
                <a:solidFill>
                  <a:srgbClr val="00923F"/>
                </a:solidFill>
                <a:latin typeface="Arial" pitchFamily="34" charset="0"/>
              </a:rPr>
              <a:t>СПОСОБЫ УПРАВЛЕНИЯ РИСКАМИ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0006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</a:rPr>
              <a:t>Выбор УК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Договор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Инвестиционная декларация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Регулярная переоценка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Отчетность по МСФО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Независимый (реальный) оценщик стоимости активов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Судебная защита</a:t>
            </a:r>
            <a:endParaRPr lang="ru-RU" sz="2000" dirty="0" smtClean="0">
              <a:solidFill>
                <a:srgbClr val="003399"/>
              </a:solidFill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DAF267-F93E-4462-9080-3F9B80BC3293}" type="slidenum">
              <a:rPr lang="ru-RU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pPr algn="ctr"/>
              <a:t>5</a:t>
            </a:fld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pPr algn="r"/>
            <a:r>
              <a:rPr lang="ru-RU" sz="2000" b="1" cap="all" dirty="0" smtClean="0">
                <a:solidFill>
                  <a:srgbClr val="00923F"/>
                </a:solidFill>
                <a:latin typeface="Arial" pitchFamily="34" charset="0"/>
              </a:rPr>
              <a:t>ОСНОВНЫЕ ПРОБЛЕМЫ ДОГОВОРОВ ДУ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00066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</a:rPr>
              <a:t>Отсутствие </a:t>
            </a:r>
            <a:r>
              <a:rPr lang="ru-RU" sz="2000" dirty="0">
                <a:solidFill>
                  <a:srgbClr val="003399"/>
                </a:solidFill>
                <a:latin typeface="Arial" pitchFamily="34" charset="0"/>
              </a:rPr>
              <a:t>условий об ответственности УК за результаты доверительного управления (отсутствие условий в договоре + отсутствие законодательного регулирования ответственности УК)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</a:rPr>
              <a:t>Отсутствие </a:t>
            </a:r>
            <a:r>
              <a:rPr lang="ru-RU" sz="2000" dirty="0">
                <a:solidFill>
                  <a:srgbClr val="003399"/>
                </a:solidFill>
                <a:latin typeface="Arial" pitchFamily="34" charset="0"/>
              </a:rPr>
              <a:t>в договоре четких условий о порядке возврата имущества при расторжении договора 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</a:rPr>
              <a:t>Отсутствие </a:t>
            </a:r>
            <a:r>
              <a:rPr lang="ru-RU" sz="2000" dirty="0">
                <a:solidFill>
                  <a:srgbClr val="003399"/>
                </a:solidFill>
                <a:latin typeface="Arial" pitchFamily="34" charset="0"/>
              </a:rPr>
              <a:t>установленных законодательством механизмов переоценки (снижение) стоимости ценных бумаг, по которым в течение длительного периода не осуществлялось сделок, в </a:t>
            </a:r>
            <a:r>
              <a:rPr lang="ru-RU" sz="2000" dirty="0" err="1">
                <a:solidFill>
                  <a:srgbClr val="003399"/>
                </a:solidFill>
                <a:latin typeface="Arial" pitchFamily="34" charset="0"/>
              </a:rPr>
              <a:t>т.ч</a:t>
            </a:r>
            <a:r>
              <a:rPr lang="ru-RU" sz="2000" dirty="0">
                <a:solidFill>
                  <a:srgbClr val="003399"/>
                </a:solidFill>
                <a:latin typeface="Arial" pitchFamily="34" charset="0"/>
              </a:rPr>
              <a:t>. по которым эмитент и поручитель не могут исполнить обязательства (технический дефолт).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</a:rPr>
              <a:t>В </a:t>
            </a:r>
            <a:r>
              <a:rPr lang="ru-RU" sz="2000" dirty="0">
                <a:solidFill>
                  <a:srgbClr val="003399"/>
                </a:solidFill>
                <a:latin typeface="Arial" pitchFamily="34" charset="0"/>
              </a:rPr>
              <a:t>соответствии с условиями договора возврат активов осуществляется по рыночной цене (возник спор по оценке рыночной стоимости ценных бумаг)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</a:rPr>
              <a:t>Отсутствие инвестиционной декларации.</a:t>
            </a: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err="1" smtClean="0">
                <a:solidFill>
                  <a:srgbClr val="003399"/>
                </a:solidFill>
                <a:latin typeface="Arial" pitchFamily="34" charset="0"/>
                <a:hlinkClick r:id="rId2" action="ppaction://hlinkfile"/>
              </a:rPr>
              <a:t>ДС_рыба</a:t>
            </a: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hlinkClick r:id="rId2" action="ppaction://hlinkfile"/>
              </a:rPr>
              <a:t> ИД_24 02 14.</a:t>
            </a:r>
            <a:r>
              <a:rPr lang="en-US" sz="2000" dirty="0" smtClean="0">
                <a:solidFill>
                  <a:srgbClr val="003399"/>
                </a:solidFill>
                <a:latin typeface="Arial" pitchFamily="34" charset="0"/>
                <a:hlinkClick r:id="rId2" action="ppaction://hlinkfile"/>
              </a:rPr>
              <a:t>doc</a:t>
            </a:r>
            <a:endParaRPr lang="ru-RU" sz="2000" dirty="0" smtClean="0">
              <a:solidFill>
                <a:srgbClr val="003399"/>
              </a:solidFill>
              <a:latin typeface="Arial" pitchFamily="34" charset="0"/>
            </a:endParaRPr>
          </a:p>
          <a:p>
            <a:pPr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rgbClr val="003399"/>
                </a:solidFill>
                <a:latin typeface="Arial" pitchFamily="34" charset="0"/>
                <a:hlinkClick r:id="rId3" action="ppaction://hlinkfile"/>
              </a:rPr>
              <a:t>ДОГОВОР_ДУ ПР ФОНД</a:t>
            </a:r>
            <a:endParaRPr lang="ru-RU" sz="2000" dirty="0">
              <a:solidFill>
                <a:srgbClr val="003399"/>
              </a:solidFill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DAF267-F93E-4462-9080-3F9B80BC3293}" type="slidenum">
              <a:rPr lang="ru-RU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pPr algn="ctr"/>
              <a:t>6</a:t>
            </a:fld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1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18972</TotalTime>
  <Words>221</Words>
  <Application>Microsoft Office PowerPoint</Application>
  <PresentationFormat>Экран (4:3)</PresentationFormat>
  <Paragraphs>46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ОСНОВНЫЕ РИСКИ ВЗАИМОДЕЙСТВИЯ НПФ  и УК</vt:lpstr>
      <vt:lpstr>СОДЕРЖАНИЕ</vt:lpstr>
      <vt:lpstr>ВИДЫ РИСКОВ</vt:lpstr>
      <vt:lpstr>ИСТОЧНИКИ РИСКОВ</vt:lpstr>
      <vt:lpstr>СПОСОБЫ УПРАВЛЕНИЯ РИСКАМИ</vt:lpstr>
      <vt:lpstr>ОСНОВНЫЕ ПРОБЛЕМЫ ДОГОВОРОВ 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 Некрасов</dc:creator>
  <cp:lastModifiedBy>W8</cp:lastModifiedBy>
  <cp:revision>853</cp:revision>
  <cp:lastPrinted>2014-06-24T05:05:23Z</cp:lastPrinted>
  <dcterms:created xsi:type="dcterms:W3CDTF">2014-04-17T02:59:45Z</dcterms:created>
  <dcterms:modified xsi:type="dcterms:W3CDTF">2014-06-24T05:43:30Z</dcterms:modified>
</cp:coreProperties>
</file>