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0" y="-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FA885-B1BE-47CD-9C53-0F36CF7DAE15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BBB870-7440-4F13-B8C7-1EA34919D181}">
      <dgm:prSet phldrT="[Текст]" custT="1"/>
      <dgm:spPr/>
      <dgm:t>
        <a:bodyPr/>
        <a:lstStyle/>
        <a:p>
          <a:r>
            <a:rPr lang="ru-RU" sz="1600" baseline="0" dirty="0" smtClean="0">
              <a:latin typeface="Arial" pitchFamily="34" charset="0"/>
            </a:rPr>
            <a:t>Минимизация убытков ХМ НПФ</a:t>
          </a:r>
          <a:endParaRPr lang="ru-RU" sz="1600" baseline="0" dirty="0">
            <a:latin typeface="Arial" pitchFamily="34" charset="0"/>
          </a:endParaRPr>
        </a:p>
      </dgm:t>
    </dgm:pt>
    <dgm:pt modelId="{B56ED3DA-E17D-4547-8A29-4D93B8EEE61C}" type="parTrans" cxnId="{E5FF53FF-F320-4D51-97E9-B47F04642114}">
      <dgm:prSet/>
      <dgm:spPr/>
      <dgm:t>
        <a:bodyPr/>
        <a:lstStyle/>
        <a:p>
          <a:endParaRPr lang="ru-RU"/>
        </a:p>
      </dgm:t>
    </dgm:pt>
    <dgm:pt modelId="{3986E36C-EA13-4A69-A236-49FE48E6B73C}" type="sibTrans" cxnId="{E5FF53FF-F320-4D51-97E9-B47F04642114}">
      <dgm:prSet/>
      <dgm:spPr/>
      <dgm:t>
        <a:bodyPr/>
        <a:lstStyle/>
        <a:p>
          <a:endParaRPr lang="ru-RU"/>
        </a:p>
      </dgm:t>
    </dgm:pt>
    <dgm:pt modelId="{7B00EAB3-1E22-4CFC-9FAE-8F67CEB2CDC8}">
      <dgm:prSet phldrT="[Текст]" custT="1"/>
      <dgm:spPr/>
      <dgm:t>
        <a:bodyPr/>
        <a:lstStyle/>
        <a:p>
          <a:r>
            <a:rPr lang="ru-RU" sz="1600" baseline="0" dirty="0" smtClean="0">
              <a:latin typeface="Arial" pitchFamily="34" charset="0"/>
            </a:rPr>
            <a:t>Снятие социальной напряженности среди дольщиков</a:t>
          </a:r>
        </a:p>
      </dgm:t>
    </dgm:pt>
    <dgm:pt modelId="{459A48DB-3298-488C-AD80-2DB2A6FBDADA}" type="parTrans" cxnId="{7CC4603A-CC3A-4936-9B8F-013591332197}">
      <dgm:prSet/>
      <dgm:spPr/>
      <dgm:t>
        <a:bodyPr/>
        <a:lstStyle/>
        <a:p>
          <a:endParaRPr lang="ru-RU"/>
        </a:p>
      </dgm:t>
    </dgm:pt>
    <dgm:pt modelId="{B1C0F37E-3F39-49AF-956B-C8B14FA23ED2}" type="sibTrans" cxnId="{7CC4603A-CC3A-4936-9B8F-013591332197}">
      <dgm:prSet/>
      <dgm:spPr/>
      <dgm:t>
        <a:bodyPr/>
        <a:lstStyle/>
        <a:p>
          <a:endParaRPr lang="ru-RU"/>
        </a:p>
      </dgm:t>
    </dgm:pt>
    <dgm:pt modelId="{A2F11826-9B34-485E-8ACC-1EF3D3FDD3A7}">
      <dgm:prSet phldrT="[Текст]" custT="1"/>
      <dgm:spPr/>
      <dgm:t>
        <a:bodyPr/>
        <a:lstStyle/>
        <a:p>
          <a:r>
            <a:rPr lang="ru-RU" sz="1600" baseline="0" dirty="0" smtClean="0">
              <a:latin typeface="Arial" pitchFamily="34" charset="0"/>
            </a:rPr>
            <a:t>Достройка объектов в ХМАО (создана ООО «ССТ», компания-преемник «ЮИСП»)</a:t>
          </a:r>
          <a:endParaRPr lang="ru-RU" sz="1600" baseline="0" dirty="0">
            <a:latin typeface="Arial" pitchFamily="34" charset="0"/>
          </a:endParaRPr>
        </a:p>
      </dgm:t>
    </dgm:pt>
    <dgm:pt modelId="{EB9CA05F-117F-4089-A57F-CDC9EA51307A}" type="parTrans" cxnId="{0777A1FE-B9F2-4C81-9AF4-FFCCC0BCB2DD}">
      <dgm:prSet/>
      <dgm:spPr/>
      <dgm:t>
        <a:bodyPr/>
        <a:lstStyle/>
        <a:p>
          <a:endParaRPr lang="ru-RU"/>
        </a:p>
      </dgm:t>
    </dgm:pt>
    <dgm:pt modelId="{8CC26C1D-3B91-45CD-8925-9AA6D849884A}" type="sibTrans" cxnId="{0777A1FE-B9F2-4C81-9AF4-FFCCC0BCB2DD}">
      <dgm:prSet/>
      <dgm:spPr/>
      <dgm:t>
        <a:bodyPr/>
        <a:lstStyle/>
        <a:p>
          <a:endParaRPr lang="ru-RU"/>
        </a:p>
      </dgm:t>
    </dgm:pt>
    <dgm:pt modelId="{4638875C-D9DF-4749-A9C8-324AE6C65B42}">
      <dgm:prSet custT="1"/>
      <dgm:spPr/>
      <dgm:t>
        <a:bodyPr/>
        <a:lstStyle/>
        <a:p>
          <a:r>
            <a:rPr lang="ru-RU" sz="1600" baseline="0" dirty="0" smtClean="0">
              <a:latin typeface="Arial" pitchFamily="34" charset="0"/>
            </a:rPr>
            <a:t>Дружественное урегулирование задолженности перед ключевыми предприятиями Югры</a:t>
          </a:r>
          <a:endParaRPr lang="ru-RU" sz="1600" baseline="0" dirty="0">
            <a:latin typeface="Arial" pitchFamily="34" charset="0"/>
          </a:endParaRPr>
        </a:p>
      </dgm:t>
    </dgm:pt>
    <dgm:pt modelId="{4FE22A76-D87C-4A8F-A9AF-4E704CACFFC8}" type="parTrans" cxnId="{279DCB90-4780-43F7-A0D2-90CEA4A64535}">
      <dgm:prSet/>
      <dgm:spPr/>
      <dgm:t>
        <a:bodyPr/>
        <a:lstStyle/>
        <a:p>
          <a:endParaRPr lang="ru-RU"/>
        </a:p>
      </dgm:t>
    </dgm:pt>
    <dgm:pt modelId="{CA21C166-25FA-4597-920E-F78E96A449D9}" type="sibTrans" cxnId="{279DCB90-4780-43F7-A0D2-90CEA4A64535}">
      <dgm:prSet/>
      <dgm:spPr/>
      <dgm:t>
        <a:bodyPr/>
        <a:lstStyle/>
        <a:p>
          <a:endParaRPr lang="ru-RU"/>
        </a:p>
      </dgm:t>
    </dgm:pt>
    <dgm:pt modelId="{3CE57FC1-D332-46B1-A1FC-86ACE64772B2}">
      <dgm:prSet custT="1"/>
      <dgm:spPr/>
      <dgm:t>
        <a:bodyPr/>
        <a:lstStyle/>
        <a:p>
          <a:r>
            <a:rPr lang="ru-RU" sz="1600" baseline="0" dirty="0" smtClean="0">
              <a:latin typeface="Arial" pitchFamily="34" charset="0"/>
            </a:rPr>
            <a:t>Сохранение имиджа ХМАО как региона, благоприятного для инвесторов</a:t>
          </a:r>
          <a:endParaRPr lang="ru-RU" sz="1600" baseline="0" dirty="0">
            <a:latin typeface="Arial" pitchFamily="34" charset="0"/>
          </a:endParaRPr>
        </a:p>
      </dgm:t>
    </dgm:pt>
    <dgm:pt modelId="{109EF2B0-2024-4483-927A-E966F08DB5A5}" type="parTrans" cxnId="{598456E3-2238-45FD-B1D2-9050BB4D5978}">
      <dgm:prSet/>
      <dgm:spPr/>
      <dgm:t>
        <a:bodyPr/>
        <a:lstStyle/>
        <a:p>
          <a:endParaRPr lang="ru-RU"/>
        </a:p>
      </dgm:t>
    </dgm:pt>
    <dgm:pt modelId="{09EAC736-0EE2-4FA7-9AC0-82ED585D7436}" type="sibTrans" cxnId="{598456E3-2238-45FD-B1D2-9050BB4D5978}">
      <dgm:prSet/>
      <dgm:spPr/>
      <dgm:t>
        <a:bodyPr/>
        <a:lstStyle/>
        <a:p>
          <a:endParaRPr lang="ru-RU"/>
        </a:p>
      </dgm:t>
    </dgm:pt>
    <dgm:pt modelId="{96588868-27DE-45B1-A589-D27B7542206B}" type="pres">
      <dgm:prSet presAssocID="{DCCFA885-B1BE-47CD-9C53-0F36CF7DAE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001EC33-80A6-4697-8677-9EABD7A30394}" type="pres">
      <dgm:prSet presAssocID="{DCCFA885-B1BE-47CD-9C53-0F36CF7DAE15}" presName="Name1" presStyleCnt="0"/>
      <dgm:spPr/>
    </dgm:pt>
    <dgm:pt modelId="{F3D0F82F-08C8-4854-A970-3E122210C8C0}" type="pres">
      <dgm:prSet presAssocID="{DCCFA885-B1BE-47CD-9C53-0F36CF7DAE15}" presName="cycle" presStyleCnt="0"/>
      <dgm:spPr/>
    </dgm:pt>
    <dgm:pt modelId="{ED079D75-7DA2-4C11-A439-3C0503F55CE3}" type="pres">
      <dgm:prSet presAssocID="{DCCFA885-B1BE-47CD-9C53-0F36CF7DAE15}" presName="srcNode" presStyleLbl="node1" presStyleIdx="0" presStyleCnt="5"/>
      <dgm:spPr/>
    </dgm:pt>
    <dgm:pt modelId="{F950A1D0-5CE5-4F1E-BF03-ACF7F9217B02}" type="pres">
      <dgm:prSet presAssocID="{DCCFA885-B1BE-47CD-9C53-0F36CF7DAE15}" presName="conn" presStyleLbl="parChTrans1D2" presStyleIdx="0" presStyleCnt="1"/>
      <dgm:spPr/>
      <dgm:t>
        <a:bodyPr/>
        <a:lstStyle/>
        <a:p>
          <a:endParaRPr lang="ru-RU"/>
        </a:p>
      </dgm:t>
    </dgm:pt>
    <dgm:pt modelId="{4AB0A9EC-8413-4AB0-926E-9070605976E6}" type="pres">
      <dgm:prSet presAssocID="{DCCFA885-B1BE-47CD-9C53-0F36CF7DAE15}" presName="extraNode" presStyleLbl="node1" presStyleIdx="0" presStyleCnt="5"/>
      <dgm:spPr/>
    </dgm:pt>
    <dgm:pt modelId="{699DDBDD-F0C9-417D-A18D-9EC7F50CE0DF}" type="pres">
      <dgm:prSet presAssocID="{DCCFA885-B1BE-47CD-9C53-0F36CF7DAE15}" presName="dstNode" presStyleLbl="node1" presStyleIdx="0" presStyleCnt="5"/>
      <dgm:spPr/>
    </dgm:pt>
    <dgm:pt modelId="{C815631B-6210-48D5-BB4C-98A9CF9F811E}" type="pres">
      <dgm:prSet presAssocID="{E7BBB870-7440-4F13-B8C7-1EA34919D18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FAA1B-4085-4833-85D7-95DF9031103A}" type="pres">
      <dgm:prSet presAssocID="{E7BBB870-7440-4F13-B8C7-1EA34919D181}" presName="accent_1" presStyleCnt="0"/>
      <dgm:spPr/>
    </dgm:pt>
    <dgm:pt modelId="{4C360B18-8D0D-4364-8F3C-AEF221E0AE42}" type="pres">
      <dgm:prSet presAssocID="{E7BBB870-7440-4F13-B8C7-1EA34919D181}" presName="accentRepeatNode" presStyleLbl="solidFgAcc1" presStyleIdx="0" presStyleCnt="5"/>
      <dgm:spPr/>
    </dgm:pt>
    <dgm:pt modelId="{0DA6A20F-48C9-4068-9E28-F1BEA00E7BEB}" type="pres">
      <dgm:prSet presAssocID="{7B00EAB3-1E22-4CFC-9FAE-8F67CEB2CDC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64647-C3D5-49BE-8DC4-629C6FD3633D}" type="pres">
      <dgm:prSet presAssocID="{7B00EAB3-1E22-4CFC-9FAE-8F67CEB2CDC8}" presName="accent_2" presStyleCnt="0"/>
      <dgm:spPr/>
    </dgm:pt>
    <dgm:pt modelId="{B8F5ED96-20FD-4D70-A459-0D6B7D29E58B}" type="pres">
      <dgm:prSet presAssocID="{7B00EAB3-1E22-4CFC-9FAE-8F67CEB2CDC8}" presName="accentRepeatNode" presStyleLbl="solidFgAcc1" presStyleIdx="1" presStyleCnt="5"/>
      <dgm:spPr/>
    </dgm:pt>
    <dgm:pt modelId="{49B6DFCF-BE37-416F-B9BB-189A5FFF4D63}" type="pres">
      <dgm:prSet presAssocID="{A2F11826-9B34-485E-8ACC-1EF3D3FDD3A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76FEA-76C5-42AC-8688-0CB6DDB63A19}" type="pres">
      <dgm:prSet presAssocID="{A2F11826-9B34-485E-8ACC-1EF3D3FDD3A7}" presName="accent_3" presStyleCnt="0"/>
      <dgm:spPr/>
    </dgm:pt>
    <dgm:pt modelId="{D7B62A3C-6E5D-46F8-8AE0-177522F7F6AD}" type="pres">
      <dgm:prSet presAssocID="{A2F11826-9B34-485E-8ACC-1EF3D3FDD3A7}" presName="accentRepeatNode" presStyleLbl="solidFgAcc1" presStyleIdx="2" presStyleCnt="5"/>
      <dgm:spPr/>
    </dgm:pt>
    <dgm:pt modelId="{304315F0-2CE0-47A5-95F3-A01FE52CC609}" type="pres">
      <dgm:prSet presAssocID="{3CE57FC1-D332-46B1-A1FC-86ACE64772B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12595-37E8-4379-9BC6-05AF53A486AD}" type="pres">
      <dgm:prSet presAssocID="{3CE57FC1-D332-46B1-A1FC-86ACE64772B2}" presName="accent_4" presStyleCnt="0"/>
      <dgm:spPr/>
    </dgm:pt>
    <dgm:pt modelId="{9AF62176-B687-4094-821A-8B80629E8B13}" type="pres">
      <dgm:prSet presAssocID="{3CE57FC1-D332-46B1-A1FC-86ACE64772B2}" presName="accentRepeatNode" presStyleLbl="solidFgAcc1" presStyleIdx="3" presStyleCnt="5"/>
      <dgm:spPr/>
    </dgm:pt>
    <dgm:pt modelId="{CB960D40-AD92-49D6-8758-D16D90AF85A9}" type="pres">
      <dgm:prSet presAssocID="{4638875C-D9DF-4749-A9C8-324AE6C65B4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69A2B-2007-46D6-86CA-B863B95958E9}" type="pres">
      <dgm:prSet presAssocID="{4638875C-D9DF-4749-A9C8-324AE6C65B42}" presName="accent_5" presStyleCnt="0"/>
      <dgm:spPr/>
    </dgm:pt>
    <dgm:pt modelId="{E193E905-1591-41F5-8D06-F51927F15DF1}" type="pres">
      <dgm:prSet presAssocID="{4638875C-D9DF-4749-A9C8-324AE6C65B42}" presName="accentRepeatNode" presStyleLbl="solidFgAcc1" presStyleIdx="4" presStyleCnt="5"/>
      <dgm:spPr/>
    </dgm:pt>
  </dgm:ptLst>
  <dgm:cxnLst>
    <dgm:cxn modelId="{598456E3-2238-45FD-B1D2-9050BB4D5978}" srcId="{DCCFA885-B1BE-47CD-9C53-0F36CF7DAE15}" destId="{3CE57FC1-D332-46B1-A1FC-86ACE64772B2}" srcOrd="3" destOrd="0" parTransId="{109EF2B0-2024-4483-927A-E966F08DB5A5}" sibTransId="{09EAC736-0EE2-4FA7-9AC0-82ED585D7436}"/>
    <dgm:cxn modelId="{F7995A28-2E1A-476E-830C-ED699D31A2AA}" type="presOf" srcId="{3CE57FC1-D332-46B1-A1FC-86ACE64772B2}" destId="{304315F0-2CE0-47A5-95F3-A01FE52CC609}" srcOrd="0" destOrd="0" presId="urn:microsoft.com/office/officeart/2008/layout/VerticalCurvedList"/>
    <dgm:cxn modelId="{7CC4603A-CC3A-4936-9B8F-013591332197}" srcId="{DCCFA885-B1BE-47CD-9C53-0F36CF7DAE15}" destId="{7B00EAB3-1E22-4CFC-9FAE-8F67CEB2CDC8}" srcOrd="1" destOrd="0" parTransId="{459A48DB-3298-488C-AD80-2DB2A6FBDADA}" sibTransId="{B1C0F37E-3F39-49AF-956B-C8B14FA23ED2}"/>
    <dgm:cxn modelId="{0777A1FE-B9F2-4C81-9AF4-FFCCC0BCB2DD}" srcId="{DCCFA885-B1BE-47CD-9C53-0F36CF7DAE15}" destId="{A2F11826-9B34-485E-8ACC-1EF3D3FDD3A7}" srcOrd="2" destOrd="0" parTransId="{EB9CA05F-117F-4089-A57F-CDC9EA51307A}" sibTransId="{8CC26C1D-3B91-45CD-8925-9AA6D849884A}"/>
    <dgm:cxn modelId="{E5FF53FF-F320-4D51-97E9-B47F04642114}" srcId="{DCCFA885-B1BE-47CD-9C53-0F36CF7DAE15}" destId="{E7BBB870-7440-4F13-B8C7-1EA34919D181}" srcOrd="0" destOrd="0" parTransId="{B56ED3DA-E17D-4547-8A29-4D93B8EEE61C}" sibTransId="{3986E36C-EA13-4A69-A236-49FE48E6B73C}"/>
    <dgm:cxn modelId="{279DCB90-4780-43F7-A0D2-90CEA4A64535}" srcId="{DCCFA885-B1BE-47CD-9C53-0F36CF7DAE15}" destId="{4638875C-D9DF-4749-A9C8-324AE6C65B42}" srcOrd="4" destOrd="0" parTransId="{4FE22A76-D87C-4A8F-A9AF-4E704CACFFC8}" sibTransId="{CA21C166-25FA-4597-920E-F78E96A449D9}"/>
    <dgm:cxn modelId="{95E75266-D117-423C-86E4-AC788DF4E68D}" type="presOf" srcId="{A2F11826-9B34-485E-8ACC-1EF3D3FDD3A7}" destId="{49B6DFCF-BE37-416F-B9BB-189A5FFF4D63}" srcOrd="0" destOrd="0" presId="urn:microsoft.com/office/officeart/2008/layout/VerticalCurvedList"/>
    <dgm:cxn modelId="{0C7F3EC8-6DFA-4EEA-B24D-8E71581485F1}" type="presOf" srcId="{7B00EAB3-1E22-4CFC-9FAE-8F67CEB2CDC8}" destId="{0DA6A20F-48C9-4068-9E28-F1BEA00E7BEB}" srcOrd="0" destOrd="0" presId="urn:microsoft.com/office/officeart/2008/layout/VerticalCurvedList"/>
    <dgm:cxn modelId="{F1779253-EF02-4EAB-8C2C-B4FD51E6CC38}" type="presOf" srcId="{DCCFA885-B1BE-47CD-9C53-0F36CF7DAE15}" destId="{96588868-27DE-45B1-A589-D27B7542206B}" srcOrd="0" destOrd="0" presId="urn:microsoft.com/office/officeart/2008/layout/VerticalCurvedList"/>
    <dgm:cxn modelId="{7CE73746-0FA6-4506-B5AE-6E959F66C333}" type="presOf" srcId="{4638875C-D9DF-4749-A9C8-324AE6C65B42}" destId="{CB960D40-AD92-49D6-8758-D16D90AF85A9}" srcOrd="0" destOrd="0" presId="urn:microsoft.com/office/officeart/2008/layout/VerticalCurvedList"/>
    <dgm:cxn modelId="{75049479-86C8-4881-9616-7D93A06AE8A6}" type="presOf" srcId="{3986E36C-EA13-4A69-A236-49FE48E6B73C}" destId="{F950A1D0-5CE5-4F1E-BF03-ACF7F9217B02}" srcOrd="0" destOrd="0" presId="urn:microsoft.com/office/officeart/2008/layout/VerticalCurvedList"/>
    <dgm:cxn modelId="{C561FDDB-85A2-4951-B13C-B523752613AA}" type="presOf" srcId="{E7BBB870-7440-4F13-B8C7-1EA34919D181}" destId="{C815631B-6210-48D5-BB4C-98A9CF9F811E}" srcOrd="0" destOrd="0" presId="urn:microsoft.com/office/officeart/2008/layout/VerticalCurvedList"/>
    <dgm:cxn modelId="{027CE1B8-6A6D-4F8A-AAF0-0FC4F0F08D9C}" type="presParOf" srcId="{96588868-27DE-45B1-A589-D27B7542206B}" destId="{9001EC33-80A6-4697-8677-9EABD7A30394}" srcOrd="0" destOrd="0" presId="urn:microsoft.com/office/officeart/2008/layout/VerticalCurvedList"/>
    <dgm:cxn modelId="{E042E48F-8A27-48D9-8C4D-B23A120F3EB3}" type="presParOf" srcId="{9001EC33-80A6-4697-8677-9EABD7A30394}" destId="{F3D0F82F-08C8-4854-A970-3E122210C8C0}" srcOrd="0" destOrd="0" presId="urn:microsoft.com/office/officeart/2008/layout/VerticalCurvedList"/>
    <dgm:cxn modelId="{98EA8E83-3C1A-45C5-A867-BC1F493848FA}" type="presParOf" srcId="{F3D0F82F-08C8-4854-A970-3E122210C8C0}" destId="{ED079D75-7DA2-4C11-A439-3C0503F55CE3}" srcOrd="0" destOrd="0" presId="urn:microsoft.com/office/officeart/2008/layout/VerticalCurvedList"/>
    <dgm:cxn modelId="{BBB11E72-A377-43E6-B011-0DFF0DB875C8}" type="presParOf" srcId="{F3D0F82F-08C8-4854-A970-3E122210C8C0}" destId="{F950A1D0-5CE5-4F1E-BF03-ACF7F9217B02}" srcOrd="1" destOrd="0" presId="urn:microsoft.com/office/officeart/2008/layout/VerticalCurvedList"/>
    <dgm:cxn modelId="{AA8D303F-9E40-47F5-9BB2-F750491EEF94}" type="presParOf" srcId="{F3D0F82F-08C8-4854-A970-3E122210C8C0}" destId="{4AB0A9EC-8413-4AB0-926E-9070605976E6}" srcOrd="2" destOrd="0" presId="urn:microsoft.com/office/officeart/2008/layout/VerticalCurvedList"/>
    <dgm:cxn modelId="{CA3C74E5-DE4A-40BD-A870-A53CACC84C9C}" type="presParOf" srcId="{F3D0F82F-08C8-4854-A970-3E122210C8C0}" destId="{699DDBDD-F0C9-417D-A18D-9EC7F50CE0DF}" srcOrd="3" destOrd="0" presId="urn:microsoft.com/office/officeart/2008/layout/VerticalCurvedList"/>
    <dgm:cxn modelId="{50BEEC78-0989-4033-83FD-2FF58225CB0B}" type="presParOf" srcId="{9001EC33-80A6-4697-8677-9EABD7A30394}" destId="{C815631B-6210-48D5-BB4C-98A9CF9F811E}" srcOrd="1" destOrd="0" presId="urn:microsoft.com/office/officeart/2008/layout/VerticalCurvedList"/>
    <dgm:cxn modelId="{7E821C53-7541-436D-969A-3D345AEC44C6}" type="presParOf" srcId="{9001EC33-80A6-4697-8677-9EABD7A30394}" destId="{966FAA1B-4085-4833-85D7-95DF9031103A}" srcOrd="2" destOrd="0" presId="urn:microsoft.com/office/officeart/2008/layout/VerticalCurvedList"/>
    <dgm:cxn modelId="{4016C3D8-35D8-44BE-B2C8-55DF478BFE63}" type="presParOf" srcId="{966FAA1B-4085-4833-85D7-95DF9031103A}" destId="{4C360B18-8D0D-4364-8F3C-AEF221E0AE42}" srcOrd="0" destOrd="0" presId="urn:microsoft.com/office/officeart/2008/layout/VerticalCurvedList"/>
    <dgm:cxn modelId="{0AF16785-117E-49F9-8886-DE2A6BF92664}" type="presParOf" srcId="{9001EC33-80A6-4697-8677-9EABD7A30394}" destId="{0DA6A20F-48C9-4068-9E28-F1BEA00E7BEB}" srcOrd="3" destOrd="0" presId="urn:microsoft.com/office/officeart/2008/layout/VerticalCurvedList"/>
    <dgm:cxn modelId="{6D807AC6-28DF-4477-BFB9-ADCE1393F86B}" type="presParOf" srcId="{9001EC33-80A6-4697-8677-9EABD7A30394}" destId="{C5664647-C3D5-49BE-8DC4-629C6FD3633D}" srcOrd="4" destOrd="0" presId="urn:microsoft.com/office/officeart/2008/layout/VerticalCurvedList"/>
    <dgm:cxn modelId="{59E2D09B-CAC8-463E-B862-31979BD87F64}" type="presParOf" srcId="{C5664647-C3D5-49BE-8DC4-629C6FD3633D}" destId="{B8F5ED96-20FD-4D70-A459-0D6B7D29E58B}" srcOrd="0" destOrd="0" presId="urn:microsoft.com/office/officeart/2008/layout/VerticalCurvedList"/>
    <dgm:cxn modelId="{52E6AE13-4C2A-4943-8188-E6EE5E6DB6C9}" type="presParOf" srcId="{9001EC33-80A6-4697-8677-9EABD7A30394}" destId="{49B6DFCF-BE37-416F-B9BB-189A5FFF4D63}" srcOrd="5" destOrd="0" presId="urn:microsoft.com/office/officeart/2008/layout/VerticalCurvedList"/>
    <dgm:cxn modelId="{DD768639-D513-4F57-AF6D-76BAF5D5FE6B}" type="presParOf" srcId="{9001EC33-80A6-4697-8677-9EABD7A30394}" destId="{F7676FEA-76C5-42AC-8688-0CB6DDB63A19}" srcOrd="6" destOrd="0" presId="urn:microsoft.com/office/officeart/2008/layout/VerticalCurvedList"/>
    <dgm:cxn modelId="{E34CAE4D-B9A6-4107-85AE-7C1B6B826147}" type="presParOf" srcId="{F7676FEA-76C5-42AC-8688-0CB6DDB63A19}" destId="{D7B62A3C-6E5D-46F8-8AE0-177522F7F6AD}" srcOrd="0" destOrd="0" presId="urn:microsoft.com/office/officeart/2008/layout/VerticalCurvedList"/>
    <dgm:cxn modelId="{47B5D3ED-7BBA-4EF5-A92B-C9FF9CB947F1}" type="presParOf" srcId="{9001EC33-80A6-4697-8677-9EABD7A30394}" destId="{304315F0-2CE0-47A5-95F3-A01FE52CC609}" srcOrd="7" destOrd="0" presId="urn:microsoft.com/office/officeart/2008/layout/VerticalCurvedList"/>
    <dgm:cxn modelId="{18E685CF-966E-48A4-94AA-55D6EC7A686F}" type="presParOf" srcId="{9001EC33-80A6-4697-8677-9EABD7A30394}" destId="{65212595-37E8-4379-9BC6-05AF53A486AD}" srcOrd="8" destOrd="0" presId="urn:microsoft.com/office/officeart/2008/layout/VerticalCurvedList"/>
    <dgm:cxn modelId="{743B9162-5840-485E-945D-3A5EC6364526}" type="presParOf" srcId="{65212595-37E8-4379-9BC6-05AF53A486AD}" destId="{9AF62176-B687-4094-821A-8B80629E8B13}" srcOrd="0" destOrd="0" presId="urn:microsoft.com/office/officeart/2008/layout/VerticalCurvedList"/>
    <dgm:cxn modelId="{5E823FE4-D06A-41D5-AA28-33658985CBDA}" type="presParOf" srcId="{9001EC33-80A6-4697-8677-9EABD7A30394}" destId="{CB960D40-AD92-49D6-8758-D16D90AF85A9}" srcOrd="9" destOrd="0" presId="urn:microsoft.com/office/officeart/2008/layout/VerticalCurvedList"/>
    <dgm:cxn modelId="{525BC926-3201-49B7-AF3A-2E72EE7D01BF}" type="presParOf" srcId="{9001EC33-80A6-4697-8677-9EABD7A30394}" destId="{9B869A2B-2007-46D6-86CA-B863B95958E9}" srcOrd="10" destOrd="0" presId="urn:microsoft.com/office/officeart/2008/layout/VerticalCurvedList"/>
    <dgm:cxn modelId="{EAB0EC64-DB8B-4163-AF6C-E9CE303FEF95}" type="presParOf" srcId="{9B869A2B-2007-46D6-86CA-B863B95958E9}" destId="{E193E905-1591-41F5-8D06-F51927F15D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C7A7C-AB57-4E98-B237-5C0465B7ED80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A2AD90-6749-4821-9985-69C2A94E7D88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C9AA566-EF84-443F-B033-9C6F9BC8E939}" type="parTrans" cxnId="{C2723BDC-3457-4B4D-B096-17089BD67325}">
      <dgm:prSet/>
      <dgm:spPr/>
      <dgm:t>
        <a:bodyPr/>
        <a:lstStyle/>
        <a:p>
          <a:endParaRPr lang="ru-RU"/>
        </a:p>
      </dgm:t>
    </dgm:pt>
    <dgm:pt modelId="{42F4316D-18E0-43A6-AB0B-0EA43960FC9A}" type="sibTrans" cxnId="{C2723BDC-3457-4B4D-B096-17089BD67325}">
      <dgm:prSet/>
      <dgm:spPr/>
      <dgm:t>
        <a:bodyPr/>
        <a:lstStyle/>
        <a:p>
          <a:endParaRPr lang="ru-RU"/>
        </a:p>
      </dgm:t>
    </dgm:pt>
    <dgm:pt modelId="{B4ABDE1D-3116-4388-9676-19E7FED9BD47}">
      <dgm:prSet phldrT="[Текст]"/>
      <dgm:spPr/>
      <dgm:t>
        <a:bodyPr/>
        <a:lstStyle/>
        <a:p>
          <a:r>
            <a:rPr lang="ru-RU" dirty="0" smtClean="0"/>
            <a:t>Полностью выполнены обязательства перед дольщиками</a:t>
          </a:r>
          <a:endParaRPr lang="ru-RU" dirty="0"/>
        </a:p>
      </dgm:t>
    </dgm:pt>
    <dgm:pt modelId="{C1400028-63FC-4CDC-A236-38FC672A0451}" type="parTrans" cxnId="{057394FD-8E65-4597-84B6-F75981571D0B}">
      <dgm:prSet/>
      <dgm:spPr/>
      <dgm:t>
        <a:bodyPr/>
        <a:lstStyle/>
        <a:p>
          <a:endParaRPr lang="ru-RU"/>
        </a:p>
      </dgm:t>
    </dgm:pt>
    <dgm:pt modelId="{427A50A0-82A1-42DA-8DBC-A8B1518565D6}" type="sibTrans" cxnId="{057394FD-8E65-4597-84B6-F75981571D0B}">
      <dgm:prSet/>
      <dgm:spPr/>
      <dgm:t>
        <a:bodyPr/>
        <a:lstStyle/>
        <a:p>
          <a:endParaRPr lang="ru-RU"/>
        </a:p>
      </dgm:t>
    </dgm:pt>
    <dgm:pt modelId="{5EF7109D-FD94-4334-A968-F3F12E295327}">
      <dgm:prSet phldrT="[Текст]"/>
      <dgm:spPr/>
      <dgm:t>
        <a:bodyPr/>
        <a:lstStyle/>
        <a:p>
          <a:r>
            <a:rPr lang="ru-RU" dirty="0" smtClean="0"/>
            <a:t>250 семей на сумму 900 миллионов рублей</a:t>
          </a:r>
          <a:endParaRPr lang="ru-RU" dirty="0"/>
        </a:p>
      </dgm:t>
    </dgm:pt>
    <dgm:pt modelId="{982D3C29-B59B-4D27-80EC-046776EFA4AC}" type="parTrans" cxnId="{14AE5A88-48C3-448A-833E-6B4980BE5F58}">
      <dgm:prSet/>
      <dgm:spPr/>
      <dgm:t>
        <a:bodyPr/>
        <a:lstStyle/>
        <a:p>
          <a:endParaRPr lang="ru-RU"/>
        </a:p>
      </dgm:t>
    </dgm:pt>
    <dgm:pt modelId="{5C08691A-3789-408F-807B-8049423835C2}" type="sibTrans" cxnId="{14AE5A88-48C3-448A-833E-6B4980BE5F58}">
      <dgm:prSet/>
      <dgm:spPr/>
      <dgm:t>
        <a:bodyPr/>
        <a:lstStyle/>
        <a:p>
          <a:endParaRPr lang="ru-RU"/>
        </a:p>
      </dgm:t>
    </dgm:pt>
    <dgm:pt modelId="{8C48B481-F452-4573-B543-A608001EBBD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050D5F7-A5A2-492D-9EA7-CA0F5B76EEC3}" type="parTrans" cxnId="{82FC3601-962B-4048-8F26-D683BEB5418E}">
      <dgm:prSet/>
      <dgm:spPr/>
      <dgm:t>
        <a:bodyPr/>
        <a:lstStyle/>
        <a:p>
          <a:endParaRPr lang="ru-RU"/>
        </a:p>
      </dgm:t>
    </dgm:pt>
    <dgm:pt modelId="{EF3B87AA-D6DD-4A36-830D-29B9AC5CE77A}" type="sibTrans" cxnId="{82FC3601-962B-4048-8F26-D683BEB5418E}">
      <dgm:prSet/>
      <dgm:spPr/>
      <dgm:t>
        <a:bodyPr/>
        <a:lstStyle/>
        <a:p>
          <a:endParaRPr lang="ru-RU"/>
        </a:p>
      </dgm:t>
    </dgm:pt>
    <dgm:pt modelId="{334F0594-FC4D-4435-8C44-4618BAD65477}">
      <dgm:prSet phldrT="[Текст]"/>
      <dgm:spPr/>
      <dgm:t>
        <a:bodyPr/>
        <a:lstStyle/>
        <a:p>
          <a:r>
            <a:rPr lang="ru-RU" dirty="0" smtClean="0"/>
            <a:t>Исполнены обязательства перед сторонними кредиторами на сумму 3,36 миллиарда рублей</a:t>
          </a:r>
          <a:endParaRPr lang="ru-RU" dirty="0"/>
        </a:p>
      </dgm:t>
    </dgm:pt>
    <dgm:pt modelId="{8E4381F0-A4ED-49C0-AC76-D22A9667A0F7}" type="parTrans" cxnId="{154BA78C-9EA7-4374-91FA-277F483FE85B}">
      <dgm:prSet/>
      <dgm:spPr/>
      <dgm:t>
        <a:bodyPr/>
        <a:lstStyle/>
        <a:p>
          <a:endParaRPr lang="ru-RU"/>
        </a:p>
      </dgm:t>
    </dgm:pt>
    <dgm:pt modelId="{1F46CE88-026A-41A2-9522-2540A2C3F921}" type="sibTrans" cxnId="{154BA78C-9EA7-4374-91FA-277F483FE85B}">
      <dgm:prSet/>
      <dgm:spPr/>
      <dgm:t>
        <a:bodyPr/>
        <a:lstStyle/>
        <a:p>
          <a:endParaRPr lang="ru-RU"/>
        </a:p>
      </dgm:t>
    </dgm:pt>
    <dgm:pt modelId="{81B50331-4FA2-4208-9C49-2A163903E19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4F39BD8-A910-4893-8291-01C3157B70EC}" type="parTrans" cxnId="{81E1D79C-D139-4EDA-8260-01D53DB24B99}">
      <dgm:prSet/>
      <dgm:spPr/>
      <dgm:t>
        <a:bodyPr/>
        <a:lstStyle/>
        <a:p>
          <a:endParaRPr lang="ru-RU"/>
        </a:p>
      </dgm:t>
    </dgm:pt>
    <dgm:pt modelId="{EDB23978-645B-460A-98C4-6BD24760FE0F}" type="sibTrans" cxnId="{81E1D79C-D139-4EDA-8260-01D53DB24B99}">
      <dgm:prSet/>
      <dgm:spPr/>
      <dgm:t>
        <a:bodyPr/>
        <a:lstStyle/>
        <a:p>
          <a:endParaRPr lang="ru-RU"/>
        </a:p>
      </dgm:t>
    </dgm:pt>
    <dgm:pt modelId="{DCFC8339-8A80-4120-9E33-2CD12B51384C}">
      <dgm:prSet phldrT="[Текст]"/>
      <dgm:spPr/>
      <dgm:t>
        <a:bodyPr/>
        <a:lstStyle/>
        <a:p>
          <a:r>
            <a:rPr lang="ru-RU" dirty="0" smtClean="0"/>
            <a:t>«ЮИСП» выполнил обязательства перед ХМ НПФ на сумму 1,9 млрд. рублей </a:t>
          </a:r>
          <a:endParaRPr lang="ru-RU" dirty="0"/>
        </a:p>
      </dgm:t>
    </dgm:pt>
    <dgm:pt modelId="{D2B81429-E16A-44F8-8FE7-AE29F7D3AA14}" type="parTrans" cxnId="{CBB7DA8B-C391-44B6-93DA-8201B1964576}">
      <dgm:prSet/>
      <dgm:spPr/>
      <dgm:t>
        <a:bodyPr/>
        <a:lstStyle/>
        <a:p>
          <a:endParaRPr lang="ru-RU"/>
        </a:p>
      </dgm:t>
    </dgm:pt>
    <dgm:pt modelId="{B4FC8839-C050-40E5-BE89-33788B0A069E}" type="sibTrans" cxnId="{CBB7DA8B-C391-44B6-93DA-8201B1964576}">
      <dgm:prSet/>
      <dgm:spPr/>
      <dgm:t>
        <a:bodyPr/>
        <a:lstStyle/>
        <a:p>
          <a:endParaRPr lang="ru-RU"/>
        </a:p>
      </dgm:t>
    </dgm:pt>
    <dgm:pt modelId="{8B06E44E-41B6-4BDB-AAB5-F4711CC682D8}">
      <dgm:prSet phldrT="[Текст]"/>
      <dgm:spPr/>
      <dgm:t>
        <a:bodyPr/>
        <a:lstStyle/>
        <a:p>
          <a:r>
            <a:rPr lang="ru-RU" dirty="0" smtClean="0"/>
            <a:t>  На 1.10.2014 г. - завершено строительство 21 объекта по проектам «ЮИСП»</a:t>
          </a:r>
          <a:endParaRPr lang="ru-RU" dirty="0"/>
        </a:p>
      </dgm:t>
    </dgm:pt>
    <dgm:pt modelId="{5EEC30F7-990F-4CA0-9D00-AA01D51D6E65}" type="parTrans" cxnId="{C2B77918-9C99-4FF2-B7CA-B357D909EEA2}">
      <dgm:prSet/>
      <dgm:spPr/>
      <dgm:t>
        <a:bodyPr/>
        <a:lstStyle/>
        <a:p>
          <a:endParaRPr lang="ru-RU"/>
        </a:p>
      </dgm:t>
    </dgm:pt>
    <dgm:pt modelId="{88CFE78E-6DB4-44F3-BF7A-5C6E2B03849B}" type="sibTrans" cxnId="{C2B77918-9C99-4FF2-B7CA-B357D909EEA2}">
      <dgm:prSet/>
      <dgm:spPr/>
      <dgm:t>
        <a:bodyPr/>
        <a:lstStyle/>
        <a:p>
          <a:endParaRPr lang="ru-RU"/>
        </a:p>
      </dgm:t>
    </dgm:pt>
    <dgm:pt modelId="{8B586CA3-821D-4B53-B066-E8D048238113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59B58933-8BB2-409D-8885-E47D58133062}" type="parTrans" cxnId="{D162A96B-369F-4EF4-8593-F51B81709E5A}">
      <dgm:prSet/>
      <dgm:spPr/>
      <dgm:t>
        <a:bodyPr/>
        <a:lstStyle/>
        <a:p>
          <a:endParaRPr lang="ru-RU"/>
        </a:p>
      </dgm:t>
    </dgm:pt>
    <dgm:pt modelId="{CE3EC0DA-D1E5-4504-8703-42498737752B}" type="sibTrans" cxnId="{D162A96B-369F-4EF4-8593-F51B81709E5A}">
      <dgm:prSet/>
      <dgm:spPr/>
      <dgm:t>
        <a:bodyPr/>
        <a:lstStyle/>
        <a:p>
          <a:endParaRPr lang="ru-RU"/>
        </a:p>
      </dgm:t>
    </dgm:pt>
    <dgm:pt modelId="{C6257316-1D52-419D-B561-2182EE3C86B3}">
      <dgm:prSet phldrT="[Текст]"/>
      <dgm:spPr/>
      <dgm:t>
        <a:bodyPr/>
        <a:lstStyle/>
        <a:p>
          <a:r>
            <a:rPr lang="ru-RU" dirty="0" smtClean="0"/>
            <a:t>Предотвращено банкротство и полностью восстановлена деятельность «ЮИСП»</a:t>
          </a:r>
          <a:endParaRPr lang="ru-RU" dirty="0"/>
        </a:p>
      </dgm:t>
    </dgm:pt>
    <dgm:pt modelId="{D4D63627-CE3A-4BCD-BA60-C252AB953B2A}" type="parTrans" cxnId="{35045949-212A-4634-BBCB-211311E24B6E}">
      <dgm:prSet/>
      <dgm:spPr/>
      <dgm:t>
        <a:bodyPr/>
        <a:lstStyle/>
        <a:p>
          <a:endParaRPr lang="ru-RU"/>
        </a:p>
      </dgm:t>
    </dgm:pt>
    <dgm:pt modelId="{1AEC1A9B-96C2-455B-9639-84BEA03E4F3C}" type="sibTrans" cxnId="{35045949-212A-4634-BBCB-211311E24B6E}">
      <dgm:prSet/>
      <dgm:spPr/>
      <dgm:t>
        <a:bodyPr/>
        <a:lstStyle/>
        <a:p>
          <a:endParaRPr lang="ru-RU"/>
        </a:p>
      </dgm:t>
    </dgm:pt>
    <dgm:pt modelId="{CF83C7B3-3668-4328-B784-3B4B04BBD796}">
      <dgm:prSet phldrT="[Текст]"/>
      <dgm:spPr/>
      <dgm:t>
        <a:bodyPr/>
        <a:lstStyle/>
        <a:p>
          <a:r>
            <a:rPr lang="ru-RU" dirty="0" smtClean="0"/>
            <a:t>Возобновлено банковское кредитование и установлен контроль над всеми активам фонда</a:t>
          </a:r>
          <a:endParaRPr lang="ru-RU" dirty="0"/>
        </a:p>
      </dgm:t>
    </dgm:pt>
    <dgm:pt modelId="{E63C610F-2352-4577-8E63-C18CD33698AD}" type="parTrans" cxnId="{0011018F-0221-4538-8461-39DA31038605}">
      <dgm:prSet/>
      <dgm:spPr/>
      <dgm:t>
        <a:bodyPr/>
        <a:lstStyle/>
        <a:p>
          <a:endParaRPr lang="ru-RU"/>
        </a:p>
      </dgm:t>
    </dgm:pt>
    <dgm:pt modelId="{0ADF4F63-B311-48C9-8845-EDA8D2F40C8C}" type="sibTrans" cxnId="{0011018F-0221-4538-8461-39DA31038605}">
      <dgm:prSet/>
      <dgm:spPr/>
      <dgm:t>
        <a:bodyPr/>
        <a:lstStyle/>
        <a:p>
          <a:endParaRPr lang="ru-RU"/>
        </a:p>
      </dgm:t>
    </dgm:pt>
    <dgm:pt modelId="{8D214620-BFB4-48F7-9BDC-BDD3FB6C22E2}">
      <dgm:prSet phldrT="[Текст]"/>
      <dgm:spPr/>
      <dgm:t>
        <a:bodyPr/>
        <a:lstStyle/>
        <a:p>
          <a:r>
            <a:rPr lang="ru-RU" dirty="0" smtClean="0"/>
            <a:t>  До конца 2014 года планируется завершить еще 3 объекта по проектам «ЮИСП» </a:t>
          </a:r>
          <a:endParaRPr lang="ru-RU" dirty="0"/>
        </a:p>
      </dgm:t>
    </dgm:pt>
    <dgm:pt modelId="{D9BCFC4F-B86A-445A-B2B1-080AAD461B2A}" type="parTrans" cxnId="{7D93591C-190B-4354-A3E9-C18E4DD60559}">
      <dgm:prSet/>
      <dgm:spPr/>
    </dgm:pt>
    <dgm:pt modelId="{1431591F-C7F6-4A9A-AB68-B945C6EA0EAA}" type="sibTrans" cxnId="{7D93591C-190B-4354-A3E9-C18E4DD60559}">
      <dgm:prSet/>
      <dgm:spPr/>
    </dgm:pt>
    <dgm:pt modelId="{ED2FA2CB-695F-410E-A806-05BC0468E5BC}" type="pres">
      <dgm:prSet presAssocID="{826C7A7C-AB57-4E98-B237-5C0465B7ED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CDFB0E-AD95-4F67-B9B1-9A49CDEFBBB7}" type="pres">
      <dgm:prSet presAssocID="{9FA2AD90-6749-4821-9985-69C2A94E7D88}" presName="composite" presStyleCnt="0"/>
      <dgm:spPr/>
    </dgm:pt>
    <dgm:pt modelId="{49B42D0C-428A-47B4-897D-4801F265098D}" type="pres">
      <dgm:prSet presAssocID="{9FA2AD90-6749-4821-9985-69C2A94E7D8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254F5-604A-4235-A478-C8D1AF73785E}" type="pres">
      <dgm:prSet presAssocID="{9FA2AD90-6749-4821-9985-69C2A94E7D8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D97F8-3D13-4124-B97C-99D90C3EED2C}" type="pres">
      <dgm:prSet presAssocID="{42F4316D-18E0-43A6-AB0B-0EA43960FC9A}" presName="sp" presStyleCnt="0"/>
      <dgm:spPr/>
    </dgm:pt>
    <dgm:pt modelId="{EFA647C3-5EB4-42C9-A562-88007B29E1A2}" type="pres">
      <dgm:prSet presAssocID="{8C48B481-F452-4573-B543-A608001EBBD8}" presName="composite" presStyleCnt="0"/>
      <dgm:spPr/>
    </dgm:pt>
    <dgm:pt modelId="{6FCCCD16-E8B4-4CCE-B323-599D353B91CA}" type="pres">
      <dgm:prSet presAssocID="{8C48B481-F452-4573-B543-A608001EBBD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2CDA3-BCC6-44E4-B9A0-A3FDF8843D2B}" type="pres">
      <dgm:prSet presAssocID="{8C48B481-F452-4573-B543-A608001EBBD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B45B8-90B0-4B72-B4E9-03199EB7FBBD}" type="pres">
      <dgm:prSet presAssocID="{EF3B87AA-D6DD-4A36-830D-29B9AC5CE77A}" presName="sp" presStyleCnt="0"/>
      <dgm:spPr/>
    </dgm:pt>
    <dgm:pt modelId="{5FED2EBB-D4D6-461B-9073-B944118B688C}" type="pres">
      <dgm:prSet presAssocID="{81B50331-4FA2-4208-9C49-2A163903E191}" presName="composite" presStyleCnt="0"/>
      <dgm:spPr/>
    </dgm:pt>
    <dgm:pt modelId="{F7580B74-8AB9-4834-854E-95B728F159AA}" type="pres">
      <dgm:prSet presAssocID="{81B50331-4FA2-4208-9C49-2A163903E19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79397-9EEB-479B-9C82-C12E01EE2D58}" type="pres">
      <dgm:prSet presAssocID="{81B50331-4FA2-4208-9C49-2A163903E19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D8E13-46E5-46E1-95A1-4C4D67526A8C}" type="pres">
      <dgm:prSet presAssocID="{EDB23978-645B-460A-98C4-6BD24760FE0F}" presName="sp" presStyleCnt="0"/>
      <dgm:spPr/>
    </dgm:pt>
    <dgm:pt modelId="{4940D6EB-4CC7-4311-8B6F-BC0460D7A8CF}" type="pres">
      <dgm:prSet presAssocID="{8B586CA3-821D-4B53-B066-E8D048238113}" presName="composite" presStyleCnt="0"/>
      <dgm:spPr/>
    </dgm:pt>
    <dgm:pt modelId="{F798CD37-C870-489D-BE83-353660A7EBCD}" type="pres">
      <dgm:prSet presAssocID="{8B586CA3-821D-4B53-B066-E8D04823811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FBDAE-7B34-4501-9349-45C915688007}" type="pres">
      <dgm:prSet presAssocID="{8B586CA3-821D-4B53-B066-E8D04823811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BA78C-9EA7-4374-91FA-277F483FE85B}" srcId="{8C48B481-F452-4573-B543-A608001EBBD8}" destId="{334F0594-FC4D-4435-8C44-4618BAD65477}" srcOrd="0" destOrd="0" parTransId="{8E4381F0-A4ED-49C0-AC76-D22A9667A0F7}" sibTransId="{1F46CE88-026A-41A2-9522-2540A2C3F921}"/>
    <dgm:cxn modelId="{CBB7DA8B-C391-44B6-93DA-8201B1964576}" srcId="{81B50331-4FA2-4208-9C49-2A163903E191}" destId="{DCFC8339-8A80-4120-9E33-2CD12B51384C}" srcOrd="0" destOrd="0" parTransId="{D2B81429-E16A-44F8-8FE7-AE29F7D3AA14}" sibTransId="{B4FC8839-C050-40E5-BE89-33788B0A069E}"/>
    <dgm:cxn modelId="{14AE5A88-48C3-448A-833E-6B4980BE5F58}" srcId="{9FA2AD90-6749-4821-9985-69C2A94E7D88}" destId="{5EF7109D-FD94-4334-A968-F3F12E295327}" srcOrd="1" destOrd="0" parTransId="{982D3C29-B59B-4D27-80EC-046776EFA4AC}" sibTransId="{5C08691A-3789-408F-807B-8049423835C2}"/>
    <dgm:cxn modelId="{8B5A8A66-B0E6-444E-BD74-FB86E800F475}" type="presOf" srcId="{B4ABDE1D-3116-4388-9676-19E7FED9BD47}" destId="{787254F5-604A-4235-A478-C8D1AF73785E}" srcOrd="0" destOrd="0" presId="urn:microsoft.com/office/officeart/2005/8/layout/chevron2"/>
    <dgm:cxn modelId="{C2B77918-9C99-4FF2-B7CA-B357D909EEA2}" srcId="{81B50331-4FA2-4208-9C49-2A163903E191}" destId="{8B06E44E-41B6-4BDB-AAB5-F4711CC682D8}" srcOrd="1" destOrd="0" parTransId="{5EEC30F7-990F-4CA0-9D00-AA01D51D6E65}" sibTransId="{88CFE78E-6DB4-44F3-BF7A-5C6E2B03849B}"/>
    <dgm:cxn modelId="{D162A96B-369F-4EF4-8593-F51B81709E5A}" srcId="{826C7A7C-AB57-4E98-B237-5C0465B7ED80}" destId="{8B586CA3-821D-4B53-B066-E8D048238113}" srcOrd="3" destOrd="0" parTransId="{59B58933-8BB2-409D-8885-E47D58133062}" sibTransId="{CE3EC0DA-D1E5-4504-8703-42498737752B}"/>
    <dgm:cxn modelId="{35045949-212A-4634-BBCB-211311E24B6E}" srcId="{8B586CA3-821D-4B53-B066-E8D048238113}" destId="{C6257316-1D52-419D-B561-2182EE3C86B3}" srcOrd="0" destOrd="0" parTransId="{D4D63627-CE3A-4BCD-BA60-C252AB953B2A}" sibTransId="{1AEC1A9B-96C2-455B-9639-84BEA03E4F3C}"/>
    <dgm:cxn modelId="{2ABA0EDE-6921-43A5-8C7B-7CD7C755C965}" type="presOf" srcId="{5EF7109D-FD94-4334-A968-F3F12E295327}" destId="{787254F5-604A-4235-A478-C8D1AF73785E}" srcOrd="0" destOrd="1" presId="urn:microsoft.com/office/officeart/2005/8/layout/chevron2"/>
    <dgm:cxn modelId="{3824F46E-E636-466B-ADF2-657096D7B818}" type="presOf" srcId="{334F0594-FC4D-4435-8C44-4618BAD65477}" destId="{A542CDA3-BCC6-44E4-B9A0-A3FDF8843D2B}" srcOrd="0" destOrd="0" presId="urn:microsoft.com/office/officeart/2005/8/layout/chevron2"/>
    <dgm:cxn modelId="{AE3A1D6B-1769-4395-91E7-628E42805DB3}" type="presOf" srcId="{8C48B481-F452-4573-B543-A608001EBBD8}" destId="{6FCCCD16-E8B4-4CCE-B323-599D353B91CA}" srcOrd="0" destOrd="0" presId="urn:microsoft.com/office/officeart/2005/8/layout/chevron2"/>
    <dgm:cxn modelId="{06B7AB7B-6DE4-4249-A293-C36C4C31B3A5}" type="presOf" srcId="{DCFC8339-8A80-4120-9E33-2CD12B51384C}" destId="{52979397-9EEB-479B-9C82-C12E01EE2D58}" srcOrd="0" destOrd="0" presId="urn:microsoft.com/office/officeart/2005/8/layout/chevron2"/>
    <dgm:cxn modelId="{C4C64D65-114D-4A67-8D10-B135CD601BB2}" type="presOf" srcId="{8D214620-BFB4-48F7-9BDC-BDD3FB6C22E2}" destId="{52979397-9EEB-479B-9C82-C12E01EE2D58}" srcOrd="0" destOrd="2" presId="urn:microsoft.com/office/officeart/2005/8/layout/chevron2"/>
    <dgm:cxn modelId="{0011018F-0221-4538-8461-39DA31038605}" srcId="{8B586CA3-821D-4B53-B066-E8D048238113}" destId="{CF83C7B3-3668-4328-B784-3B4B04BBD796}" srcOrd="1" destOrd="0" parTransId="{E63C610F-2352-4577-8E63-C18CD33698AD}" sibTransId="{0ADF4F63-B311-48C9-8845-EDA8D2F40C8C}"/>
    <dgm:cxn modelId="{AB564EB9-0698-4C22-82D9-B9D2B00E1C4B}" type="presOf" srcId="{826C7A7C-AB57-4E98-B237-5C0465B7ED80}" destId="{ED2FA2CB-695F-410E-A806-05BC0468E5BC}" srcOrd="0" destOrd="0" presId="urn:microsoft.com/office/officeart/2005/8/layout/chevron2"/>
    <dgm:cxn modelId="{057394FD-8E65-4597-84B6-F75981571D0B}" srcId="{9FA2AD90-6749-4821-9985-69C2A94E7D88}" destId="{B4ABDE1D-3116-4388-9676-19E7FED9BD47}" srcOrd="0" destOrd="0" parTransId="{C1400028-63FC-4CDC-A236-38FC672A0451}" sibTransId="{427A50A0-82A1-42DA-8DBC-A8B1518565D6}"/>
    <dgm:cxn modelId="{511BBEFE-4C08-437D-BD1F-D7DA4C8F474D}" type="presOf" srcId="{C6257316-1D52-419D-B561-2182EE3C86B3}" destId="{37CFBDAE-7B34-4501-9349-45C915688007}" srcOrd="0" destOrd="0" presId="urn:microsoft.com/office/officeart/2005/8/layout/chevron2"/>
    <dgm:cxn modelId="{7FB8E1F1-EDA0-497A-B66C-3B19732A094B}" type="presOf" srcId="{CF83C7B3-3668-4328-B784-3B4B04BBD796}" destId="{37CFBDAE-7B34-4501-9349-45C915688007}" srcOrd="0" destOrd="1" presId="urn:microsoft.com/office/officeart/2005/8/layout/chevron2"/>
    <dgm:cxn modelId="{714C8517-541A-4502-A67B-ECC409307E94}" type="presOf" srcId="{8B06E44E-41B6-4BDB-AAB5-F4711CC682D8}" destId="{52979397-9EEB-479B-9C82-C12E01EE2D58}" srcOrd="0" destOrd="1" presId="urn:microsoft.com/office/officeart/2005/8/layout/chevron2"/>
    <dgm:cxn modelId="{7D93591C-190B-4354-A3E9-C18E4DD60559}" srcId="{81B50331-4FA2-4208-9C49-2A163903E191}" destId="{8D214620-BFB4-48F7-9BDC-BDD3FB6C22E2}" srcOrd="2" destOrd="0" parTransId="{D9BCFC4F-B86A-445A-B2B1-080AAD461B2A}" sibTransId="{1431591F-C7F6-4A9A-AB68-B945C6EA0EAA}"/>
    <dgm:cxn modelId="{0D7BC8BB-FC76-4AB3-8660-A93D3BAE0C4F}" type="presOf" srcId="{8B586CA3-821D-4B53-B066-E8D048238113}" destId="{F798CD37-C870-489D-BE83-353660A7EBCD}" srcOrd="0" destOrd="0" presId="urn:microsoft.com/office/officeart/2005/8/layout/chevron2"/>
    <dgm:cxn modelId="{65C85F51-2C9A-4773-A01A-91325FAF7F02}" type="presOf" srcId="{9FA2AD90-6749-4821-9985-69C2A94E7D88}" destId="{49B42D0C-428A-47B4-897D-4801F265098D}" srcOrd="0" destOrd="0" presId="urn:microsoft.com/office/officeart/2005/8/layout/chevron2"/>
    <dgm:cxn modelId="{82FC3601-962B-4048-8F26-D683BEB5418E}" srcId="{826C7A7C-AB57-4E98-B237-5C0465B7ED80}" destId="{8C48B481-F452-4573-B543-A608001EBBD8}" srcOrd="1" destOrd="0" parTransId="{5050D5F7-A5A2-492D-9EA7-CA0F5B76EEC3}" sibTransId="{EF3B87AA-D6DD-4A36-830D-29B9AC5CE77A}"/>
    <dgm:cxn modelId="{C076CF55-1B1B-4CA2-9AE5-A2110ACCC8D5}" type="presOf" srcId="{81B50331-4FA2-4208-9C49-2A163903E191}" destId="{F7580B74-8AB9-4834-854E-95B728F159AA}" srcOrd="0" destOrd="0" presId="urn:microsoft.com/office/officeart/2005/8/layout/chevron2"/>
    <dgm:cxn modelId="{81E1D79C-D139-4EDA-8260-01D53DB24B99}" srcId="{826C7A7C-AB57-4E98-B237-5C0465B7ED80}" destId="{81B50331-4FA2-4208-9C49-2A163903E191}" srcOrd="2" destOrd="0" parTransId="{84F39BD8-A910-4893-8291-01C3157B70EC}" sibTransId="{EDB23978-645B-460A-98C4-6BD24760FE0F}"/>
    <dgm:cxn modelId="{C2723BDC-3457-4B4D-B096-17089BD67325}" srcId="{826C7A7C-AB57-4E98-B237-5C0465B7ED80}" destId="{9FA2AD90-6749-4821-9985-69C2A94E7D88}" srcOrd="0" destOrd="0" parTransId="{2C9AA566-EF84-443F-B033-9C6F9BC8E939}" sibTransId="{42F4316D-18E0-43A6-AB0B-0EA43960FC9A}"/>
    <dgm:cxn modelId="{B0E4728C-FC4F-4F1E-9FB1-3A23D208DF6A}" type="presParOf" srcId="{ED2FA2CB-695F-410E-A806-05BC0468E5BC}" destId="{19CDFB0E-AD95-4F67-B9B1-9A49CDEFBBB7}" srcOrd="0" destOrd="0" presId="urn:microsoft.com/office/officeart/2005/8/layout/chevron2"/>
    <dgm:cxn modelId="{84220AC1-79CC-4DD1-B404-95992A05C73C}" type="presParOf" srcId="{19CDFB0E-AD95-4F67-B9B1-9A49CDEFBBB7}" destId="{49B42D0C-428A-47B4-897D-4801F265098D}" srcOrd="0" destOrd="0" presId="urn:microsoft.com/office/officeart/2005/8/layout/chevron2"/>
    <dgm:cxn modelId="{6F2F4697-CA0D-4371-AD3A-7DA2F37DDF06}" type="presParOf" srcId="{19CDFB0E-AD95-4F67-B9B1-9A49CDEFBBB7}" destId="{787254F5-604A-4235-A478-C8D1AF73785E}" srcOrd="1" destOrd="0" presId="urn:microsoft.com/office/officeart/2005/8/layout/chevron2"/>
    <dgm:cxn modelId="{1CF891D0-A220-497C-B536-1C5CE54FDEC2}" type="presParOf" srcId="{ED2FA2CB-695F-410E-A806-05BC0468E5BC}" destId="{4F6D97F8-3D13-4124-B97C-99D90C3EED2C}" srcOrd="1" destOrd="0" presId="urn:microsoft.com/office/officeart/2005/8/layout/chevron2"/>
    <dgm:cxn modelId="{69B867E3-30A1-4B98-8961-48764128562B}" type="presParOf" srcId="{ED2FA2CB-695F-410E-A806-05BC0468E5BC}" destId="{EFA647C3-5EB4-42C9-A562-88007B29E1A2}" srcOrd="2" destOrd="0" presId="urn:microsoft.com/office/officeart/2005/8/layout/chevron2"/>
    <dgm:cxn modelId="{0914F1C6-0F4B-45B3-9D80-1EB1F81C5AE6}" type="presParOf" srcId="{EFA647C3-5EB4-42C9-A562-88007B29E1A2}" destId="{6FCCCD16-E8B4-4CCE-B323-599D353B91CA}" srcOrd="0" destOrd="0" presId="urn:microsoft.com/office/officeart/2005/8/layout/chevron2"/>
    <dgm:cxn modelId="{0FC404C4-CB08-4427-A846-A32BA16FC40B}" type="presParOf" srcId="{EFA647C3-5EB4-42C9-A562-88007B29E1A2}" destId="{A542CDA3-BCC6-44E4-B9A0-A3FDF8843D2B}" srcOrd="1" destOrd="0" presId="urn:microsoft.com/office/officeart/2005/8/layout/chevron2"/>
    <dgm:cxn modelId="{6A216686-835D-4251-A079-9A5FD72898D4}" type="presParOf" srcId="{ED2FA2CB-695F-410E-A806-05BC0468E5BC}" destId="{632B45B8-90B0-4B72-B4E9-03199EB7FBBD}" srcOrd="3" destOrd="0" presId="urn:microsoft.com/office/officeart/2005/8/layout/chevron2"/>
    <dgm:cxn modelId="{78AF8764-234B-4CE7-8DD6-63C4BE1ABA46}" type="presParOf" srcId="{ED2FA2CB-695F-410E-A806-05BC0468E5BC}" destId="{5FED2EBB-D4D6-461B-9073-B944118B688C}" srcOrd="4" destOrd="0" presId="urn:microsoft.com/office/officeart/2005/8/layout/chevron2"/>
    <dgm:cxn modelId="{D293533B-6ADE-4DC9-BE23-818876FF22EC}" type="presParOf" srcId="{5FED2EBB-D4D6-461B-9073-B944118B688C}" destId="{F7580B74-8AB9-4834-854E-95B728F159AA}" srcOrd="0" destOrd="0" presId="urn:microsoft.com/office/officeart/2005/8/layout/chevron2"/>
    <dgm:cxn modelId="{2BAAF5CF-9D72-4009-B2CB-63B3BEF9E766}" type="presParOf" srcId="{5FED2EBB-D4D6-461B-9073-B944118B688C}" destId="{52979397-9EEB-479B-9C82-C12E01EE2D58}" srcOrd="1" destOrd="0" presId="urn:microsoft.com/office/officeart/2005/8/layout/chevron2"/>
    <dgm:cxn modelId="{011FBC53-3E36-4336-BADE-5B922DDD770D}" type="presParOf" srcId="{ED2FA2CB-695F-410E-A806-05BC0468E5BC}" destId="{08FD8E13-46E5-46E1-95A1-4C4D67526A8C}" srcOrd="5" destOrd="0" presId="urn:microsoft.com/office/officeart/2005/8/layout/chevron2"/>
    <dgm:cxn modelId="{81C07FBF-6B58-4B6E-9C56-A7F1D12BC19E}" type="presParOf" srcId="{ED2FA2CB-695F-410E-A806-05BC0468E5BC}" destId="{4940D6EB-4CC7-4311-8B6F-BC0460D7A8CF}" srcOrd="6" destOrd="0" presId="urn:microsoft.com/office/officeart/2005/8/layout/chevron2"/>
    <dgm:cxn modelId="{10EEDCA7-5D63-4EF0-928C-B7CC03847198}" type="presParOf" srcId="{4940D6EB-4CC7-4311-8B6F-BC0460D7A8CF}" destId="{F798CD37-C870-489D-BE83-353660A7EBCD}" srcOrd="0" destOrd="0" presId="urn:microsoft.com/office/officeart/2005/8/layout/chevron2"/>
    <dgm:cxn modelId="{BD3D4A4F-857F-46E4-A528-2E41F503E0EF}" type="presParOf" srcId="{4940D6EB-4CC7-4311-8B6F-BC0460D7A8CF}" destId="{37CFBDAE-7B34-4501-9349-45C915688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0A1D0-5CE5-4F1E-BF03-ACF7F9217B02}">
      <dsp:nvSpPr>
        <dsp:cNvPr id="0" name=""/>
        <dsp:cNvSpPr/>
      </dsp:nvSpPr>
      <dsp:spPr>
        <a:xfrm>
          <a:off x="-5166103" y="-791331"/>
          <a:ext cx="6152034" cy="6152034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5631B-6210-48D5-BB4C-98A9CF9F811E}">
      <dsp:nvSpPr>
        <dsp:cNvPr id="0" name=""/>
        <dsp:cNvSpPr/>
      </dsp:nvSpPr>
      <dsp:spPr>
        <a:xfrm>
          <a:off x="431237" y="285494"/>
          <a:ext cx="7735194" cy="5713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5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Arial" pitchFamily="34" charset="0"/>
            </a:rPr>
            <a:t>Минимизация убытков ХМ НПФ</a:t>
          </a:r>
          <a:endParaRPr lang="ru-RU" sz="1600" kern="1200" baseline="0" dirty="0">
            <a:latin typeface="Arial" pitchFamily="34" charset="0"/>
          </a:endParaRPr>
        </a:p>
      </dsp:txBody>
      <dsp:txXfrm>
        <a:off x="431237" y="285494"/>
        <a:ext cx="7735194" cy="571354"/>
      </dsp:txXfrm>
    </dsp:sp>
    <dsp:sp modelId="{4C360B18-8D0D-4364-8F3C-AEF221E0AE42}">
      <dsp:nvSpPr>
        <dsp:cNvPr id="0" name=""/>
        <dsp:cNvSpPr/>
      </dsp:nvSpPr>
      <dsp:spPr>
        <a:xfrm>
          <a:off x="74141" y="214075"/>
          <a:ext cx="714192" cy="7141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DA6A20F-48C9-4068-9E28-F1BEA00E7BEB}">
      <dsp:nvSpPr>
        <dsp:cNvPr id="0" name=""/>
        <dsp:cNvSpPr/>
      </dsp:nvSpPr>
      <dsp:spPr>
        <a:xfrm>
          <a:off x="840653" y="1142251"/>
          <a:ext cx="7325778" cy="5713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5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Arial" pitchFamily="34" charset="0"/>
            </a:rPr>
            <a:t>Снятие социальной напряженности среди дольщиков</a:t>
          </a:r>
        </a:p>
      </dsp:txBody>
      <dsp:txXfrm>
        <a:off x="840653" y="1142251"/>
        <a:ext cx="7325778" cy="571354"/>
      </dsp:txXfrm>
    </dsp:sp>
    <dsp:sp modelId="{B8F5ED96-20FD-4D70-A459-0D6B7D29E58B}">
      <dsp:nvSpPr>
        <dsp:cNvPr id="0" name=""/>
        <dsp:cNvSpPr/>
      </dsp:nvSpPr>
      <dsp:spPr>
        <a:xfrm>
          <a:off x="483556" y="1070832"/>
          <a:ext cx="714192" cy="7141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B6DFCF-BE37-416F-B9BB-189A5FFF4D63}">
      <dsp:nvSpPr>
        <dsp:cNvPr id="0" name=""/>
        <dsp:cNvSpPr/>
      </dsp:nvSpPr>
      <dsp:spPr>
        <a:xfrm>
          <a:off x="966310" y="1999008"/>
          <a:ext cx="7200120" cy="5713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5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Arial" pitchFamily="34" charset="0"/>
            </a:rPr>
            <a:t>Достройка объектов в ХМАО (создана ООО «ССТ», компания-преемник «ЮИСП»)</a:t>
          </a:r>
          <a:endParaRPr lang="ru-RU" sz="1600" kern="1200" baseline="0" dirty="0">
            <a:latin typeface="Arial" pitchFamily="34" charset="0"/>
          </a:endParaRPr>
        </a:p>
      </dsp:txBody>
      <dsp:txXfrm>
        <a:off x="966310" y="1999008"/>
        <a:ext cx="7200120" cy="571354"/>
      </dsp:txXfrm>
    </dsp:sp>
    <dsp:sp modelId="{D7B62A3C-6E5D-46F8-8AE0-177522F7F6AD}">
      <dsp:nvSpPr>
        <dsp:cNvPr id="0" name=""/>
        <dsp:cNvSpPr/>
      </dsp:nvSpPr>
      <dsp:spPr>
        <a:xfrm>
          <a:off x="609214" y="1927589"/>
          <a:ext cx="714192" cy="7141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04315F0-2CE0-47A5-95F3-A01FE52CC609}">
      <dsp:nvSpPr>
        <dsp:cNvPr id="0" name=""/>
        <dsp:cNvSpPr/>
      </dsp:nvSpPr>
      <dsp:spPr>
        <a:xfrm>
          <a:off x="840653" y="2855765"/>
          <a:ext cx="7325778" cy="5713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5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Arial" pitchFamily="34" charset="0"/>
            </a:rPr>
            <a:t>Сохранение имиджа ХМАО как региона, благоприятного для инвесторов</a:t>
          </a:r>
          <a:endParaRPr lang="ru-RU" sz="1600" kern="1200" baseline="0" dirty="0">
            <a:latin typeface="Arial" pitchFamily="34" charset="0"/>
          </a:endParaRPr>
        </a:p>
      </dsp:txBody>
      <dsp:txXfrm>
        <a:off x="840653" y="2855765"/>
        <a:ext cx="7325778" cy="571354"/>
      </dsp:txXfrm>
    </dsp:sp>
    <dsp:sp modelId="{9AF62176-B687-4094-821A-8B80629E8B13}">
      <dsp:nvSpPr>
        <dsp:cNvPr id="0" name=""/>
        <dsp:cNvSpPr/>
      </dsp:nvSpPr>
      <dsp:spPr>
        <a:xfrm>
          <a:off x="483556" y="2784346"/>
          <a:ext cx="714192" cy="7141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960D40-AD92-49D6-8758-D16D90AF85A9}">
      <dsp:nvSpPr>
        <dsp:cNvPr id="0" name=""/>
        <dsp:cNvSpPr/>
      </dsp:nvSpPr>
      <dsp:spPr>
        <a:xfrm>
          <a:off x="431237" y="3712522"/>
          <a:ext cx="7735194" cy="5713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5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Arial" pitchFamily="34" charset="0"/>
            </a:rPr>
            <a:t>Дружественное урегулирование задолженности перед ключевыми предприятиями Югры</a:t>
          </a:r>
          <a:endParaRPr lang="ru-RU" sz="1600" kern="1200" baseline="0" dirty="0">
            <a:latin typeface="Arial" pitchFamily="34" charset="0"/>
          </a:endParaRPr>
        </a:p>
      </dsp:txBody>
      <dsp:txXfrm>
        <a:off x="431237" y="3712522"/>
        <a:ext cx="7735194" cy="571354"/>
      </dsp:txXfrm>
    </dsp:sp>
    <dsp:sp modelId="{E193E905-1591-41F5-8D06-F51927F15DF1}">
      <dsp:nvSpPr>
        <dsp:cNvPr id="0" name=""/>
        <dsp:cNvSpPr/>
      </dsp:nvSpPr>
      <dsp:spPr>
        <a:xfrm>
          <a:off x="74141" y="3641103"/>
          <a:ext cx="714192" cy="7141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42D0C-428A-47B4-897D-4801F265098D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-5400000">
        <a:off x="1" y="437452"/>
        <a:ext cx="867844" cy="371933"/>
      </dsp:txXfrm>
    </dsp:sp>
    <dsp:sp modelId="{787254F5-604A-4235-A478-C8D1AF73785E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Полностью выполнены обязательства перед дольщиками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250 семей на сумму 900 миллионов рублей</a:t>
          </a:r>
          <a:endParaRPr lang="ru-RU" sz="1500" kern="1200" dirty="0"/>
        </a:p>
      </dsp:txBody>
      <dsp:txXfrm rot="-5400000">
        <a:off x="867845" y="42869"/>
        <a:ext cx="7322416" cy="727177"/>
      </dsp:txXfrm>
    </dsp:sp>
    <dsp:sp modelId="{6FCCCD16-E8B4-4CCE-B323-599D353B91CA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-5400000">
        <a:off x="1" y="1530493"/>
        <a:ext cx="867844" cy="371933"/>
      </dsp:txXfrm>
    </dsp:sp>
    <dsp:sp modelId="{A542CDA3-BCC6-44E4-B9A0-A3FDF8843D2B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Исполнены обязательства перед сторонними кредиторами на сумму 3,36 миллиарда рублей</a:t>
          </a:r>
          <a:endParaRPr lang="ru-RU" sz="1500" kern="1200" dirty="0"/>
        </a:p>
      </dsp:txBody>
      <dsp:txXfrm rot="-5400000">
        <a:off x="867845" y="1135910"/>
        <a:ext cx="7322416" cy="727177"/>
      </dsp:txXfrm>
    </dsp:sp>
    <dsp:sp modelId="{F7580B74-8AB9-4834-854E-95B728F159AA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-5400000">
        <a:off x="1" y="2623534"/>
        <a:ext cx="867844" cy="371933"/>
      </dsp:txXfrm>
    </dsp:sp>
    <dsp:sp modelId="{52979397-9EEB-479B-9C82-C12E01EE2D58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«ЮИСП» выполнил обязательства перед ХМ НПФ на сумму 1,9 млрд. рублей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 На 1.10.2014 г. - завершено строительство 21 объекта по проектам «ЮИСП»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 До конца 2014 года планируется завершить еще 3 объекта по проектам «ЮИСП» </a:t>
          </a:r>
          <a:endParaRPr lang="ru-RU" sz="1500" kern="1200" dirty="0"/>
        </a:p>
      </dsp:txBody>
      <dsp:txXfrm rot="-5400000">
        <a:off x="867845" y="2228952"/>
        <a:ext cx="7322416" cy="727177"/>
      </dsp:txXfrm>
    </dsp:sp>
    <dsp:sp modelId="{F798CD37-C870-489D-BE83-353660A7EBCD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 rot="-5400000">
        <a:off x="1" y="3716576"/>
        <a:ext cx="867844" cy="371933"/>
      </dsp:txXfrm>
    </dsp:sp>
    <dsp:sp modelId="{37CFBDAE-7B34-4501-9349-45C915688007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Предотвращено банкротство и полностью восстановлена деятельность «ЮИСП»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Возобновлено банковское кредитование и установлен контроль над всеми активам фонда</a:t>
          </a:r>
          <a:endParaRPr lang="ru-RU" sz="1500" kern="1200" dirty="0"/>
        </a:p>
      </dsp:txBody>
      <dsp:txXfrm rot="-5400000">
        <a:off x="867845" y="3321993"/>
        <a:ext cx="7322416" cy="72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5182344" cy="1728192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Итоги реструктуризации 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500" dirty="0" smtClean="0">
                <a:solidFill>
                  <a:schemeClr val="bg1"/>
                </a:solidFill>
              </a:rPr>
              <a:t>ЗАО«ЮграИнвестСтройПроект» (ЮИСП)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6012160" cy="7200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500" dirty="0" smtClean="0"/>
              <a:t>Президент ХМ НПФ</a:t>
            </a:r>
          </a:p>
          <a:p>
            <a:pPr algn="l"/>
            <a:r>
              <a:rPr lang="ru-RU" sz="2500" dirty="0" smtClean="0"/>
              <a:t>А.А. Охлопков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1290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332656"/>
            <a:ext cx="3322712" cy="1080120"/>
          </a:xfrm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rgbClr val="00B050"/>
                </a:solidFill>
              </a:rPr>
              <a:t>Резюме</a:t>
            </a:r>
            <a:endParaRPr lang="ru-RU" sz="35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За период с августа 2010 по май 2012 года Ханты-Мансийский НПФ совместно с Правительством ХМАО реализовал уникальную реструктуризацию крупнейшего застройщика Югры «ЮграИнвестСтройПроект», находившегося в предбанкротном состоянии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В результате успешной реструктуризации удалось избежать возможных крайне негативных социально-экономических последствий для автономного округа, ХМ НПФ и дольщиков ЗАО «ЮИСП».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На сегодняшний день возобновлена стройка девелоперских проектов «ЮИСП» во всех городах ХМАО. Средства, вложенные в строительную компания возвращены в объеме 1, 9 млрд. рублей.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rgbClr val="00B050"/>
                </a:solidFill>
                <a:latin typeface="Arial" pitchFamily="34" charset="0"/>
              </a:rPr>
              <a:t>Состояние проектов «ЮИСП» (август 2010)</a:t>
            </a:r>
            <a:endParaRPr lang="ru-RU" sz="25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2607351" cy="1885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1899021" cy="2413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201622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200496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4" b="11391"/>
          <a:stretch>
            <a:fillRect/>
          </a:stretch>
        </p:blipFill>
        <p:spPr bwMode="auto">
          <a:xfrm>
            <a:off x="4716016" y="1700808"/>
            <a:ext cx="2663874" cy="1910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134076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ЖК «Эмдер», г. Нягань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6309320"/>
            <a:ext cx="223224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ЖК «Авалон», г. Югорск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6309320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ЖК </a:t>
            </a: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«Шаимский», </a:t>
            </a:r>
            <a:r>
              <a:rPr lang="ru-RU" sz="1200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г. </a:t>
            </a: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Урай</a:t>
            </a:r>
            <a:endParaRPr lang="ru-RU" sz="1200" dirty="0">
              <a:solidFill>
                <a:srgbClr val="4F81BD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6309320"/>
            <a:ext cx="237626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ЖК </a:t>
            </a:r>
            <a:r>
              <a:rPr lang="ru-RU" sz="12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«Александрия», г. Сургут</a:t>
            </a:r>
            <a:endParaRPr lang="ru-RU" sz="1200" dirty="0">
              <a:solidFill>
                <a:srgbClr val="4F81BD">
                  <a:lumMod val="75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00B050"/>
                </a:solidFill>
                <a:latin typeface="Arial" pitchFamily="34" charset="0"/>
              </a:rPr>
              <a:t>Состояние «ЮИСП</a:t>
            </a:r>
            <a:r>
              <a:rPr lang="ru-RU" sz="2500" dirty="0">
                <a:solidFill>
                  <a:srgbClr val="00B050"/>
                </a:solidFill>
                <a:latin typeface="Arial" pitchFamily="34" charset="0"/>
              </a:rPr>
              <a:t>» </a:t>
            </a:r>
            <a:r>
              <a:rPr lang="ru-RU" sz="2500" dirty="0" smtClean="0">
                <a:solidFill>
                  <a:srgbClr val="00B050"/>
                </a:solidFill>
                <a:latin typeface="Arial" pitchFamily="34" charset="0"/>
              </a:rPr>
              <a:t>в августе 2010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Арест счетов и имущества по искам кредиторов и налоговой инспекции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Исковые заявления о признании банкротом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Многочисленные митинги «обманутых дольщиков»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На 95% отсутствовала учетная база и первичная документация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Долг перед сторонними кредиторами – 4 миллиарда рублей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Долг перед ХМНПФ – 9 миллиардов рублей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Отрицательная стоимость чистых активов (бухгалтерская - 0, 7 миллиардов рублей, реальная – 6 миллиардов рублей)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Общий «котел» проектов, непрозрачность учета и финансирования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</a:rPr>
              <a:t>Потеря доверия и репутации кредиторов, клиентов, контрагентов</a:t>
            </a:r>
          </a:p>
        </p:txBody>
      </p:sp>
    </p:spTree>
    <p:extLst>
      <p:ext uri="{BB962C8B-B14F-4D97-AF65-F5344CB8AC3E}">
        <p14:creationId xmlns:p14="http://schemas.microsoft.com/office/powerpoint/2010/main" val="3886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32656"/>
            <a:ext cx="5184576" cy="1080120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00B050"/>
                </a:solidFill>
                <a:latin typeface="Arial" pitchFamily="34" charset="0"/>
              </a:rPr>
              <a:t>Цели реструктуризации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126658"/>
              </p:ext>
            </p:extLst>
          </p:nvPr>
        </p:nvGraphicFramePr>
        <p:xfrm>
          <a:off x="395536" y="1124744"/>
          <a:ext cx="8229600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91680" y="566124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Достижение этих целей стало возможным только при недопущении банкротства «ЮИСП» и распродажи активов по заниженным ценам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772400" cy="1362075"/>
          </a:xfrm>
        </p:spPr>
        <p:txBody>
          <a:bodyPr>
            <a:normAutofit/>
          </a:bodyPr>
          <a:lstStyle/>
          <a:p>
            <a:r>
              <a:rPr lang="ru-RU" sz="1600" cap="none" dirty="0" smtClean="0">
                <a:solidFill>
                  <a:srgbClr val="00458E"/>
                </a:solidFill>
                <a:latin typeface="Arial" charset="0"/>
                <a:ea typeface="+mn-ea"/>
                <a:cs typeface="+mn-cs"/>
              </a:rPr>
              <a:t>Январь 2011 года – на рабочем совещании в Правительстве ХМАО были согласованы ключевые принципы реструктуризации ЗАО «ЮИСП» (умеренно мягкий вариант) </a:t>
            </a:r>
            <a:br>
              <a:rPr lang="ru-RU" sz="1600" cap="none" dirty="0" smtClean="0">
                <a:solidFill>
                  <a:srgbClr val="00458E"/>
                </a:solidFill>
                <a:latin typeface="Arial" charset="0"/>
                <a:ea typeface="+mn-ea"/>
                <a:cs typeface="+mn-cs"/>
              </a:rPr>
            </a:b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139952" y="404664"/>
            <a:ext cx="4532040" cy="720080"/>
          </a:xfrm>
        </p:spPr>
        <p:txBody>
          <a:bodyPr/>
          <a:lstStyle/>
          <a:p>
            <a:r>
              <a:rPr lang="ru-RU" sz="2500" dirty="0" smtClean="0">
                <a:solidFill>
                  <a:srgbClr val="00B050"/>
                </a:solidFill>
                <a:latin typeface="Arial" pitchFamily="34" charset="0"/>
                <a:ea typeface="+mj-ea"/>
                <a:cs typeface="+mj-cs"/>
              </a:rPr>
              <a:t>Стратегия реструктуризации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132856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458E"/>
                </a:solidFill>
                <a:latin typeface="Arial" charset="0"/>
              </a:rPr>
              <a:t>Приоритет интересов ХМ НПФ</a:t>
            </a:r>
            <a:r>
              <a:rPr lang="ru-RU" sz="1400" dirty="0">
                <a:solidFill>
                  <a:srgbClr val="00458E"/>
                </a:solidFill>
                <a:latin typeface="Arial" charset="0"/>
              </a:rPr>
              <a:t> (возврат задолженности, частично в ущерб прочим кредиторам)</a:t>
            </a:r>
          </a:p>
          <a:p>
            <a:pPr marL="800100" lvl="1" indent="-342900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458E"/>
                </a:solidFill>
                <a:latin typeface="Arial" charset="0"/>
              </a:rPr>
              <a:t>Безусловное выполнение обязательств перед дольщиками :</a:t>
            </a:r>
          </a:p>
          <a:p>
            <a:pPr marL="1257300" lvl="2" indent="-3429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458E"/>
                </a:solidFill>
                <a:latin typeface="Arial" charset="0"/>
              </a:rPr>
              <a:t>физическими лицами - в части достройки объектов, частично в части штрафов и пени за невыполнение сроков</a:t>
            </a:r>
          </a:p>
          <a:p>
            <a:pPr marL="1257300" lvl="2" indent="-3429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458E"/>
                </a:solidFill>
                <a:latin typeface="Arial" charset="0"/>
              </a:rPr>
              <a:t>юридическими лицами - в части достройки объектов, но не в части штрафов и пени за невыполнение сроков     </a:t>
            </a:r>
          </a:p>
          <a:p>
            <a:pPr marL="800100" lvl="1" indent="-342900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458E"/>
                </a:solidFill>
                <a:latin typeface="Arial" charset="0"/>
              </a:rPr>
              <a:t>Индивидуальные схемы погашения долгов перед банками</a:t>
            </a:r>
            <a:r>
              <a:rPr lang="ru-RU" sz="1400" dirty="0">
                <a:solidFill>
                  <a:srgbClr val="00458E"/>
                </a:solidFill>
                <a:latin typeface="Arial" charset="0"/>
              </a:rPr>
              <a:t>: - без начисления процентов за период просрочки, с отсрочкой погашения долга (ХМБ, Сбербанк)</a:t>
            </a:r>
          </a:p>
          <a:p>
            <a:pPr marL="800100" lvl="1" indent="-342900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458E"/>
                </a:solidFill>
                <a:latin typeface="Arial" charset="0"/>
              </a:rPr>
              <a:t>Выполнение обязательств перед поставщиками и подрядчиками</a:t>
            </a:r>
            <a:r>
              <a:rPr lang="ru-RU" sz="1400" dirty="0">
                <a:solidFill>
                  <a:srgbClr val="00458E"/>
                </a:solidFill>
                <a:latin typeface="Arial" charset="0"/>
              </a:rPr>
              <a:t>:</a:t>
            </a:r>
          </a:p>
          <a:p>
            <a:pPr marL="1257300" lvl="2" indent="-3429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458E"/>
                </a:solidFill>
                <a:latin typeface="Arial" charset="0"/>
              </a:rPr>
              <a:t>Коммунальные предприятия, муниципальные/ региональный бюджет – в части основного долга, но не в части штрафов и пени за невыполнение сроков </a:t>
            </a:r>
          </a:p>
          <a:p>
            <a:pPr marL="1257300" lvl="2" indent="-3429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458E"/>
                </a:solidFill>
                <a:latin typeface="Arial" charset="0"/>
              </a:rPr>
              <a:t>Коммерческие предприятия </a:t>
            </a:r>
            <a:r>
              <a:rPr lang="ru-RU" sz="1400" dirty="0" smtClean="0">
                <a:solidFill>
                  <a:srgbClr val="00458E"/>
                </a:solidFill>
                <a:latin typeface="Arial" charset="0"/>
              </a:rPr>
              <a:t>– </a:t>
            </a:r>
            <a:r>
              <a:rPr lang="ru-RU" sz="1400" dirty="0">
                <a:solidFill>
                  <a:srgbClr val="00458E"/>
                </a:solidFill>
                <a:latin typeface="Arial" charset="0"/>
              </a:rPr>
              <a:t>индивидуальный переговорный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418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77809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500" dirty="0" smtClean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ru-RU" sz="2500" dirty="0" smtClean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ru-RU" sz="2500" dirty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ru-RU" sz="2500" dirty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ru-RU" sz="2500" dirty="0" smtClean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ru-RU" sz="2500" dirty="0" smtClean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  <a:t>Итоги реструктуризации</a:t>
            </a:r>
            <a:r>
              <a:rPr lang="ru-RU" sz="20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4080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77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465670" cy="93610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500" dirty="0" smtClean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ru-RU" sz="2500" dirty="0" smtClean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ru-RU" sz="2500" dirty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ru-RU" sz="2500" dirty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ru-RU" sz="2500" dirty="0" smtClean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ru-RU" sz="2500" dirty="0" smtClean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ru-RU" sz="2500" dirty="0" smtClean="0">
                <a:solidFill>
                  <a:srgbClr val="00B050"/>
                </a:solidFill>
                <a:latin typeface="Arial" pitchFamily="34" charset="0"/>
                <a:ea typeface="+mn-ea"/>
                <a:cs typeface="+mn-cs"/>
              </a:rPr>
              <a:t>Текущее состояние проектов «ЮИСП»</a:t>
            </a:r>
            <a:r>
              <a:rPr lang="ru-RU" sz="20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843556"/>
            <a:ext cx="2376264" cy="16574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772816"/>
            <a:ext cx="273630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4365104"/>
            <a:ext cx="2376264" cy="17281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4437112"/>
            <a:ext cx="2448067" cy="16596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1916832"/>
            <a:ext cx="2448272" cy="16561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372200" y="371703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ЖК «Премьер» 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г. Нижневартовск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1880" y="371703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ЖК </a:t>
            </a:r>
            <a:r>
              <a:rPr lang="ru-RU" sz="1200" dirty="0" smtClean="0">
                <a:solidFill>
                  <a:prstClr val="black"/>
                </a:solidFill>
              </a:rPr>
              <a:t>«Авалон» </a:t>
            </a:r>
            <a:endParaRPr lang="ru-RU" sz="1200" dirty="0">
              <a:solidFill>
                <a:prstClr val="black"/>
              </a:solidFill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г. </a:t>
            </a:r>
            <a:r>
              <a:rPr lang="ru-RU" sz="1200" dirty="0" smtClean="0">
                <a:solidFill>
                  <a:prstClr val="black"/>
                </a:solidFill>
              </a:rPr>
              <a:t>Югорск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170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ЖК </a:t>
            </a:r>
            <a:r>
              <a:rPr lang="ru-RU" sz="1200" dirty="0" smtClean="0">
                <a:solidFill>
                  <a:prstClr val="black"/>
                </a:solidFill>
              </a:rPr>
              <a:t>«Александрия» </a:t>
            </a:r>
            <a:endParaRPr lang="ru-RU" sz="1200" dirty="0">
              <a:solidFill>
                <a:prstClr val="black"/>
              </a:solidFill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г. </a:t>
            </a:r>
            <a:r>
              <a:rPr lang="ru-RU" sz="1200" dirty="0" smtClean="0">
                <a:solidFill>
                  <a:prstClr val="black"/>
                </a:solidFill>
              </a:rPr>
              <a:t>Сургут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616530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ЖК </a:t>
            </a:r>
            <a:r>
              <a:rPr lang="ru-RU" sz="1200" dirty="0" smtClean="0">
                <a:solidFill>
                  <a:prstClr val="black"/>
                </a:solidFill>
              </a:rPr>
              <a:t>«Эмдер» </a:t>
            </a:r>
            <a:endParaRPr lang="ru-RU" sz="1200" dirty="0">
              <a:solidFill>
                <a:prstClr val="black"/>
              </a:solidFill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г. </a:t>
            </a:r>
            <a:r>
              <a:rPr lang="ru-RU" sz="1200" dirty="0" smtClean="0">
                <a:solidFill>
                  <a:prstClr val="black"/>
                </a:solidFill>
              </a:rPr>
              <a:t>Нягань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616530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ЖК </a:t>
            </a:r>
            <a:r>
              <a:rPr lang="ru-RU" sz="1200" dirty="0" smtClean="0">
                <a:solidFill>
                  <a:prstClr val="black"/>
                </a:solidFill>
              </a:rPr>
              <a:t>«Шаимский» </a:t>
            </a:r>
            <a:endParaRPr lang="ru-RU" sz="1200" dirty="0">
              <a:solidFill>
                <a:prstClr val="black"/>
              </a:solidFill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г. </a:t>
            </a:r>
            <a:r>
              <a:rPr lang="ru-RU" sz="1200" dirty="0" smtClean="0">
                <a:solidFill>
                  <a:prstClr val="black"/>
                </a:solidFill>
              </a:rPr>
              <a:t>Урай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5616624" cy="1728192"/>
          </a:xfrm>
        </p:spPr>
        <p:txBody>
          <a:bodyPr/>
          <a:lstStyle/>
          <a:p>
            <a:r>
              <a:rPr lang="ru-RU" sz="2500" dirty="0" smtClean="0">
                <a:solidFill>
                  <a:prstClr val="white"/>
                </a:solidFill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8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547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Итоги реструктуризации  ЗАО«ЮграИнвестСтройПроект» (ЮИСП)</vt:lpstr>
      <vt:lpstr>Резюме</vt:lpstr>
      <vt:lpstr>Состояние проектов «ЮИСП» (август 2010)</vt:lpstr>
      <vt:lpstr>Состояние «ЮИСП» в августе 2010 года</vt:lpstr>
      <vt:lpstr>Цели реструктуризации</vt:lpstr>
      <vt:lpstr>Январь 2011 года – на рабочем совещании в Правительстве ХМАО были согласованы ключевые принципы реструктуризации ЗАО «ЮИСП» (умеренно мягкий вариант)  </vt:lpstr>
      <vt:lpstr>   Итоги реструктуризации </vt:lpstr>
      <vt:lpstr>   Текущее состояние проектов «ЮИСП»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реструктуризации  ЗАО«ЮграИнвестСтройПроект» (ЮИСП)</dc:title>
  <dc:creator>torgi</dc:creator>
  <cp:lastModifiedBy>UGSK</cp:lastModifiedBy>
  <cp:revision>31</cp:revision>
  <dcterms:created xsi:type="dcterms:W3CDTF">2014-09-25T08:39:24Z</dcterms:created>
  <dcterms:modified xsi:type="dcterms:W3CDTF">2014-10-02T07:50:29Z</dcterms:modified>
</cp:coreProperties>
</file>