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5" r:id="rId3"/>
  </p:sldMasterIdLst>
  <p:notesMasterIdLst>
    <p:notesMasterId r:id="rId25"/>
  </p:notesMasterIdLst>
  <p:handoutMasterIdLst>
    <p:handoutMasterId r:id="rId26"/>
  </p:handoutMasterIdLst>
  <p:sldIdLst>
    <p:sldId id="257" r:id="rId4"/>
    <p:sldId id="267" r:id="rId5"/>
    <p:sldId id="268" r:id="rId6"/>
    <p:sldId id="310" r:id="rId7"/>
    <p:sldId id="313" r:id="rId8"/>
    <p:sldId id="259" r:id="rId9"/>
    <p:sldId id="312" r:id="rId10"/>
    <p:sldId id="326" r:id="rId11"/>
    <p:sldId id="311" r:id="rId12"/>
    <p:sldId id="316" r:id="rId13"/>
    <p:sldId id="314" r:id="rId14"/>
    <p:sldId id="315" r:id="rId15"/>
    <p:sldId id="317" r:id="rId16"/>
    <p:sldId id="318" r:id="rId17"/>
    <p:sldId id="319" r:id="rId18"/>
    <p:sldId id="320" r:id="rId19"/>
    <p:sldId id="322" r:id="rId20"/>
    <p:sldId id="323" r:id="rId21"/>
    <p:sldId id="324" r:id="rId22"/>
    <p:sldId id="325" r:id="rId23"/>
    <p:sldId id="265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3D5"/>
    <a:srgbClr val="98AAD8"/>
    <a:srgbClr val="D2DAEE"/>
    <a:srgbClr val="820000"/>
    <a:srgbClr val="285EA0"/>
    <a:srgbClr val="2C69B2"/>
    <a:srgbClr val="3A7DCE"/>
    <a:srgbClr val="3D5A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786" autoAdjust="0"/>
  </p:normalViewPr>
  <p:slideViewPr>
    <p:cSldViewPr>
      <p:cViewPr varScale="1">
        <p:scale>
          <a:sx n="105" d="100"/>
          <a:sy n="105" d="100"/>
        </p:scale>
        <p:origin x="-179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284CF-69BC-443F-9218-6E0785156E5F}" type="datetimeFigureOut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58A1B9-BD5F-4E2D-B5AC-3E07E28CB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C0EBCA-445D-40AE-8D9A-359E8A1BECF2}" type="datetimeFigureOut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195F5C-D714-4B06-BEA5-48DDE54B3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D9B2A-5D15-45FB-BC67-D7E45FE62D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2B052-E659-4871-A156-21B93ABE73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0C3B59-C24A-4EAC-A209-EA2FD77DCA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BF01A-B7B3-4500-8250-A19B34D1A7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008183-14F8-47A1-8A9B-65ADF08067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D9532-23CA-4028-9728-1BF3026248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100CD-E6ED-42F2-A5B2-8849CBD079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Постановление ФАС Московского округа от 16.12.2013 N Ф05-4772/2012 по делу N А40-63656/2011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EB54A-31DE-486A-B237-9E94E4B9AD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Постановление ФАС Московского округа от 16.12.2013 N Ф05-4772/2012 по делу N А40-63656/2011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21ECB-DC3C-4F8C-A09B-40D193BB85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Постановление ФАС Московского округа от 16.12.2013 N Ф05-4772/2012 по делу N А40-63656/2011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EB327-E6CA-43A2-ABAC-41E591BFD9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B8C95-B775-409B-806F-ABC04D238F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17C4D6-63CB-4FAA-858E-CFACBFC1A5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44C058-C950-488A-8FCD-232F4A3C01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A59B4-32C2-4222-9CDF-FD2E0B50EC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67" y="-7894"/>
            <a:ext cx="7920000" cy="722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00" y="900000"/>
            <a:ext cx="8100000" cy="5400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4088F4-E479-49A6-8B35-89AEF23E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ru-RU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_Russ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786063" y="5072063"/>
            <a:ext cx="2901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Краснодар </a:t>
            </a:r>
            <a:endParaRPr lang="en-US" sz="900" cap="all" dirty="0">
              <a:latin typeface="+mn-lt"/>
              <a:ea typeface="+mj-ea"/>
              <a:cs typeface="Tahom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Тел.: +7 (861) 274 74 08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Факс: +7 (861) 274 74 0</a:t>
            </a: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9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err="1">
                <a:latin typeface="+mn-lt"/>
                <a:ea typeface="+mj-ea"/>
                <a:cs typeface="Tahoma" pitchFamily="34" charset="0"/>
              </a:rPr>
              <a:t>krasnodar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@</a:t>
            </a: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500563" y="5068888"/>
            <a:ext cx="2901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Волгоград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Тел.: +7 (8442) 26 63 12/13/14/15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Факс: +7 (8442) 26 63 16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volgograd@vegaslex.ru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027738" y="5072063"/>
            <a:ext cx="2901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Москва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Тел.: +7 (495) 933 08 00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Факс: +7 (495) 933 08 02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vegaslex@vegaslex.ru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half" idx="11"/>
          </p:nvPr>
        </p:nvSpPr>
        <p:spPr>
          <a:xfrm>
            <a:off x="4349769" y="3571877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2"/>
          </p:nvPr>
        </p:nvSpPr>
        <p:spPr>
          <a:xfrm>
            <a:off x="4349769" y="3929066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_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786063" y="5072063"/>
            <a:ext cx="2901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KRASNODAR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TEL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: +7 (861) 274 74 08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FAX: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 +7 (861) 274 74 0</a:t>
            </a: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9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 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 err="1">
                <a:latin typeface="+mn-lt"/>
                <a:ea typeface="+mj-ea"/>
                <a:cs typeface="Tahoma" pitchFamily="34" charset="0"/>
              </a:rPr>
              <a:t>krasnodar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@</a:t>
            </a: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500563" y="5068888"/>
            <a:ext cx="2901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VOLGOGRAD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TEL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: +7 (8442) 26 63 12/13/14/15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FAX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: +7 (8442) 26 63 16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volgograd@vegaslex.ru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027738" y="5072063"/>
            <a:ext cx="2901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MOSCOW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/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TEL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: +7 (495) 933 08 00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en-US" sz="900" cap="all" dirty="0">
                <a:latin typeface="+mn-lt"/>
                <a:ea typeface="+mj-ea"/>
                <a:cs typeface="Tahoma" pitchFamily="34" charset="0"/>
              </a:rPr>
              <a:t>FAX</a:t>
            </a:r>
            <a:r>
              <a:rPr lang="ru-RU" sz="900" cap="all" dirty="0">
                <a:latin typeface="+mn-lt"/>
                <a:ea typeface="+mj-ea"/>
                <a:cs typeface="Tahoma" pitchFamily="34" charset="0"/>
              </a:rPr>
              <a:t>: +7 (495) 933 08 02</a:t>
            </a:r>
            <a:br>
              <a:rPr lang="ru-RU" sz="900" cap="all" dirty="0">
                <a:latin typeface="+mn-lt"/>
                <a:ea typeface="+mj-ea"/>
                <a:cs typeface="Tahoma" pitchFamily="34" charset="0"/>
              </a:rPr>
            </a:br>
            <a:r>
              <a:rPr lang="ru-RU" sz="900" cap="all" dirty="0" err="1">
                <a:latin typeface="+mn-lt"/>
                <a:ea typeface="+mj-ea"/>
                <a:cs typeface="Tahoma" pitchFamily="34" charset="0"/>
              </a:rPr>
              <a:t>vegaslex@vegaslex.ru</a:t>
            </a:r>
            <a:endParaRPr lang="ru-RU" sz="900" cap="all" dirty="0"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11"/>
          </p:nvPr>
        </p:nvSpPr>
        <p:spPr>
          <a:xfrm>
            <a:off x="4349769" y="3571877"/>
            <a:ext cx="457994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2"/>
          </p:nvPr>
        </p:nvSpPr>
        <p:spPr>
          <a:xfrm>
            <a:off x="4349769" y="3929066"/>
            <a:ext cx="457994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266" y="3143248"/>
            <a:ext cx="4872014" cy="571504"/>
          </a:xfrm>
          <a:prstGeom prst="rect">
            <a:avLst/>
          </a:prstGeom>
        </p:spPr>
        <p:txBody>
          <a:bodyPr/>
          <a:lstStyle>
            <a:lvl1pPr algn="r">
              <a:defRPr sz="2800" cap="all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496" y="3643314"/>
            <a:ext cx="4857784" cy="10001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5000"/>
              </a:lnSpc>
              <a:buFont typeface="Arial" charset="0"/>
              <a:buNone/>
              <a:defRPr sz="2400" cap="all" baseline="0"/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0"/>
          </p:nvPr>
        </p:nvSpPr>
        <p:spPr>
          <a:xfrm>
            <a:off x="4000496" y="5286388"/>
            <a:ext cx="4857784" cy="428627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1"/>
          </p:nvPr>
        </p:nvSpPr>
        <p:spPr>
          <a:xfrm>
            <a:off x="4000496" y="5572140"/>
            <a:ext cx="4857784" cy="64294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258446" y="3071813"/>
            <a:ext cx="5357812" cy="7858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cap="all" baseline="0">
                <a:solidFill>
                  <a:srgbClr val="5F7CC3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00" y="900000"/>
            <a:ext cx="3960000" cy="54000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Clr>
                <a:srgbClr val="5F7CC3"/>
              </a:buClr>
              <a:buSzPct val="80000"/>
              <a:defRPr sz="2000"/>
            </a:lvl2pPr>
            <a:lvl3pPr>
              <a:buClr>
                <a:srgbClr val="5F7CC3"/>
              </a:buCl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000" y="900000"/>
            <a:ext cx="3960000" cy="540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Clr>
                <a:srgbClr val="5F7CC3"/>
              </a:buClr>
              <a:buSzPct val="80000"/>
              <a:defRPr sz="2000"/>
            </a:lvl2pPr>
            <a:lvl3pPr>
              <a:buClr>
                <a:srgbClr val="5F7CC3"/>
              </a:buCl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5A2556-BC37-4CFA-BDC8-8A3EC62D4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ru-RU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00" y="900000"/>
            <a:ext cx="3960000" cy="64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00" y="1548000"/>
            <a:ext cx="3960000" cy="475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0000" y="900000"/>
            <a:ext cx="3960000" cy="648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0000" y="1548000"/>
            <a:ext cx="3960000" cy="475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18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85EA8E-5B55-490F-88BA-478B43F31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l" defTabSz="914400" rtl="0" eaLnBrk="1" latinLnBrk="0" hangingPunct="1">
              <a:defRPr lang="ru-RU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0"/>
          </p:nvPr>
        </p:nvSpPr>
        <p:spPr>
          <a:xfrm>
            <a:off x="542953" y="904855"/>
            <a:ext cx="8100000" cy="5400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 lang="ru-R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D65747-A5B7-40AD-A802-4E7EBF4D8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1" latinLnBrk="0" hangingPunct="1">
              <a:defRPr lang="ru-RU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900000"/>
            <a:ext cx="4896000" cy="540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1800" baseline="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719118"/>
            <a:ext cx="3600000" cy="6143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E3B5-DB4A-487B-8916-F9C207DE4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00" y="3600000"/>
            <a:ext cx="8100000" cy="270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20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8100000" cy="2700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3FC0-A7A9-44AC-90E5-2525802DA7C1}" type="datetime1">
              <a:rPr lang="ru-RU"/>
              <a:pPr>
                <a:defRPr/>
              </a:pPr>
              <a:t>01.10.2014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35409-799B-4C06-9EC4-655278C0A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00" y="3643314"/>
            <a:ext cx="3960000" cy="2664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SzPct val="80000"/>
              <a:defRPr sz="2000"/>
            </a:lvl2pPr>
            <a:lvl3pPr>
              <a:buSzPct val="65000"/>
              <a:defRPr sz="2000"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3960000" cy="2664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4"/>
          </p:nvPr>
        </p:nvSpPr>
        <p:spPr>
          <a:xfrm>
            <a:off x="4683966" y="903412"/>
            <a:ext cx="3960000" cy="2664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5"/>
          </p:nvPr>
        </p:nvSpPr>
        <p:spPr>
          <a:xfrm>
            <a:off x="4683966" y="3643314"/>
            <a:ext cx="3960000" cy="2664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7192-889D-40F9-AC90-A3B74E160085}" type="datetime1">
              <a:rPr lang="ru-RU"/>
              <a:pPr>
                <a:defRPr/>
              </a:pPr>
              <a:t>01.10.2014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D108-91EF-4F57-83F9-F67EAFA7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48567" y="-7894"/>
            <a:ext cx="7920000" cy="722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2"/>
          <p:cNvSpPr>
            <a:spLocks noGrp="1"/>
          </p:cNvSpPr>
          <p:nvPr>
            <p:ph idx="15"/>
          </p:nvPr>
        </p:nvSpPr>
        <p:spPr>
          <a:xfrm>
            <a:off x="6516216" y="2780928"/>
            <a:ext cx="2160000" cy="16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idx="16"/>
          </p:nvPr>
        </p:nvSpPr>
        <p:spPr>
          <a:xfrm>
            <a:off x="6516216" y="4679795"/>
            <a:ext cx="2160000" cy="16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Содержимое 2"/>
          <p:cNvSpPr>
            <a:spLocks noGrp="1"/>
          </p:cNvSpPr>
          <p:nvPr>
            <p:ph idx="14"/>
          </p:nvPr>
        </p:nvSpPr>
        <p:spPr>
          <a:xfrm>
            <a:off x="6516456" y="899195"/>
            <a:ext cx="2160000" cy="16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5904208" cy="540932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E0F6-8601-4E74-A717-3BB310F24FC0}" type="datetime1">
              <a:rPr lang="ru-RU"/>
              <a:pPr>
                <a:defRPr/>
              </a:pPr>
              <a:t>01.10.2014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DADF-1DE1-4D91-ACCA-9A94FD2A6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idx="13"/>
          </p:nvPr>
        </p:nvSpPr>
        <p:spPr>
          <a:xfrm>
            <a:off x="540000" y="900000"/>
            <a:ext cx="8100000" cy="3672000"/>
          </a:xfrm>
          <a:prstGeom prst="rect">
            <a:avLst/>
          </a:prstGeom>
        </p:spPr>
        <p:txBody>
          <a:bodyPr/>
          <a:lstStyle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4"/>
          </p:nvPr>
        </p:nvSpPr>
        <p:spPr>
          <a:xfrm>
            <a:off x="539792" y="4581128"/>
            <a:ext cx="2340000" cy="172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5"/>
          </p:nvPr>
        </p:nvSpPr>
        <p:spPr>
          <a:xfrm>
            <a:off x="6300192" y="4581128"/>
            <a:ext cx="2340000" cy="172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6"/>
          </p:nvPr>
        </p:nvSpPr>
        <p:spPr>
          <a:xfrm>
            <a:off x="3384128" y="4581128"/>
            <a:ext cx="2340000" cy="172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SzPct val="80000"/>
              <a:defRPr/>
            </a:lvl2pPr>
            <a:lvl3pPr>
              <a:buSzPct val="65000"/>
              <a:defRPr/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E6AB-BB21-40C9-AAA6-41B9C2EE6A66}" type="datetime1">
              <a:rPr lang="ru-RU"/>
              <a:pPr>
                <a:defRPr/>
              </a:pPr>
              <a:t>01.10.2014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9176B-687D-4E27-9E21-E94A1E060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5F7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BD4F7-3F1A-4206-9F01-268FDAE25A56}" type="datetime1">
              <a:rPr lang="ru-RU"/>
              <a:pPr>
                <a:defRPr/>
              </a:pPr>
              <a:t>01.10.2014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86750" y="6500813"/>
            <a:ext cx="40005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19942E-5BC8-4688-9D82-9B90AF2B7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9" name="Рисунок 7" descr="Лого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67675" y="0"/>
            <a:ext cx="941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 noChangeAspect="1"/>
          </p:cNvSpPr>
          <p:nvPr>
            <p:ph type="title"/>
          </p:nvPr>
        </p:nvSpPr>
        <p:spPr bwMode="auto">
          <a:xfrm>
            <a:off x="249238" y="-7938"/>
            <a:ext cx="79200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4500563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28" r:id="rId6"/>
    <p:sldLayoutId id="2147483729" r:id="rId7"/>
    <p:sldLayoutId id="2147483730" r:id="rId8"/>
    <p:sldLayoutId id="2147483731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690A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rgbClr val="5F7CC3"/>
        </a:buClr>
        <a:buSzPct val="80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rtl="0" eaLnBrk="0" fontAlgn="base" hangingPunct="0">
        <a:spcBef>
          <a:spcPct val="20000"/>
        </a:spcBef>
        <a:spcAft>
          <a:spcPct val="0"/>
        </a:spcAft>
        <a:buClr>
          <a:srgbClr val="5F7CC3"/>
        </a:buClr>
        <a:buSzPct val="65000"/>
        <a:buFont typeface="Wingdings 3" pitchFamily="18" charset="2"/>
        <a:buChar char="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rtl="0" eaLnBrk="0" fontAlgn="base" hangingPunct="0">
        <a:spcBef>
          <a:spcPct val="20000"/>
        </a:spcBef>
        <a:spcAft>
          <a:spcPct val="0"/>
        </a:spcAft>
        <a:buClr>
          <a:srgbClr val="28467D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rtl="0" eaLnBrk="0" fontAlgn="base" hangingPunct="0">
        <a:spcBef>
          <a:spcPct val="20000"/>
        </a:spcBef>
        <a:spcAft>
          <a:spcPct val="0"/>
        </a:spcAft>
        <a:buClr>
          <a:srgbClr val="6E6E6E"/>
        </a:buClr>
        <a:buFont typeface="Arial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4450" y="0"/>
            <a:ext cx="2703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Группа 21"/>
          <p:cNvGrpSpPr>
            <a:grpSpLocks/>
          </p:cNvGrpSpPr>
          <p:nvPr/>
        </p:nvGrpSpPr>
        <p:grpSpPr bwMode="auto">
          <a:xfrm>
            <a:off x="4429125" y="4643438"/>
            <a:ext cx="4714875" cy="323850"/>
            <a:chOff x="4429124" y="4643446"/>
            <a:chExt cx="4714876" cy="324000"/>
          </a:xfrm>
        </p:grpSpPr>
        <p:sp>
          <p:nvSpPr>
            <p:cNvPr id="21" name="Прямоугольник 20"/>
            <p:cNvSpPr/>
            <p:nvPr userDrawn="1"/>
          </p:nvSpPr>
          <p:spPr>
            <a:xfrm>
              <a:off x="4429124" y="4643446"/>
              <a:ext cx="990600" cy="324000"/>
            </a:xfrm>
            <a:prstGeom prst="rect">
              <a:avLst/>
            </a:prstGeom>
            <a:solidFill>
              <a:srgbClr val="D2D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5367337" y="4643446"/>
              <a:ext cx="990600" cy="324000"/>
            </a:xfrm>
            <a:prstGeom prst="rect">
              <a:avLst/>
            </a:prstGeom>
            <a:solidFill>
              <a:srgbClr val="A4B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6296024" y="4643446"/>
              <a:ext cx="990600" cy="324000"/>
            </a:xfrm>
            <a:prstGeom prst="rect">
              <a:avLst/>
            </a:prstGeom>
            <a:solidFill>
              <a:srgbClr val="829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7215188" y="4643446"/>
              <a:ext cx="990600" cy="324000"/>
            </a:xfrm>
            <a:prstGeom prst="rect">
              <a:avLst/>
            </a:prstGeom>
            <a:solidFill>
              <a:srgbClr val="5F7C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8153400" y="4643446"/>
              <a:ext cx="990600" cy="324000"/>
            </a:xfrm>
            <a:prstGeom prst="rect">
              <a:avLst/>
            </a:prstGeom>
            <a:solidFill>
              <a:srgbClr val="3D5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950" y="285750"/>
            <a:ext cx="24114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3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сслайд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9063" y="0"/>
            <a:ext cx="364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Группа 5"/>
          <p:cNvGrpSpPr>
            <a:grpSpLocks/>
          </p:cNvGrpSpPr>
          <p:nvPr/>
        </p:nvGrpSpPr>
        <p:grpSpPr bwMode="auto">
          <a:xfrm>
            <a:off x="3357563" y="3857625"/>
            <a:ext cx="5357812" cy="357188"/>
            <a:chOff x="3309926" y="2071678"/>
            <a:chExt cx="5357850" cy="357190"/>
          </a:xfrm>
        </p:grpSpPr>
        <p:pic>
          <p:nvPicPr>
            <p:cNvPr id="3076" name="Рисунок 6" descr="Лого_инверсия_big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 r="59550" b="58704"/>
            <a:stretch>
              <a:fillRect/>
            </a:stretch>
          </p:blipFill>
          <p:spPr bwMode="auto">
            <a:xfrm>
              <a:off x="330992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Рисунок 7" descr="Лого_инверсия_big.jpg"/>
            <p:cNvPicPr>
              <a:picLocks noChangeAspect="1"/>
            </p:cNvPicPr>
            <p:nvPr/>
          </p:nvPicPr>
          <p:blipFill>
            <a:blip r:embed="rId4" cstate="print"/>
            <a:srcRect r="59550" b="58704"/>
            <a:stretch>
              <a:fillRect/>
            </a:stretch>
          </p:blipFill>
          <p:spPr bwMode="auto">
            <a:xfrm>
              <a:off x="438149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Рисунок 9" descr="Лого_инверсия_big.jpg"/>
            <p:cNvPicPr>
              <a:picLocks noChangeAspect="1"/>
            </p:cNvPicPr>
            <p:nvPr/>
          </p:nvPicPr>
          <p:blipFill>
            <a:blip r:embed="rId4" cstate="print">
              <a:lum bright="10000"/>
            </a:blip>
            <a:srcRect r="59550" b="58704"/>
            <a:stretch>
              <a:fillRect/>
            </a:stretch>
          </p:blipFill>
          <p:spPr bwMode="auto">
            <a:xfrm>
              <a:off x="545306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Рисунок 10" descr="Лого_инверсия_big.jpg"/>
            <p:cNvPicPr>
              <a:picLocks noChangeAspect="1"/>
            </p:cNvPicPr>
            <p:nvPr/>
          </p:nvPicPr>
          <p:blipFill>
            <a:blip r:embed="rId4" cstate="print">
              <a:lum bright="20000"/>
            </a:blip>
            <a:srcRect r="59550" b="58704"/>
            <a:stretch>
              <a:fillRect/>
            </a:stretch>
          </p:blipFill>
          <p:spPr bwMode="auto">
            <a:xfrm>
              <a:off x="652463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Рисунок 11" descr="Лого_инверсия_big.jpg"/>
            <p:cNvPicPr>
              <a:picLocks noChangeAspect="1"/>
            </p:cNvPicPr>
            <p:nvPr/>
          </p:nvPicPr>
          <p:blipFill>
            <a:blip r:embed="rId4" cstate="print">
              <a:lum bright="30000"/>
            </a:blip>
            <a:srcRect r="59550" b="58704"/>
            <a:stretch>
              <a:fillRect/>
            </a:stretch>
          </p:blipFill>
          <p:spPr bwMode="auto">
            <a:xfrm>
              <a:off x="7596206" y="2071678"/>
              <a:ext cx="107157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00500" y="2857500"/>
            <a:ext cx="4872038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643188" y="3429000"/>
            <a:ext cx="6215062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Взаимодействие НПФ и УК.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Судебная практика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idx="10"/>
          </p:nvPr>
        </p:nvSpPr>
        <p:spPr>
          <a:xfrm>
            <a:off x="3995738" y="5157788"/>
            <a:ext cx="4857750" cy="42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/>
              <a:t>КОММЕРЧЕСКАЯ ГРУППА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idx="11"/>
          </p:nvPr>
        </p:nvSpPr>
        <p:spPr>
          <a:xfrm>
            <a:off x="4000500" y="5572125"/>
            <a:ext cx="4857750" cy="6429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Ханты-Мансийск</a:t>
            </a:r>
          </a:p>
          <a:p>
            <a:pPr>
              <a:defRPr/>
            </a:pPr>
            <a:r>
              <a:rPr lang="ru-RU" dirty="0" smtClean="0"/>
              <a:t>2 октября 2014 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Способы защиты нарушенных прав (2)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750" y="900113"/>
            <a:ext cx="8101013" cy="5400675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Постановление Федерального арбитражного суда Московского округа от 23.09.2011 по делу № А40-35066/10-1-202(подтверждено Определением ВАС РФ от 21.02.2012)</a:t>
            </a:r>
          </a:p>
          <a:p>
            <a:pPr lvl="1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	В иске отказано – уменьшение стоимости имущества, находящемся в доверительном управлении, вызвана изменением конъюнктуры рынка  и не свидетельствует о ненадлежащем исполнении УК своих обязательств. Доказательств умышленного причинения убытков не представлено. </a:t>
            </a:r>
          </a:p>
          <a:p>
            <a:pPr lvl="1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i="1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826DE-561F-4762-8FFE-D6C1A73ED72A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z="2400" smtClean="0"/>
              <a:t>Ответственность Управляющих компаний: изменения законодательства</a:t>
            </a:r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 bwMode="auto">
          <a:xfrm>
            <a:off x="539750" y="900113"/>
            <a:ext cx="810101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045BD-992E-40D8-A2B7-788405C64D0D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950" y="765175"/>
            <a:ext cx="8891588" cy="573563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Поправки в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75-ФЗ: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Редакция статьи 25, часть 3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Редакция статьи 36.14, пункт 2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50" y="1643063"/>
          <a:ext cx="7429552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14776"/>
                <a:gridCol w="3714776"/>
              </a:tblGrid>
              <a:tr h="22083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До изменений 2013</a:t>
                      </a:r>
                      <a:r>
                        <a:rPr lang="ru-RU" b="0" baseline="0" dirty="0" smtClean="0"/>
                        <a:t> г.</a:t>
                      </a:r>
                      <a:endParaRPr lang="ru-RU" b="0" dirty="0"/>
                    </a:p>
                  </a:txBody>
                  <a:tcPr>
                    <a:solidFill>
                      <a:srgbClr val="98AA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Вступившая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в силу норма</a:t>
                      </a:r>
                      <a:endParaRPr lang="ru-RU" b="0" dirty="0"/>
                    </a:p>
                  </a:txBody>
                  <a:tcPr>
                    <a:solidFill>
                      <a:srgbClr val="98AAD8"/>
                    </a:solidFill>
                  </a:tcPr>
                </a:tc>
              </a:tr>
              <a:tr h="707864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Управляющая</a:t>
                      </a:r>
                      <a:r>
                        <a:rPr lang="ru-RU" baseline="0" dirty="0" smtClean="0"/>
                        <a:t> компания должна </a:t>
                      </a:r>
                      <a:r>
                        <a:rPr lang="ru-RU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обеспечить возврат переданных фондом средств </a:t>
                      </a:r>
                      <a:r>
                        <a:rPr lang="ru-RU" baseline="0" dirty="0" smtClean="0"/>
                        <a:t>пенсионных резервов</a:t>
                      </a:r>
                      <a:endParaRPr lang="ru-RU" dirty="0"/>
                    </a:p>
                  </a:txBody>
                  <a:tcPr>
                    <a:solidFill>
                      <a:srgbClr val="D2DA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Управляющая</a:t>
                      </a:r>
                      <a:r>
                        <a:rPr lang="ru-RU" baseline="0" dirty="0" smtClean="0"/>
                        <a:t> компания должна 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обеспечить надлежащее управление переданных фондом средств </a:t>
                      </a:r>
                      <a:r>
                        <a:rPr lang="ru-RU" baseline="0" dirty="0" smtClean="0"/>
                        <a:t>пенсионных резервов</a:t>
                      </a:r>
                      <a:endParaRPr lang="ru-RU" dirty="0"/>
                    </a:p>
                  </a:txBody>
                  <a:tcPr>
                    <a:solidFill>
                      <a:srgbClr val="D2DA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50" y="4214813"/>
          <a:ext cx="7429552" cy="2108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14776"/>
                <a:gridCol w="3714776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изменений 2013 г.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FA3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Вступившая в силу норма</a:t>
                      </a:r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FA3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Управляющая компания несет ответственность </a:t>
                      </a:r>
                      <a:r>
                        <a:rPr lang="ru-RU" sz="18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сохранность средств пенсионных накоплений</a:t>
                      </a:r>
                      <a:r>
                        <a:rPr lang="ru-RU" baseline="0" dirty="0" smtClean="0"/>
                        <a:t>, переданных в управление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Управляющая компания несет ответственность 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  надлежащее управление  средствами пенсионных накоплений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aseline="0" dirty="0" smtClean="0"/>
                        <a:t>переданных в управление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 bwMode="auto">
          <a:xfrm>
            <a:off x="3786188" y="900113"/>
            <a:ext cx="4895850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Развитие практики применения и судебного толкования понятия «надлежащего управления»</a:t>
            </a:r>
          </a:p>
          <a:p>
            <a:pPr eaLnBrk="1" hangingPunct="1"/>
            <a:r>
              <a:rPr lang="ru-RU" smtClean="0"/>
              <a:t>Изменение сложившейся практики о взыскании долга с учетом изменения формулировок закона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43ABD5-9343-41FE-972E-97B4932560C7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22532" name="Рисунок 8" descr="starye-chasy-46zzz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8617" r="8617"/>
          <a:stretch>
            <a:fillRect/>
          </a:stretch>
        </p:blipFill>
        <p:spPr bwMode="auto">
          <a:xfrm>
            <a:off x="0" y="719138"/>
            <a:ext cx="3600450" cy="6143625"/>
          </a:xfrm>
          <a:noFill/>
          <a:ln>
            <a:miter lim="800000"/>
            <a:headEnd/>
            <a:tailEnd/>
          </a:ln>
        </p:spPr>
      </p:pic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Прогнозы изменения практики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203575" y="2636838"/>
            <a:ext cx="5940425" cy="1220787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Взыскание реального ущерба и упущенной выгоды с </a:t>
            </a:r>
            <a:r>
              <a:rPr lang="ru-RU" dirty="0" err="1" smtClean="0"/>
              <a:t>Ук</a:t>
            </a:r>
            <a:r>
              <a:rPr lang="ru-RU" dirty="0" smtClean="0"/>
              <a:t> при нарушении инвестиционной декларации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Ответственность управляющего</a:t>
            </a:r>
          </a:p>
        </p:txBody>
      </p:sp>
      <p:sp>
        <p:nvSpPr>
          <p:cNvPr id="24579" name="Содержимое 5"/>
          <p:cNvSpPr>
            <a:spLocks noGrp="1"/>
          </p:cNvSpPr>
          <p:nvPr>
            <p:ph idx="1"/>
          </p:nvPr>
        </p:nvSpPr>
        <p:spPr bwMode="auto">
          <a:xfrm>
            <a:off x="539750" y="900113"/>
            <a:ext cx="810101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B4234-AEAF-4D5F-B811-3B4748F66A1B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950" y="765175"/>
            <a:ext cx="8891588" cy="573563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Фактические обстоятельства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УК нарушила инвестиционную декларацию и не реализовала облигации, которые должна была реализовать к определенному сроку. При расторжении договора от продажи облигаций Управляющий выручил меньше, чем мог бы выручить при их продаже в срок, указанный в договоре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По инвестиционному портфелю в целом УК получила доход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Позиция НПФ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УК нарушила условия договора ДУ. Разница между суммой вырученных от продажи облигаций денежных средств и той суммой денежных средств, которая могла быть выручена, составляет реальный ущерб. Доход, который могла получить УК, инвестировав денежные средства, которые могли быть выручены при своевременной продажи облигаций, составляет упущенную выгоду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Ответственность управляющего</a:t>
            </a:r>
          </a:p>
        </p:txBody>
      </p:sp>
      <p:sp>
        <p:nvSpPr>
          <p:cNvPr id="25603" name="Содержимое 5"/>
          <p:cNvSpPr>
            <a:spLocks noGrp="1"/>
          </p:cNvSpPr>
          <p:nvPr>
            <p:ph idx="1"/>
          </p:nvPr>
        </p:nvSpPr>
        <p:spPr bwMode="auto">
          <a:xfrm>
            <a:off x="539750" y="900113"/>
            <a:ext cx="810101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D70EEE-0AEB-445D-8297-85947DE1534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950" y="765175"/>
            <a:ext cx="8891588" cy="573563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Позиция УК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По инвестиционному портфелю в целом УК получила доход, т.е. исполняла обязательство обеспечить сохранность и доходность при управлении пенсионными резервами. Это исключает наличие убытков у Фонда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Ответственность УК при досрочном расторжении ДДУ исключена (условие договора)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УК действовала добросовестно и в интересах Фонда, исходя из ситуации на рынке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Размер упущенной выгоды носит предположительный характер. УК представила альтернативный расчет (вариант инвестирования спорной суммы), который полностью соответствовал инвестиционной декларации и не предполагал получение дохода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Ответственность управляющего</a:t>
            </a:r>
          </a:p>
        </p:txBody>
      </p:sp>
      <p:sp>
        <p:nvSpPr>
          <p:cNvPr id="26627" name="Содержимое 5"/>
          <p:cNvSpPr>
            <a:spLocks noGrp="1"/>
          </p:cNvSpPr>
          <p:nvPr>
            <p:ph idx="1"/>
          </p:nvPr>
        </p:nvSpPr>
        <p:spPr bwMode="auto">
          <a:xfrm>
            <a:off x="539750" y="900113"/>
            <a:ext cx="810101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86FC3-5BAA-4A3B-8244-5AE67D55225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950" y="765175"/>
            <a:ext cx="8891588" cy="573563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Позиция судов (ФАС МО от 27.03.2014 № А40-50359/2013):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Есть факт нарушения договора и последствия такого нарушения в виде утраты пенсионных резервов. Следовательно, реальный ущерб подлежит взысканию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В ДДУ нет положений, позволяющих УК компенсировать за счет дохода от операций по вложению пенсионных резервов утрату пенсионных резервов или отсутствие доходности в результате нарушения УК своих обязательств по Договору (9ААС)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Упущенная выгода также подлежит взысканию, т.к. (1) УК осуществляет определенные действия по управлению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в целях наиболее эффективного использования имущества и извлечения максимальной прибыли </a:t>
            </a:r>
            <a:r>
              <a:rPr lang="ru-RU" sz="2000" dirty="0">
                <a:latin typeface="+mn-lt"/>
                <a:cs typeface="+mn-cs"/>
              </a:rPr>
              <a:t>в интересах собственника и (2) при возникновении сомнений относительно размера упущенной выгоды у суда имеются основания определить ее размер самостоятельно (ссылки на Президиум ВАС РФ от 06.09.2011 № 2929/11)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endParaRPr lang="ru-RU" sz="2000" dirty="0">
              <a:latin typeface="+mn-lt"/>
              <a:cs typeface="+mn-cs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203575" y="2636838"/>
            <a:ext cx="5940425" cy="1220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Споры, связанные с недостоверной оценкой имущества </a:t>
            </a:r>
            <a:r>
              <a:rPr lang="ru-RU" dirty="0" err="1" smtClean="0"/>
              <a:t>зпиф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Значение отчета об оценке имущества ЗПИФ</a:t>
            </a:r>
          </a:p>
        </p:txBody>
      </p:sp>
      <p:sp>
        <p:nvSpPr>
          <p:cNvPr id="28675" name="Содержимое 5"/>
          <p:cNvSpPr>
            <a:spLocks noGrp="1"/>
          </p:cNvSpPr>
          <p:nvPr>
            <p:ph idx="1"/>
          </p:nvPr>
        </p:nvSpPr>
        <p:spPr bwMode="auto">
          <a:xfrm>
            <a:off x="539750" y="900113"/>
            <a:ext cx="810101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D907C-9D34-4A28-9E1D-D876E34E8DEA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950" y="765175"/>
            <a:ext cx="8891588" cy="5735638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В правилах ДУ ЗПИФ указываются оценщики, производящие оценку имущества ЗПИФ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Стоимость чистых активов (СЧА) ЗПИФ рассчитывается на основании отчетов оценщика о рыночной стоимости имущества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Исходя из размера СЧА рассчитываются следующие расходы, выплачиваемые за счет имущества ЗПИФ:</a:t>
            </a:r>
          </a:p>
          <a:p>
            <a:pPr marL="630238" lvl="1" indent="-273050" algn="just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Вознаграждение УК</a:t>
            </a:r>
          </a:p>
          <a:p>
            <a:pPr marL="630238" lvl="1" indent="-273050" algn="just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Вознаграждение </a:t>
            </a:r>
            <a:r>
              <a:rPr lang="ru-RU" sz="2000" dirty="0" err="1">
                <a:latin typeface="+mn-lt"/>
                <a:cs typeface="+mn-cs"/>
              </a:rPr>
              <a:t>Спецдепа</a:t>
            </a:r>
            <a:r>
              <a:rPr lang="ru-RU" sz="2000" dirty="0">
                <a:latin typeface="+mn-lt"/>
                <a:cs typeface="+mn-cs"/>
              </a:rPr>
              <a:t>, регистратора, аудитора, оценщика</a:t>
            </a:r>
          </a:p>
          <a:p>
            <a:pPr marL="630238" lvl="1" indent="-273050" algn="just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Char char=""/>
              <a:defRPr/>
            </a:pPr>
            <a:r>
              <a:rPr lang="ru-RU" sz="2000" dirty="0">
                <a:latin typeface="+mn-lt"/>
                <a:cs typeface="+mn-cs"/>
              </a:rPr>
              <a:t>Компенсация, подлежащая выплате в случае погашения инвестиционных паев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Взыскание убытков с оценщика и УК</a:t>
            </a:r>
          </a:p>
        </p:txBody>
      </p:sp>
      <p:sp>
        <p:nvSpPr>
          <p:cNvPr id="29699" name="Содержимое 5"/>
          <p:cNvSpPr>
            <a:spLocks noGrp="1"/>
          </p:cNvSpPr>
          <p:nvPr>
            <p:ph idx="1"/>
          </p:nvPr>
        </p:nvSpPr>
        <p:spPr bwMode="auto">
          <a:xfrm>
            <a:off x="539750" y="900113"/>
            <a:ext cx="810101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5501A-847C-4133-A9C2-27A113A231A7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950" y="765175"/>
            <a:ext cx="8891588" cy="5735638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Ответственность оценщика перед владельцами инвестиционных паев за убытки, возникшие в связи с использованием отчета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defRPr/>
            </a:pPr>
            <a:r>
              <a:rPr lang="ru-RU" sz="2000" dirty="0">
                <a:latin typeface="+mn-lt"/>
                <a:cs typeface="+mn-cs"/>
              </a:rPr>
              <a:t>      Ст. 24.6 ФЗ «Об оценочной деятельности», п. 6 ст. 37 ФЗ «Об инвестиционных фондах»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Ответственность УК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defRPr/>
            </a:pPr>
            <a:r>
              <a:rPr lang="ru-RU" sz="2000" dirty="0">
                <a:latin typeface="+mn-lt"/>
                <a:cs typeface="+mn-cs"/>
              </a:rPr>
              <a:t>      УК несет субсидиарную ответственность за убытки, возникшие в связи с использованием итоговой величины рыночной либо иной стоимости объекта оценки, указанной в отчете оценщика (п. 7 ст. 37 ФЗ «Об инвестиционных фондах»)</a:t>
            </a: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Содержание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750" y="900113"/>
            <a:ext cx="8318500" cy="5400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Принцип сохранности переданных в доверительное управление средств: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Пределы ответственности управляющего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 smtClean="0"/>
              <a:t>Взыскание реального ущерба и упущенной выгоды с управляющей компании в случае нарушения договорных положений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Споры, связанные с недостоверной оценкой имущества ЗПИФ: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Иски к управляющей компании и к оценщику 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0B7A4-9E90-4BCF-8DA0-880B62C19C47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Ответственность оценщика и УК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idx="1"/>
          </p:nvPr>
        </p:nvSpPr>
        <p:spPr bwMode="auto">
          <a:xfrm>
            <a:off x="539750" y="900113"/>
            <a:ext cx="8101013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FC343-0D80-408E-856B-25D7980EDCF0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07950" y="765175"/>
            <a:ext cx="8891588" cy="5735638"/>
          </a:xfrm>
          <a:prstGeom prst="rect">
            <a:avLst/>
          </a:prstGeom>
        </p:spPr>
        <p:txBody>
          <a:bodyPr/>
          <a:lstStyle/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630238" lvl="1" indent="-273050" fontAlgn="auto">
              <a:spcBef>
                <a:spcPct val="20000"/>
              </a:spcBef>
              <a:spcAft>
                <a:spcPts val="0"/>
              </a:spcAft>
              <a:buClr>
                <a:srgbClr val="5F7CC3"/>
              </a:buClr>
              <a:buSzPct val="80000"/>
              <a:buFont typeface="Wingdings 3" pitchFamily="18" charset="2"/>
              <a:buNone/>
              <a:defRPr/>
            </a:pPr>
            <a:endParaRPr lang="ru-RU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None/>
              <a:defRPr/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3" y="1143000"/>
            <a:ext cx="7786687" cy="4044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В рамках иска о взыскании убытков можно оспаривать величину стоимости объекта оценки (п. 1 Информационного письма Президиума ВАС РФ № 92 от 30.05.2005)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+mn-lt"/>
                <a:cs typeface="+mn-cs"/>
              </a:rPr>
              <a:t> Для проверки достоверности и подлинности отчета оценщика судом может быть назначена экспертиза, в том числе в виде иной независимой оценки </a:t>
            </a:r>
            <a:r>
              <a:rPr lang="ru-RU" sz="2400" dirty="0">
                <a:solidFill>
                  <a:schemeClr val="tx2"/>
                </a:solidFill>
                <a:latin typeface="+mn-lt"/>
                <a:cs typeface="+mn-cs"/>
              </a:rPr>
              <a:t>(п. 2 Информационного письма Президиума ВАС РФ № 92 от 30.05.2005).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17"/>
          <p:cNvSpPr>
            <a:spLocks noGrp="1"/>
          </p:cNvSpPr>
          <p:nvPr>
            <p:ph type="body" sz="half" idx="12"/>
          </p:nvPr>
        </p:nvSpPr>
        <p:spPr bwMode="auto">
          <a:xfrm>
            <a:off x="4357688" y="3071813"/>
            <a:ext cx="4579937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АЛЕКСАНДР СИТНИКОВ</a:t>
            </a:r>
            <a:endParaRPr lang="en-US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/>
              <a:t>Управляющий партнер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mtClean="0"/>
              <a:t>Sitnikov@vegaslex.ru</a:t>
            </a:r>
            <a:endParaRPr lang="ru-RU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ТОРМАГОВА ЮЛИЯ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smtClean="0"/>
              <a:t>Руководитель коммерческой группы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mtClean="0"/>
              <a:t>Tormagova@vegaslex.ru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203575" y="2636838"/>
            <a:ext cx="5940425" cy="1220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Принцип сохранности переданных в доверительное управление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3"/>
          </p:nvPr>
        </p:nvSpPr>
        <p:spPr>
          <a:xfrm>
            <a:off x="107950" y="765175"/>
            <a:ext cx="4892675" cy="5949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Обеспечение сохранности средств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Обеспечение доходности, диверсификации и ликвидности портфелей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Профессионального управления инвестиционным процессом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	Обязательство УК: обеспечить возврат переданных активов в сумме не менее, чем получили в управление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9E36785-612B-4829-885B-9DC34A77A97F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Принципы размещения средств (ст. 24 75-ФЗ): </a:t>
            </a:r>
            <a:endParaRPr lang="en-US" dirty="0"/>
          </a:p>
        </p:txBody>
      </p:sp>
      <p:pic>
        <p:nvPicPr>
          <p:cNvPr id="14341" name="Рисунок 7" descr="MFI_091C.JP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953000" y="714375"/>
            <a:ext cx="4191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3"/>
          </p:nvPr>
        </p:nvSpPr>
        <p:spPr>
          <a:xfrm>
            <a:off x="539750" y="900113"/>
            <a:ext cx="8101013" cy="2700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Определение Конституционного Суда РФ  от 17 июля 2012 г. N 1479-О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Позиция УК: </a:t>
            </a:r>
          </a:p>
          <a:p>
            <a:pPr lvl="1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400" i="1" dirty="0" smtClean="0"/>
              <a:t>	</a:t>
            </a:r>
            <a:r>
              <a:rPr lang="ru-RU" sz="1600" dirty="0" smtClean="0"/>
              <a:t>На управляющие компании по итогам доверительного управления возлагается обязанность возместить из собственных средств НПФ разницу между стоимостью переданных в доверительное управление и возвращенных фонду средств пенсионных резервов - независимо от возможной потери стоимости активов в связи с изменением конъюнктуры рынка ценных бумаг, добросовестности управляющей компании при исполнении договора, а также без учета особо рискового характера деятельности профессиональных участников рынка ценных бумаг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Позиция КС РФ: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</a:p>
          <a:p>
            <a:pPr lvl="1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i="1" dirty="0" smtClean="0"/>
              <a:t>	</a:t>
            </a:r>
            <a:r>
              <a:rPr lang="ru-RU" sz="1600" dirty="0" smtClean="0"/>
              <a:t>Оспариваемые положения 34,35,55,24, 25 Закона № 75-ФЗ содержат требования к управляющей компании при добровольном принятии на договорной основе обязательств по ДУ и исполнение фондом возложенных на него Законом обязанностей в сфере негосударственного пенсионного обеспечения и тем самым - на реализацию конституционных положений о поощрении дополнительных форм социального обеспечения, не могут рассматриваться как нарушающие конституционные права и свободы заявителя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0F5F4B4-F2C6-49B4-8801-404515944A4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5364" name="Заголовок 4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Фундаментальный принцип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3"/>
          </p:nvPr>
        </p:nvSpPr>
        <p:spPr>
          <a:xfrm>
            <a:off x="107950" y="765175"/>
            <a:ext cx="8891588" cy="5735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Риски УК: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Постановление ФАС Московского округа от 16.12.2013 по делу N А40-63656/2011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	Размещение средств пенсионных резервов в облигации неплатежеспособных эмитентов. Судебная экспертиза рыночной стоимости для определения суммы требования</a:t>
            </a:r>
            <a:r>
              <a:rPr lang="en-US" dirty="0" smtClean="0"/>
              <a:t>.</a:t>
            </a:r>
            <a:endParaRPr lang="ru-RU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Определение ВАС РФ от 29.07.2010 N ВАС-9541/10 по делу N А40-92496/09-8-749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	Приобретение УК в процессе исполнения обязательств по договору ДУ неликвидных ценных бумаг не может быть признано надлежащим исполнением ею обязательств по договору.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	Правовое значение имеет именно достижение цели сохранности и прироста пенсионных резервов, а не само по себе совершение действий независимо от того, привели ли они к указанной цели или нет. В противном случае теряется смысл передачи пенсионных резервов в доверительное управление.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0D6BF95-D757-4B0D-B345-C4AB20B298E1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6388" name="Заголовок 4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Как сложилась практика?</a:t>
            </a:r>
            <a:r>
              <a:rPr lang="en-US" smtClean="0"/>
              <a:t> (1) </a:t>
            </a:r>
            <a:r>
              <a:rPr lang="ru-RU" smtClean="0"/>
              <a:t>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5"/>
          <p:cNvSpPr>
            <a:spLocks noGrp="1"/>
          </p:cNvSpPr>
          <p:nvPr>
            <p:ph idx="13"/>
          </p:nvPr>
        </p:nvSpPr>
        <p:spPr bwMode="auto">
          <a:xfrm>
            <a:off x="107950" y="765175"/>
            <a:ext cx="8891588" cy="57356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ru-RU" smtClean="0">
                <a:solidFill>
                  <a:schemeClr val="tx2"/>
                </a:solidFill>
              </a:rPr>
              <a:t>Постановление ФАС Московского округа от 21.05.2012 г. по делу № А40-121626/10-99-672 </a:t>
            </a:r>
            <a:endParaRPr lang="en-US" smtClean="0">
              <a:solidFill>
                <a:schemeClr val="tx2"/>
              </a:solidFill>
            </a:endParaRPr>
          </a:p>
          <a:p>
            <a:pPr lvl="2" eaLnBrk="1" hangingPunct="1"/>
            <a:r>
              <a:rPr lang="ru-RU" smtClean="0"/>
              <a:t>Неисполнение обязательств по продаже облигаций ненадлежащего эмитента </a:t>
            </a:r>
          </a:p>
          <a:p>
            <a:pPr lvl="1" eaLnBrk="1" hangingPunct="1"/>
            <a:r>
              <a:rPr lang="ru-RU" smtClean="0">
                <a:solidFill>
                  <a:schemeClr val="tx2"/>
                </a:solidFill>
              </a:rPr>
              <a:t>Постановление ФАС Московского округа от 19.03.2014 по делу А40-67174/13-50-629 </a:t>
            </a:r>
          </a:p>
          <a:p>
            <a:pPr lvl="2" eaLnBrk="1" hangingPunct="1"/>
            <a:r>
              <a:rPr lang="ru-RU" smtClean="0"/>
              <a:t>	Невозврат средств пенсионных накоплений в полном объеме</a:t>
            </a:r>
          </a:p>
          <a:p>
            <a:pPr lvl="1" eaLnBrk="1" hangingPunct="1"/>
            <a:r>
              <a:rPr lang="ru-RU" smtClean="0">
                <a:solidFill>
                  <a:schemeClr val="tx2"/>
                </a:solidFill>
              </a:rPr>
              <a:t>Постановления  ФАС Московского округа от 10.07.2013 по делу № А40-82604/12-57-783, и от 07.02.2012 г. по делу № А40-33903/11-91-145 </a:t>
            </a:r>
            <a:endParaRPr lang="en-US" smtClean="0">
              <a:solidFill>
                <a:schemeClr val="tx2"/>
              </a:solidFill>
            </a:endParaRPr>
          </a:p>
          <a:p>
            <a:pPr lvl="2" eaLnBrk="1" hangingPunct="1"/>
            <a:r>
              <a:rPr lang="ru-RU" smtClean="0"/>
              <a:t>Невозврат в установленный  срок денежных средств (накопления) – основной долг и % за пользование чужими средствами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5811087-C7E7-479F-A2A2-44B928ED2C3B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12" name="Заголовок 4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Как сложилась практика?</a:t>
            </a:r>
            <a:r>
              <a:rPr lang="en-US" smtClean="0"/>
              <a:t> (2)</a:t>
            </a:r>
            <a:r>
              <a:rPr lang="ru-RU" smtClean="0"/>
              <a:t> 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3"/>
          </p:nvPr>
        </p:nvSpPr>
        <p:spPr>
          <a:xfrm>
            <a:off x="107950" y="765175"/>
            <a:ext cx="8891588" cy="5735638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Постановления ФАС Московского округа от 09.04.2012 по делу А40-45577/10-23-385, от 01.08.2011 по делу № А40-14506/10-48-1231</a:t>
            </a:r>
            <a:endParaRPr lang="en-US" dirty="0" smtClean="0">
              <a:solidFill>
                <a:schemeClr val="tx2"/>
              </a:solidFill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Отсутствие в договоре положений о размере минимального гарантированного дохода и об обязательстве о доходности каждой сделки исключает требование о возврате суммы в большей сумме</a:t>
            </a:r>
            <a:endParaRPr lang="en-US" dirty="0" err="1" smtClean="0"/>
          </a:p>
          <a:p>
            <a:pPr lvl="1" indent="-1588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/>
          </a:p>
          <a:p>
            <a:pPr lvl="1" indent="-1588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0690A"/>
              </a:buClr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Универсальный принцип практики – при досрочном расторжении имеет место возврат долга, а не применение меры ответственности.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0690A"/>
              </a:buClr>
              <a:buFont typeface="Wingdings 3" pitchFamily="18" charset="2"/>
              <a:buNone/>
              <a:defRPr/>
            </a:pPr>
            <a:endParaRPr lang="ru-RU" dirty="0" smtClean="0"/>
          </a:p>
          <a:p>
            <a:pPr lvl="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34E4412-9266-432B-B62D-AB8D4546BAAA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8436" name="Заголовок 4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Как сложилась практика? </a:t>
            </a:r>
            <a:r>
              <a:rPr lang="en-US" smtClean="0"/>
              <a:t>(3)</a:t>
            </a:r>
            <a:r>
              <a:rPr lang="ru-RU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9238" y="-7938"/>
            <a:ext cx="7920037" cy="722313"/>
          </a:xfrm>
        </p:spPr>
        <p:txBody>
          <a:bodyPr/>
          <a:lstStyle/>
          <a:p>
            <a:pPr eaLnBrk="1" hangingPunct="1"/>
            <a:r>
              <a:rPr lang="ru-RU" smtClean="0"/>
              <a:t>Способы защиты нарушенных прав (1)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750" y="900113"/>
            <a:ext cx="8101013" cy="5400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Иск о взыскании долга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 требуется доказывание вины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Допустимо взыскание гарантированного дохода</a:t>
            </a:r>
          </a:p>
          <a:p>
            <a:pPr marL="342900" lvl="1" indent="-342900" eaLnBrk="1" fontAlgn="auto" hangingPunct="1">
              <a:spcAft>
                <a:spcPts val="0"/>
              </a:spcAft>
              <a:buClr>
                <a:srgbClr val="F0690A"/>
              </a:buClr>
              <a:buFont typeface="Wingdings" pitchFamily="2" charset="2"/>
              <a:buChar char="§"/>
              <a:defRPr/>
            </a:pPr>
            <a:r>
              <a:rPr lang="ru-RU" sz="2400" dirty="0" smtClean="0"/>
              <a:t>Иск о взыскании убытков  ненадлежащий способ защиты прав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Постановление Федерального арбитражного суда Северо-Западного округа от 9.02.2010 по делу № А56-15610/2009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	Постановление Федерального арбитражного суда Московского округа от 05.10.2012 по делу № А40-132278/11-147-1217 (подтверждено Определением ВАС РФ от 05.03.2013)</a:t>
            </a:r>
          </a:p>
          <a:p>
            <a:pPr lvl="1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marL="0" lvl="1" indent="0"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Во взыскании реального ущерба, возникшего в связи с уменьшением стоимости резервов,  отказано в связи с отсутствием доказательств. Наличие разницы между балансовой и рыночной стоимостью ценных бумаг не свидетельствует  о ненадлежащем исполнении обязательств по договору.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864E9-7B2F-4449-9C10-D4EA30BE3574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S LEX_успешное обжалование картеле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Vegas Lex">
      <a:dk1>
        <a:srgbClr val="000000"/>
      </a:dk1>
      <a:lt1>
        <a:srgbClr val="FFFFFF"/>
      </a:lt1>
      <a:dk2>
        <a:srgbClr val="1F497D"/>
      </a:dk2>
      <a:lt2>
        <a:srgbClr val="7F7F7F"/>
      </a:lt2>
      <a:accent1>
        <a:srgbClr val="E36C0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VEGAS LEX_успешное обжалование картелей</Template>
  <TotalTime>2706</TotalTime>
  <Words>1013</Words>
  <Application>Microsoft Office PowerPoint</Application>
  <PresentationFormat>Экран (4:3)</PresentationFormat>
  <Paragraphs>196</Paragraphs>
  <Slides>21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Wingdings</vt:lpstr>
      <vt:lpstr>Wingdings 3</vt:lpstr>
      <vt:lpstr>Tahoma</vt:lpstr>
      <vt:lpstr>VEGAS LEX_успешное обжалование картелей</vt:lpstr>
      <vt:lpstr>Специальное оформление</vt:lpstr>
      <vt:lpstr>Divider</vt:lpstr>
      <vt:lpstr> </vt:lpstr>
      <vt:lpstr>Содержание</vt:lpstr>
      <vt:lpstr>Слайд 3</vt:lpstr>
      <vt:lpstr>Принципы размещения средств (ст. 24 75-ФЗ): </vt:lpstr>
      <vt:lpstr>Фундаментальный принцип</vt:lpstr>
      <vt:lpstr>Как сложилась практика? (1)   </vt:lpstr>
      <vt:lpstr>Как сложилась практика? (2)  </vt:lpstr>
      <vt:lpstr>Как сложилась практика? (3) </vt:lpstr>
      <vt:lpstr>Способы защиты нарушенных прав (1)</vt:lpstr>
      <vt:lpstr>Способы защиты нарушенных прав (2)</vt:lpstr>
      <vt:lpstr>Ответственность Управляющих компаний: изменения законодательства</vt:lpstr>
      <vt:lpstr>Прогнозы изменения практики</vt:lpstr>
      <vt:lpstr>Слайд 13</vt:lpstr>
      <vt:lpstr>Ответственность управляющего</vt:lpstr>
      <vt:lpstr>Ответственность управляющего</vt:lpstr>
      <vt:lpstr>Ответственность управляющего</vt:lpstr>
      <vt:lpstr>Слайд 17</vt:lpstr>
      <vt:lpstr>Значение отчета об оценке имущества ЗПИФ</vt:lpstr>
      <vt:lpstr>Взыскание убытков с оценщика и УК</vt:lpstr>
      <vt:lpstr>Ответственность оценщика и УК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картели</dc:title>
  <dc:creator>podguzova</dc:creator>
  <cp:lastModifiedBy>Tormagova</cp:lastModifiedBy>
  <cp:revision>317</cp:revision>
  <dcterms:created xsi:type="dcterms:W3CDTF">2013-10-15T10:46:43Z</dcterms:created>
  <dcterms:modified xsi:type="dcterms:W3CDTF">2014-10-01T11:46:04Z</dcterms:modified>
</cp:coreProperties>
</file>