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2" r:id="rId3"/>
    <p:sldId id="298" r:id="rId4"/>
    <p:sldId id="299" r:id="rId5"/>
    <p:sldId id="303" r:id="rId6"/>
    <p:sldId id="304" r:id="rId7"/>
    <p:sldId id="300" r:id="rId8"/>
    <p:sldId id="301" r:id="rId9"/>
    <p:sldId id="305" r:id="rId10"/>
    <p:sldId id="286" r:id="rId11"/>
  </p:sldIdLst>
  <p:sldSz cx="9144000" cy="6858000" type="screen4x3"/>
  <p:notesSz cx="6669088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telkin" initials="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894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33" autoAdjust="0"/>
  </p:normalViewPr>
  <p:slideViewPr>
    <p:cSldViewPr>
      <p:cViewPr>
        <p:scale>
          <a:sx n="120" d="100"/>
          <a:sy n="120" d="100"/>
        </p:scale>
        <p:origin x="-137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23E35-D4D4-4C40-AB5E-833904ABC509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5E296-47F6-476B-8B48-E3D13ECDB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517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5E296-47F6-476B-8B48-E3D13ECDB55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00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9E32A-708D-4CB9-A33A-C3F4C5F030F1}" type="datetimeFigureOut">
              <a:rPr lang="ru-RU"/>
              <a:pPr>
                <a:defRPr/>
              </a:pPr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12CBC-3BE5-4122-9085-727A7DF07D0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203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13C15-FC7B-484D-8339-4FCDFFFB0C72}" type="datetimeFigureOut">
              <a:rPr lang="ru-RU"/>
              <a:pPr>
                <a:defRPr/>
              </a:pPr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434FF-7319-4EFA-AB14-9BB95F8AF86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496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31A9-2325-409F-B77A-9ECDB0C75650}" type="datetimeFigureOut">
              <a:rPr lang="ru-RU"/>
              <a:pPr>
                <a:defRPr/>
              </a:pPr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50610-CE75-4E65-9BF9-B205CF50EA3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621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1AA61-812C-4292-AA9B-317693DDCD4E}" type="datetimeFigureOut">
              <a:rPr lang="ru-RU"/>
              <a:pPr>
                <a:defRPr/>
              </a:pPr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541D212C-CD89-4797-8BDA-FE19ACFF462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83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93A01-4339-43F5-ACA8-7768D3B5AA88}" type="datetimeFigureOut">
              <a:rPr lang="ru-RU"/>
              <a:pPr>
                <a:defRPr/>
              </a:pPr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BF4C5-DCC7-4B5F-BB98-EDD4700007C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147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73DFB-60EA-4A6D-8B73-75F3773B5FD4}" type="datetimeFigureOut">
              <a:rPr lang="ru-RU"/>
              <a:pPr>
                <a:defRPr/>
              </a:pPr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27709-1721-4549-97DB-1B458F50768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01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0D4B4-34F7-4CFD-91AC-84D880DF89E6}" type="datetimeFigureOut">
              <a:rPr lang="ru-RU"/>
              <a:pPr>
                <a:defRPr/>
              </a:pPr>
              <a:t>17.09.2014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26242-FD86-499C-B6B5-8E192EBC520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551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94D75-F001-4724-BD8E-D1E7F7CE283E}" type="datetimeFigureOut">
              <a:rPr lang="ru-RU"/>
              <a:pPr>
                <a:defRPr/>
              </a:pPr>
              <a:t>17.09.2014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9316E-966C-4B6B-9071-3B2CA1D0144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220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43439-678C-4340-B8D2-AADCD9DD13E3}" type="datetimeFigureOut">
              <a:rPr lang="ru-RU"/>
              <a:pPr>
                <a:defRPr/>
              </a:pPr>
              <a:t>17.09.2014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8772B-544D-4A26-BB5D-5B4F7F0E21A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5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F8A00-874A-4A2E-91F9-D26FFFC3EEFA}" type="datetimeFigureOut">
              <a:rPr lang="ru-RU"/>
              <a:pPr>
                <a:defRPr/>
              </a:pPr>
              <a:t>17.09.2014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43518-6052-415D-8A57-6B6099C33A3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69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7D87C-6907-425D-8E46-E88DA367F7F5}" type="datetimeFigureOut">
              <a:rPr lang="ru-RU"/>
              <a:pPr>
                <a:defRPr/>
              </a:pPr>
              <a:t>17.09.2014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051224-618F-45D1-A143-58520DEF932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601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99CA7-9833-4568-A448-619E8770134E}" type="datetimeFigureOut">
              <a:rPr lang="ru-RU"/>
              <a:pPr>
                <a:defRPr/>
              </a:pPr>
              <a:t>17.09.2014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9BA2E-AA6D-4CB9-8F33-FBA94126505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1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112DD3-164A-4DF3-858F-0E7F1235F18C}" type="datetimeFigureOut">
              <a:rPr lang="ru-RU"/>
              <a:pPr>
                <a:defRPr/>
              </a:pPr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A3957C1-4C0F-40C9-8C2D-5754C157D27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824" y="1844675"/>
            <a:ext cx="8641655" cy="360045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РАЗВИТИЕ ДОСРОЧНОГО НЕГОСУДАРСТВЕННОГО ПЕНСИОННОГО ОБЕСПЕЧЕНИЯ</a:t>
            </a:r>
          </a:p>
          <a:p>
            <a:pPr>
              <a:spcBef>
                <a:spcPts val="0"/>
              </a:spcBef>
            </a:pPr>
            <a:r>
              <a:rPr lang="ru-RU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ru-RU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2015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с двумя скругленными соседними углами 13"/>
          <p:cNvSpPr/>
          <p:nvPr/>
        </p:nvSpPr>
        <p:spPr>
          <a:xfrm>
            <a:off x="107504" y="212913"/>
            <a:ext cx="8933928" cy="646555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spcAft>
                <a:spcPts val="1200"/>
              </a:spcAft>
              <a:buClr>
                <a:srgbClr val="FF9900"/>
              </a:buClr>
              <a:defRPr/>
            </a:pPr>
            <a:r>
              <a:rPr lang="ru-RU" altLang="ru-RU" sz="3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Плюсы создания для бизнеса и НПФ </a:t>
            </a:r>
          </a:p>
          <a:p>
            <a:pPr algn="just">
              <a:spcAft>
                <a:spcPts val="0"/>
              </a:spcAft>
              <a:buClr>
                <a:srgbClr val="FF9900"/>
              </a:buClr>
              <a:defRPr/>
            </a:pPr>
            <a:r>
              <a:rPr lang="ru-RU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работодателей</a:t>
            </a:r>
            <a:r>
              <a:rPr lang="en-US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000" b="1" dirty="0">
              <a:solidFill>
                <a:srgbClr val="F8941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just">
              <a:buClr>
                <a:srgbClr val="FF9900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Снижение</a:t>
            </a:r>
            <a:r>
              <a:rPr lang="en-US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затрат за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счет более низких тарифов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взносов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систему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ДНПО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ru-RU" sz="3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just">
              <a:buClr>
                <a:srgbClr val="FF9900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«Прозрачность» финансирования досрочных пенсий, финансирование досрочных пенсий исключительно своих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работников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457200" indent="-457200" algn="just">
              <a:buClr>
                <a:srgbClr val="FF9900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Возможность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создания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гибкой системы в интересах компании и ее работников.</a:t>
            </a:r>
          </a:p>
          <a:p>
            <a:pPr algn="just">
              <a:buClr>
                <a:srgbClr val="FF9900"/>
              </a:buClr>
              <a:defRPr/>
            </a:pPr>
            <a:r>
              <a:rPr lang="ru-RU" sz="3000" b="1" dirty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</a:t>
            </a:r>
            <a:r>
              <a:rPr lang="ru-RU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пенсионной системы</a:t>
            </a:r>
            <a:r>
              <a:rPr lang="en-US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000" b="1" dirty="0" smtClean="0">
              <a:solidFill>
                <a:srgbClr val="F8941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just" defTabSz="0">
              <a:spcBef>
                <a:spcPts val="0"/>
              </a:spcBef>
              <a:buClr>
                <a:srgbClr val="F8941D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Появление нового вида деятельности НПФ;</a:t>
            </a:r>
            <a:endParaRPr lang="ru-RU" sz="3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just" defTabSz="0">
              <a:spcBef>
                <a:spcPts val="0"/>
              </a:spcBef>
              <a:buClr>
                <a:srgbClr val="F8941D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Повышение финансовой устойчивости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НПФ за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счет новых источников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финансирования.</a:t>
            </a:r>
            <a:endParaRPr lang="ru-RU" sz="3000" b="1" dirty="0">
              <a:solidFill>
                <a:srgbClr val="F8941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8964488" y="6498927"/>
            <a:ext cx="153888" cy="359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r>
              <a:rPr lang="ru-RU" sz="1100" dirty="0" smtClean="0">
                <a:solidFill>
                  <a:srgbClr val="00663B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10</a:t>
            </a:r>
            <a:endParaRPr lang="ru-RU" sz="1100" dirty="0">
              <a:solidFill>
                <a:srgbClr val="00663B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endParaRPr lang="ru-RU" sz="1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06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9031560" y="6453336"/>
            <a:ext cx="76944" cy="359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r>
              <a:rPr lang="ru-RU" sz="1100" dirty="0">
                <a:solidFill>
                  <a:srgbClr val="00663B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</a:t>
            </a:r>
          </a:p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endParaRPr lang="ru-RU" sz="1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332656"/>
            <a:ext cx="892405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  <a:buClr>
                <a:srgbClr val="FFC000"/>
              </a:buClr>
            </a:pPr>
            <a:r>
              <a:rPr lang="ru-RU" altLang="ru-RU" sz="3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Общие принципы и задачи ДНПО</a:t>
            </a:r>
          </a:p>
          <a:p>
            <a:pPr algn="just">
              <a:spcBef>
                <a:spcPts val="1200"/>
              </a:spcBef>
              <a:buClr>
                <a:srgbClr val="FFC000"/>
              </a:buClr>
            </a:pPr>
            <a:r>
              <a:rPr lang="ru-RU" altLang="ru-RU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Основная идея</a:t>
            </a:r>
            <a:r>
              <a:rPr lang="en-US" altLang="ru-RU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ru-RU" altLang="ru-RU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осуществление </a:t>
            </a:r>
            <a:r>
              <a:rPr lang="ru-RU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базе НПО досрочных пенсионных выплат работникам, занятым в особых условиях 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труда</a:t>
            </a:r>
            <a:r>
              <a:rPr lang="en-US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3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Clr>
                <a:srgbClr val="FFC000"/>
              </a:buClr>
            </a:pPr>
            <a:r>
              <a:rPr lang="ru-RU" sz="3000" b="1" dirty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Основные решаемые </a:t>
            </a:r>
            <a:r>
              <a:rPr lang="ru-RU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задачи</a:t>
            </a:r>
            <a:r>
              <a:rPr lang="en-US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000" b="1" dirty="0">
              <a:solidFill>
                <a:srgbClr val="F8941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 algn="just">
              <a:buClr>
                <a:srgbClr val="FFC000"/>
              </a:buClr>
              <a:buFont typeface="Wingdings" panose="05000000000000000000" pitchFamily="2" charset="2"/>
              <a:buChar char="ü"/>
            </a:pP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Появление самостоятельного источника финансирования досрочных пенсий;</a:t>
            </a:r>
          </a:p>
          <a:p>
            <a:pPr marL="514350" indent="-514350" algn="just">
              <a:buClr>
                <a:srgbClr val="FFC000"/>
              </a:buClr>
              <a:buFont typeface="Wingdings" panose="05000000000000000000" pitchFamily="2" charset="2"/>
              <a:buChar char="ü"/>
            </a:pP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Стимулирование работодателей к созданию систем ДНПО;</a:t>
            </a:r>
          </a:p>
          <a:p>
            <a:pPr marL="514350" indent="-514350" algn="just">
              <a:buClr>
                <a:srgbClr val="FFC000"/>
              </a:buClr>
              <a:buFont typeface="Wingdings" panose="05000000000000000000" pitchFamily="2" charset="2"/>
              <a:buChar char="ü"/>
            </a:pP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Дифференциация </a:t>
            </a:r>
            <a:r>
              <a:rPr lang="ru-RU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размеров пенсий в зависимости от длительности </a:t>
            </a:r>
            <a:r>
              <a:rPr lang="ru-RU" sz="3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спецстажа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514350" indent="-514350" algn="just">
              <a:buClr>
                <a:srgbClr val="FFC000"/>
              </a:buClr>
              <a:buFont typeface="Wingdings" panose="05000000000000000000" pitchFamily="2" charset="2"/>
              <a:buChar char="ü"/>
            </a:pPr>
            <a:r>
              <a:rPr lang="ru-RU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Введение наследования пенсионных 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средств</a:t>
            </a:r>
            <a:r>
              <a:rPr lang="ru-RU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041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4"/>
          <p:cNvSpPr txBox="1">
            <a:spLocks noChangeArrowheads="1"/>
          </p:cNvSpPr>
          <p:nvPr/>
        </p:nvSpPr>
        <p:spPr bwMode="auto">
          <a:xfrm>
            <a:off x="9031560" y="6453336"/>
            <a:ext cx="76944" cy="359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r>
              <a:rPr lang="ru-RU" sz="1100" dirty="0">
                <a:solidFill>
                  <a:srgbClr val="00663B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</a:t>
            </a:r>
          </a:p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endParaRPr lang="ru-RU" sz="1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35496" y="404664"/>
            <a:ext cx="9108504" cy="6048672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1200"/>
              </a:spcAft>
            </a:pPr>
            <a:r>
              <a:rPr lang="ru-RU" altLang="ru-RU" sz="3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Система </a:t>
            </a:r>
            <a:r>
              <a:rPr lang="ru-RU" altLang="ru-RU" sz="3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ДНПО </a:t>
            </a:r>
            <a:r>
              <a:rPr lang="ru-RU" altLang="ru-RU" sz="3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2015 года - 1 этап</a:t>
            </a:r>
            <a:endParaRPr lang="ru-RU" altLang="ru-RU" sz="34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8" algn="just" fontAlgn="base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defRPr/>
            </a:pPr>
            <a:r>
              <a:rPr lang="ru-RU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Категория: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лица,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полностью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выработавшие </a:t>
            </a:r>
            <a:r>
              <a:rPr lang="ru-RU" sz="3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спецстаж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назначения досрочной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пенсии.</a:t>
            </a:r>
          </a:p>
          <a:p>
            <a:pPr marL="0" lvl="8" algn="just" fontAlgn="base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defRPr/>
            </a:pPr>
            <a:r>
              <a:rPr lang="ru-RU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Условия:</a:t>
            </a:r>
            <a:endParaRPr lang="ru-RU" sz="3000" b="1" dirty="0">
              <a:solidFill>
                <a:srgbClr val="F8941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216000" algn="just">
              <a:buClr>
                <a:srgbClr val="FF9900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Работодатель, создавший систему ДНПО, освобождается от уплаты </a:t>
            </a:r>
            <a:r>
              <a:rPr lang="ru-RU" sz="3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допвзносов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ПФР;</a:t>
            </a:r>
          </a:p>
          <a:p>
            <a:pPr marL="171450" indent="-216000" algn="just">
              <a:buClr>
                <a:srgbClr val="FF9900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Включение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работников в систему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ДНПО и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уплата ими взносов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добровольны;</a:t>
            </a:r>
          </a:p>
          <a:p>
            <a:pPr marL="171450" indent="-216000" algn="just">
              <a:buClr>
                <a:srgbClr val="FF9900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Взносы работников </a:t>
            </a:r>
            <a:r>
              <a:rPr lang="ru-RU" sz="3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софинансируются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государством в размере 1 к 1;</a:t>
            </a:r>
          </a:p>
          <a:p>
            <a:pPr marL="171450" indent="-216000" algn="just">
              <a:buClr>
                <a:srgbClr val="FF9900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Негосударственная пенсия выплачивается одновременно с досрочной трудовой пенсией;</a:t>
            </a:r>
          </a:p>
          <a:p>
            <a:pPr marL="171450" indent="-216000" algn="just">
              <a:buClr>
                <a:srgbClr val="FF9900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Средства наследуются на всех этапах.</a:t>
            </a:r>
          </a:p>
        </p:txBody>
      </p:sp>
    </p:spTree>
    <p:extLst>
      <p:ext uri="{BB962C8B-B14F-4D97-AF65-F5344CB8AC3E}">
        <p14:creationId xmlns:p14="http://schemas.microsoft.com/office/powerpoint/2010/main" val="181592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4"/>
          <p:cNvSpPr txBox="1">
            <a:spLocks noChangeArrowheads="1"/>
          </p:cNvSpPr>
          <p:nvPr/>
        </p:nvSpPr>
        <p:spPr bwMode="auto">
          <a:xfrm>
            <a:off x="9031560" y="6453336"/>
            <a:ext cx="76944" cy="359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r>
              <a:rPr lang="ru-RU" sz="1100" dirty="0">
                <a:solidFill>
                  <a:srgbClr val="00663B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4</a:t>
            </a:r>
          </a:p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endParaRPr lang="ru-RU" sz="1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107504" y="404665"/>
            <a:ext cx="8924056" cy="6048671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spcAft>
                <a:spcPts val="1200"/>
              </a:spcAft>
              <a:buClr>
                <a:srgbClr val="FF9900"/>
              </a:buClr>
              <a:defRPr/>
            </a:pPr>
            <a:r>
              <a:rPr lang="ru-RU" altLang="ru-RU" sz="3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Система ДНПО с </a:t>
            </a:r>
            <a:r>
              <a:rPr lang="ru-RU" altLang="ru-RU" sz="3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2016 </a:t>
            </a:r>
            <a:r>
              <a:rPr lang="ru-RU" altLang="ru-RU" sz="3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года - </a:t>
            </a:r>
            <a:r>
              <a:rPr lang="ru-RU" altLang="ru-RU" sz="3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этап</a:t>
            </a:r>
            <a:endParaRPr lang="ru-RU" sz="3400" b="1" dirty="0" smtClean="0">
              <a:solidFill>
                <a:srgbClr val="F8941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Clr>
                <a:srgbClr val="FF9900"/>
              </a:buClr>
              <a:defRPr/>
            </a:pPr>
            <a:r>
              <a:rPr lang="ru-RU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Категория: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все лица, работающие в особых условиях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труда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>
              <a:buClr>
                <a:srgbClr val="FF9900"/>
              </a:buClr>
              <a:defRPr/>
            </a:pPr>
            <a:r>
              <a:rPr lang="ru-RU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Условия:</a:t>
            </a:r>
            <a:endParaRPr lang="ru-RU" sz="3000" b="1" dirty="0">
              <a:solidFill>
                <a:srgbClr val="F8941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buClr>
                <a:srgbClr val="FF9900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Работодатель, создавший систему ДНПО, освобождается от уплаты </a:t>
            </a:r>
            <a:r>
              <a:rPr lang="ru-RU" sz="3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допвзносов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ПФР;</a:t>
            </a:r>
          </a:p>
          <a:p>
            <a:pPr marL="171450" indent="-171450" algn="just">
              <a:buClr>
                <a:srgbClr val="FF9900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Включение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работников в систему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ДНПО – добровольно, уплата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взносов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обязательна;</a:t>
            </a:r>
          </a:p>
          <a:p>
            <a:pPr marL="171450" indent="-171450" algn="just">
              <a:buClr>
                <a:srgbClr val="FF9900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Взносы работников </a:t>
            </a:r>
            <a:r>
              <a:rPr lang="ru-RU" sz="3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софинансируются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государством в размере 4 к 1 до выработки одного полного </a:t>
            </a:r>
            <a:r>
              <a:rPr lang="ru-RU" sz="3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спецстажа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171450" indent="-171450" algn="just">
              <a:buClr>
                <a:srgbClr val="FF9900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Досрочная трудовая пенсия выплачивается пропорционально имеющемуся стажу.</a:t>
            </a:r>
          </a:p>
        </p:txBody>
      </p:sp>
    </p:spTree>
    <p:extLst>
      <p:ext uri="{BB962C8B-B14F-4D97-AF65-F5344CB8AC3E}">
        <p14:creationId xmlns:p14="http://schemas.microsoft.com/office/powerpoint/2010/main" val="2237655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9031560" y="6454303"/>
            <a:ext cx="76944" cy="359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r>
              <a:rPr lang="ru-RU" sz="1100" dirty="0">
                <a:solidFill>
                  <a:srgbClr val="00663B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5</a:t>
            </a:r>
          </a:p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endParaRPr lang="ru-RU" sz="1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с двумя скругленными соседними углами 8"/>
          <p:cNvSpPr/>
          <p:nvPr/>
        </p:nvSpPr>
        <p:spPr>
          <a:xfrm>
            <a:off x="145976" y="188640"/>
            <a:ext cx="8924056" cy="6049639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1200"/>
              </a:spcAft>
              <a:buClr>
                <a:srgbClr val="00B050"/>
              </a:buClr>
              <a:defRPr/>
            </a:pPr>
            <a:r>
              <a:rPr lang="ru-RU" altLang="ru-RU" sz="3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Тарифы взносов</a:t>
            </a:r>
          </a:p>
          <a:p>
            <a:pPr>
              <a:buClr>
                <a:srgbClr val="00B050"/>
              </a:buClr>
              <a:defRPr/>
            </a:pPr>
            <a:r>
              <a:rPr lang="ru-RU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опасного класса условий труда:</a:t>
            </a:r>
          </a:p>
          <a:p>
            <a:pPr marL="457200" indent="-457200" algn="just">
              <a:buClr>
                <a:srgbClr val="F8941D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Работодатель - мин. 4%;</a:t>
            </a:r>
          </a:p>
          <a:p>
            <a:pPr marL="457200" indent="-457200" algn="just">
              <a:buClr>
                <a:srgbClr val="F8941D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Работник (на 1 этапе добровольно) - мин. 4%.</a:t>
            </a:r>
          </a:p>
          <a:p>
            <a:pPr>
              <a:buClr>
                <a:srgbClr val="00B050"/>
              </a:buClr>
              <a:defRPr/>
            </a:pPr>
            <a:r>
              <a:rPr lang="ru-RU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вредного класса условий труда:</a:t>
            </a:r>
            <a:endParaRPr lang="ru-RU" sz="3000" b="1" dirty="0">
              <a:solidFill>
                <a:srgbClr val="F8941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just">
              <a:buClr>
                <a:srgbClr val="F8941D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Работодатель –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мин. 2%;</a:t>
            </a:r>
            <a:endParaRPr lang="ru-RU" sz="3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just">
              <a:buClr>
                <a:srgbClr val="F8941D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Работник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(на 1 этапе добровольно) - мин. 2%;</a:t>
            </a:r>
            <a:endParaRPr lang="ru-RU" sz="3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Clr>
                <a:srgbClr val="F8941D"/>
              </a:buClr>
              <a:defRPr/>
            </a:pPr>
            <a:r>
              <a:rPr lang="ru-RU" sz="3000" b="1" dirty="0" err="1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Софинансирование</a:t>
            </a:r>
            <a:r>
              <a:rPr lang="ru-RU" sz="3000" b="1" dirty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государства: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457200" indent="-457200" algn="just">
              <a:buClr>
                <a:srgbClr val="F8941D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выработки одного полного </a:t>
            </a:r>
            <a:r>
              <a:rPr lang="ru-RU" sz="3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спецстажа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в 4-х кратном размере взноса работника;</a:t>
            </a:r>
          </a:p>
          <a:p>
            <a:pPr marL="457200" indent="-457200" algn="just">
              <a:buClr>
                <a:srgbClr val="F8941D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после выработки полного </a:t>
            </a:r>
            <a:r>
              <a:rPr lang="ru-RU" sz="3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спецстажа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в размере взноса работника.</a:t>
            </a:r>
          </a:p>
        </p:txBody>
      </p:sp>
    </p:spTree>
    <p:extLst>
      <p:ext uri="{BB962C8B-B14F-4D97-AF65-F5344CB8AC3E}">
        <p14:creationId xmlns:p14="http://schemas.microsoft.com/office/powerpoint/2010/main" val="136947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42995" y="476672"/>
            <a:ext cx="9031560" cy="5904656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spcAft>
                <a:spcPts val="1200"/>
              </a:spcAft>
              <a:buClr>
                <a:srgbClr val="00B050"/>
              </a:buClr>
              <a:defRPr/>
            </a:pPr>
            <a:r>
              <a:rPr lang="ru-RU" altLang="ru-RU" sz="3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Оценка участия работника </a:t>
            </a:r>
            <a:r>
              <a:rPr lang="ru-RU" altLang="ru-RU" sz="3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ДНПО</a:t>
            </a:r>
            <a:endParaRPr lang="ru-RU" altLang="ru-RU" sz="34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Clr>
                <a:srgbClr val="00B050"/>
              </a:buClr>
              <a:defRPr/>
            </a:pPr>
            <a:r>
              <a:rPr lang="ru-RU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1 этапе:</a:t>
            </a:r>
          </a:p>
          <a:p>
            <a:pPr algn="just">
              <a:buClr>
                <a:srgbClr val="00B050"/>
              </a:buClr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Увеличение коэффициента замещения для работника, работающего еще </a:t>
            </a:r>
            <a:r>
              <a:rPr lang="ru-RU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и 10 лет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ru-RU" sz="3000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может</a:t>
            </a:r>
            <a:r>
              <a:rPr lang="ru-RU" sz="3000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составить </a:t>
            </a:r>
            <a:r>
              <a:rPr lang="ru-RU" sz="3000" b="1" dirty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5% и 10%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соответственно.</a:t>
            </a:r>
          </a:p>
          <a:p>
            <a:pPr algn="just">
              <a:buClr>
                <a:srgbClr val="00B050"/>
              </a:buClr>
              <a:defRPr/>
            </a:pPr>
            <a:r>
              <a:rPr lang="ru-RU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2 этапе:</a:t>
            </a:r>
          </a:p>
          <a:p>
            <a:pPr algn="just">
              <a:buClr>
                <a:srgbClr val="00B050"/>
              </a:buClr>
              <a:defRPr/>
            </a:pP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Суммарный коэффициент замещения у работника, перешедшего в систему ДНПО после выработки </a:t>
            </a:r>
            <a:r>
              <a:rPr lang="ru-RU" sz="3000" b="1" dirty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половины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спецстажа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и работающего </a:t>
            </a:r>
            <a:r>
              <a:rPr lang="ru-RU" sz="3000" b="1" dirty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полный </a:t>
            </a:r>
            <a:r>
              <a:rPr lang="ru-RU" sz="3000" b="1" dirty="0" err="1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спецстаж</a:t>
            </a:r>
            <a:r>
              <a:rPr lang="ru-RU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полный </a:t>
            </a:r>
            <a:r>
              <a:rPr lang="ru-RU" sz="3000" b="1" dirty="0" err="1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спецстаж</a:t>
            </a:r>
            <a:r>
              <a:rPr lang="ru-RU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+ 10 лет,</a:t>
            </a:r>
            <a:r>
              <a:rPr lang="ru-RU" sz="3000" dirty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может составить </a:t>
            </a:r>
            <a:r>
              <a:rPr lang="ru-RU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35,4</a:t>
            </a:r>
            <a:r>
              <a:rPr lang="ru-RU" sz="3000" b="1" dirty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и 42,5%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соответственно (без ДНПО – </a:t>
            </a:r>
            <a:r>
              <a:rPr lang="ru-RU" sz="3000" b="1" dirty="0" smtClean="0">
                <a:solidFill>
                  <a:srgbClr val="F8941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33,1%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lang="ru-RU" sz="3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Clr>
                <a:srgbClr val="00B050"/>
              </a:buClr>
              <a:defRPr/>
            </a:pPr>
            <a:endParaRPr lang="ru-RU" sz="3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9031560" y="6454303"/>
            <a:ext cx="76944" cy="359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r>
              <a:rPr lang="ru-RU" sz="1100" dirty="0">
                <a:solidFill>
                  <a:srgbClr val="00663B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6</a:t>
            </a:r>
          </a:p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endParaRPr lang="ru-RU" sz="1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719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8964488" y="6498927"/>
            <a:ext cx="76944" cy="163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r>
              <a:rPr lang="ru-RU" sz="1100" dirty="0" smtClean="0">
                <a:solidFill>
                  <a:srgbClr val="00663B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7</a:t>
            </a:r>
            <a:endParaRPr lang="ru-RU" sz="1100" dirty="0">
              <a:solidFill>
                <a:srgbClr val="00663B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Прямоугольник с двумя скругленными соседними углами 13"/>
          <p:cNvSpPr/>
          <p:nvPr/>
        </p:nvSpPr>
        <p:spPr>
          <a:xfrm>
            <a:off x="188971" y="404664"/>
            <a:ext cx="8856984" cy="5256584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defRPr/>
            </a:pPr>
            <a:r>
              <a:rPr lang="ru-RU" altLang="ru-RU" sz="3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Плюсы </a:t>
            </a:r>
            <a:r>
              <a:rPr lang="ru-RU" altLang="ru-RU" sz="3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участия для работников</a:t>
            </a:r>
            <a:endParaRPr lang="ru-RU" altLang="ru-RU" sz="34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just" defTabSz="0">
              <a:spcBef>
                <a:spcPts val="0"/>
              </a:spcBef>
              <a:buClr>
                <a:srgbClr val="FFC000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Софинансирование</a:t>
            </a:r>
            <a:r>
              <a:rPr lang="en-US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взносов работников;</a:t>
            </a:r>
            <a:endParaRPr lang="ru-RU" sz="3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just" defTabSz="0">
              <a:spcBef>
                <a:spcPts val="0"/>
              </a:spcBef>
              <a:buClr>
                <a:srgbClr val="FFC000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1 этапе внедрения ДНПО – гарантированное и ощутимое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повышение общего уровня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пенсии;</a:t>
            </a:r>
            <a:endParaRPr lang="ru-RU" sz="3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just">
              <a:buClr>
                <a:srgbClr val="FF9900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озможность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получения информации о состоянии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счета в любой момент;</a:t>
            </a:r>
          </a:p>
          <a:p>
            <a:pPr marL="457200" indent="-457200" algn="just">
              <a:buClr>
                <a:srgbClr val="FF9900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Защита прав работника через институт социального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партнерства;</a:t>
            </a:r>
          </a:p>
          <a:p>
            <a:pPr marL="457200" indent="-457200" algn="just">
              <a:buClr>
                <a:srgbClr val="FF9900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Наследование пенсионных средств на этапах накопления и выплаты.</a:t>
            </a:r>
            <a:endParaRPr lang="ru-RU" sz="3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67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8964488" y="6498927"/>
            <a:ext cx="76944" cy="359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r>
              <a:rPr lang="ru-RU" sz="1100" dirty="0" smtClean="0">
                <a:solidFill>
                  <a:srgbClr val="00663B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8</a:t>
            </a:r>
            <a:endParaRPr lang="ru-RU" sz="1100" dirty="0">
              <a:solidFill>
                <a:srgbClr val="00663B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endParaRPr lang="ru-RU" sz="1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Прямоугольник с двумя скругленными соседними углами 13"/>
          <p:cNvSpPr/>
          <p:nvPr/>
        </p:nvSpPr>
        <p:spPr>
          <a:xfrm>
            <a:off x="69032" y="245154"/>
            <a:ext cx="8933928" cy="6264696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0">
              <a:spcBef>
                <a:spcPts val="0"/>
              </a:spcBef>
              <a:spcAft>
                <a:spcPts val="1200"/>
              </a:spcAft>
              <a:buClr>
                <a:srgbClr val="F8941D"/>
              </a:buClr>
              <a:defRPr/>
            </a:pPr>
            <a:r>
              <a:rPr lang="ru-RU" altLang="ru-RU" sz="3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Плюсы </a:t>
            </a:r>
            <a:r>
              <a:rPr lang="ru-RU" altLang="ru-RU" sz="3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внедрения для государства</a:t>
            </a:r>
            <a:endParaRPr lang="ru-RU" altLang="ru-RU" sz="34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just" defTabSz="0">
              <a:spcBef>
                <a:spcPts val="0"/>
              </a:spcBef>
              <a:buClr>
                <a:srgbClr val="F8941D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Передача работодателю ответственности за выплату досрочных пенсий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рамках коллективных договоров;</a:t>
            </a:r>
          </a:p>
          <a:p>
            <a:pPr marL="457200" indent="-457200" algn="just" defTabSz="0">
              <a:spcBef>
                <a:spcPts val="0"/>
              </a:spcBef>
              <a:buClr>
                <a:srgbClr val="F8941D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Повышение «прозрачности» финансирования досрочных пенсий;</a:t>
            </a:r>
          </a:p>
          <a:p>
            <a:pPr marL="457200" indent="-457200" algn="just" defTabSz="0">
              <a:spcBef>
                <a:spcPts val="0"/>
              </a:spcBef>
              <a:buClr>
                <a:srgbClr val="F8941D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Совершенствование системы персонифицированного учета в ПФР;</a:t>
            </a:r>
          </a:p>
          <a:p>
            <a:pPr marL="457200" indent="-457200" algn="just" defTabSz="0">
              <a:spcBef>
                <a:spcPts val="0"/>
              </a:spcBef>
              <a:buClr>
                <a:srgbClr val="F8941D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Развитие корпоративных пенсионных систем как стратегическая задача совершенствования пенсионной системы;</a:t>
            </a:r>
          </a:p>
          <a:p>
            <a:pPr marL="457200" indent="-457200" algn="just" defTabSz="0">
              <a:spcBef>
                <a:spcPts val="0"/>
              </a:spcBef>
              <a:buClr>
                <a:srgbClr val="F8941D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окращение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затрат государства на выплату досрочных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пенсий с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середины 2020-х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гг.</a:t>
            </a:r>
          </a:p>
        </p:txBody>
      </p:sp>
    </p:spTree>
    <p:extLst>
      <p:ext uri="{BB962C8B-B14F-4D97-AF65-F5344CB8AC3E}">
        <p14:creationId xmlns:p14="http://schemas.microsoft.com/office/powerpoint/2010/main" val="123467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8964488" y="6498927"/>
            <a:ext cx="76944" cy="359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r>
              <a:rPr lang="ru-RU" sz="1100" dirty="0" smtClean="0">
                <a:solidFill>
                  <a:srgbClr val="00663B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1100" dirty="0">
              <a:solidFill>
                <a:srgbClr val="00663B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ts val="1400"/>
              </a:lnSpc>
              <a:spcBef>
                <a:spcPct val="0"/>
              </a:spcBef>
              <a:buFontTx/>
              <a:buNone/>
            </a:pPr>
            <a:endParaRPr lang="ru-RU" sz="1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Прямоугольник с двумя скругленными соседними углами 13"/>
          <p:cNvSpPr/>
          <p:nvPr/>
        </p:nvSpPr>
        <p:spPr>
          <a:xfrm>
            <a:off x="69032" y="245154"/>
            <a:ext cx="8933928" cy="6264696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just" defTabSz="0">
              <a:spcBef>
                <a:spcPts val="0"/>
              </a:spcBef>
              <a:spcAft>
                <a:spcPts val="1200"/>
              </a:spcAft>
              <a:buClr>
                <a:srgbClr val="F8941D"/>
              </a:buClr>
              <a:defRPr/>
            </a:pPr>
            <a:r>
              <a:rPr lang="ru-RU" altLang="ru-RU" sz="3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Финансовые параметры ДНПО</a:t>
            </a:r>
            <a:endParaRPr lang="ru-RU" altLang="ru-RU" sz="34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just" defTabSz="0">
              <a:spcBef>
                <a:spcPts val="0"/>
              </a:spcBef>
              <a:buClr>
                <a:srgbClr val="F8941D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Численность работников, занятых в особых условиях труда – 3,5 млн. человек;</a:t>
            </a:r>
          </a:p>
          <a:p>
            <a:pPr marL="457200" indent="-457200" algn="just" defTabSz="0">
              <a:spcBef>
                <a:spcPts val="0"/>
              </a:spcBef>
              <a:buClr>
                <a:srgbClr val="F8941D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Ежегодные расходы бюджета ПФР на выплату досрочных трудовых пенсий – 350 млрд. руб.;</a:t>
            </a:r>
          </a:p>
          <a:p>
            <a:pPr marL="457200" indent="-457200" algn="just" defTabSz="0">
              <a:spcBef>
                <a:spcPts val="0"/>
              </a:spcBef>
              <a:buClr>
                <a:srgbClr val="F8941D"/>
              </a:buClr>
              <a:buFont typeface="Wingdings" panose="05000000000000000000" pitchFamily="2" charset="2"/>
              <a:buChar char="ü"/>
              <a:defRPr/>
            </a:pP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Внедрение системы ДНПО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оценкам позволит снизить расходы государства на выплату досрочных пенсий ориентировочно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70 млрд. руб. в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2025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году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270 млрд. руб. в </a:t>
            </a:r>
            <a:r>
              <a:rPr lang="ru-RU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2030 году</a:t>
            </a:r>
            <a:r>
              <a:rPr lang="ru-RU" sz="3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586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9103</TotalTime>
  <Words>606</Words>
  <Application>Microsoft Office PowerPoint</Application>
  <PresentationFormat>Экран (4:3)</PresentationFormat>
  <Paragraphs>73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НПФ "Гефест"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«вредные»   пенсии</dc:title>
  <dc:creator>Пакилева</dc:creator>
  <cp:lastModifiedBy>Батаев Вячеслав Владимирович</cp:lastModifiedBy>
  <cp:revision>207</cp:revision>
  <cp:lastPrinted>2014-09-10T10:20:54Z</cp:lastPrinted>
  <dcterms:created xsi:type="dcterms:W3CDTF">2014-02-13T06:54:30Z</dcterms:created>
  <dcterms:modified xsi:type="dcterms:W3CDTF">2014-09-17T06:21:09Z</dcterms:modified>
</cp:coreProperties>
</file>