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1" r:id="rId3"/>
    <p:sldId id="292" r:id="rId4"/>
    <p:sldId id="282" r:id="rId5"/>
    <p:sldId id="283" r:id="rId6"/>
    <p:sldId id="289" r:id="rId7"/>
    <p:sldId id="285" r:id="rId8"/>
    <p:sldId id="291" r:id="rId9"/>
    <p:sldId id="286" r:id="rId10"/>
    <p:sldId id="287" r:id="rId11"/>
    <p:sldId id="28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telkin" initials="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89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1" autoAdjust="0"/>
  </p:normalViewPr>
  <p:slideViewPr>
    <p:cSldViewPr>
      <p:cViewPr>
        <p:scale>
          <a:sx n="107" d="100"/>
          <a:sy n="107" d="100"/>
        </p:scale>
        <p:origin x="-173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23E35-D4D4-4C40-AB5E-833904ABC509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5E296-47F6-476B-8B48-E3D13ECDB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517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5E296-47F6-476B-8B48-E3D13ECDB5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00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5E296-47F6-476B-8B48-E3D13ECDB55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3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9E32A-708D-4CB9-A33A-C3F4C5F030F1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12CBC-3BE5-4122-9085-727A7DF07D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20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13C15-FC7B-484D-8339-4FCDFFFB0C72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434FF-7319-4EFA-AB14-9BB95F8AF8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9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31A9-2325-409F-B77A-9ECDB0C75650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50610-CE75-4E65-9BF9-B205CF50EA3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621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1AA61-812C-4292-AA9B-317693DDCD4E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41D212C-CD89-4797-8BDA-FE19ACFF46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83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93A01-4339-43F5-ACA8-7768D3B5AA88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BF4C5-DCC7-4B5F-BB98-EDD4700007C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14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73DFB-60EA-4A6D-8B73-75F3773B5FD4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27709-1721-4549-97DB-1B458F5076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01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0D4B4-34F7-4CFD-91AC-84D880DF89E6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26242-FD86-499C-B6B5-8E192EBC520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55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94D75-F001-4724-BD8E-D1E7F7CE283E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9316E-966C-4B6B-9071-3B2CA1D0144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22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43439-678C-4340-B8D2-AADCD9DD13E3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8772B-544D-4A26-BB5D-5B4F7F0E21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5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8A00-874A-4A2E-91F9-D26FFFC3EEFA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43518-6052-415D-8A57-6B6099C33A3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69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7D87C-6907-425D-8E46-E88DA367F7F5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51224-618F-45D1-A143-58520DEF93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60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9CA7-9833-4568-A448-619E8770134E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9BA2E-AA6D-4CB9-8F33-FBA9412650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112DD3-164A-4DF3-858F-0E7F1235F18C}" type="datetimeFigureOut">
              <a:rPr lang="ru-RU"/>
              <a:pPr>
                <a:defRPr/>
              </a:pPr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A3957C1-4C0F-40C9-8C2D-5754C157D27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4" y="1844675"/>
            <a:ext cx="8641655" cy="36004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КОНЦЕПЦИЯ 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ЗАКОНОПРОЕКТОВ О ДОСРОЧНОМ НЕГОСУДАРСТВЕННОМ ПЕНСИОННОМ ОБЕСПЧЕНИИ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9388" y="179388"/>
            <a:ext cx="87360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Последствия принятия федеральных законов для работников: возможности и риски</a:t>
            </a:r>
            <a:endParaRPr lang="ru-RU" altLang="ru-RU" sz="2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8964488" y="6498927"/>
            <a:ext cx="153888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89087" y="1032674"/>
            <a:ext cx="8626351" cy="5581590"/>
            <a:chOff x="289087" y="1032674"/>
            <a:chExt cx="8626351" cy="5581590"/>
          </a:xfrm>
        </p:grpSpPr>
        <p:sp>
          <p:nvSpPr>
            <p:cNvPr id="5" name="Прямоугольник 4"/>
            <p:cNvSpPr/>
            <p:nvPr/>
          </p:nvSpPr>
          <p:spPr bwMode="auto">
            <a:xfrm>
              <a:off x="289088" y="1363056"/>
              <a:ext cx="8626349" cy="833535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Государственная поддержка формирования досрочных негосударственных пенсий – </a:t>
              </a:r>
              <a:r>
                <a:rPr lang="ru-RU" dirty="0" err="1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софинансирование</a:t>
              </a: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уплачиваемых работниками взносов.</a:t>
              </a:r>
              <a:endParaRPr lang="ru-RU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 defTabSz="0">
                <a:spcBef>
                  <a:spcPts val="0"/>
                </a:spcBef>
                <a:defRPr/>
              </a:pPr>
              <a:endPara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 bwMode="auto">
            <a:xfrm>
              <a:off x="427595" y="2230286"/>
              <a:ext cx="8487841" cy="757614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Для работников, полностью выработавших специальный стаж, необходимый для назначения досрочной трудовой пенсии, к моменту вступления в систему ДНПО – ощутимое </a:t>
              </a:r>
              <a:r>
                <a:rPr lang="ru-RU" dirty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повышение общего уровня пенсионного обеспечения</a:t>
              </a:r>
              <a:r>
                <a:rPr lang="ru-RU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  <a:endPara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 bwMode="auto">
            <a:xfrm>
              <a:off x="665563" y="3016826"/>
              <a:ext cx="8249872" cy="854854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Учет средств на </a:t>
              </a:r>
              <a:r>
                <a:rPr lang="ru-RU" dirty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именных пенсионных счетах</a:t>
              </a: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возможность получения информации о состоянии счета в любой момент времени.  </a:t>
              </a:r>
              <a:endParaRPr lang="ru-RU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 bwMode="auto">
            <a:xfrm>
              <a:off x="304286" y="5229200"/>
              <a:ext cx="8611149" cy="664984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Сложность обеспечения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сопоставимости размеров досрочных негосударственных пенсий и трудовых пенсий. 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89089" y="1032674"/>
              <a:ext cx="8626349" cy="30809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Потенциальные плюсы участия в системе ДНПО:</a:t>
              </a:r>
              <a:endPara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 bwMode="auto">
            <a:xfrm>
              <a:off x="532852" y="5949280"/>
              <a:ext cx="8382584" cy="664984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Рыночные риски </a:t>
              </a:r>
              <a:r>
                <a:rPr lang="ru-RU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при размещении средств пенсионных резервов.</a:t>
              </a:r>
              <a:endPara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 bwMode="auto">
            <a:xfrm>
              <a:off x="764247" y="3911388"/>
              <a:ext cx="8052504" cy="813755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Наследование </a:t>
              </a:r>
              <a:r>
                <a:rPr lang="ru-RU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накопленных средств на всех этапах.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89087" y="4797152"/>
              <a:ext cx="8626349" cy="308094"/>
            </a:xfrm>
            <a:prstGeom prst="rect">
              <a:avLst/>
            </a:prstGeom>
            <a:solidFill>
              <a:srgbClr val="F8941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Риски участия в системе ДНПО:</a:t>
              </a:r>
              <a:endPara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177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9388" y="179388"/>
            <a:ext cx="87360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Последствия принятия федеральных законов для государства: возможности и риски</a:t>
            </a:r>
            <a:endParaRPr lang="ru-RU" altLang="ru-RU" sz="2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89087" y="1032674"/>
            <a:ext cx="8626351" cy="4700582"/>
            <a:chOff x="289087" y="1032674"/>
            <a:chExt cx="8626351" cy="4700582"/>
          </a:xfrm>
        </p:grpSpPr>
        <p:sp>
          <p:nvSpPr>
            <p:cNvPr id="5" name="Прямоугольник 4"/>
            <p:cNvSpPr/>
            <p:nvPr/>
          </p:nvSpPr>
          <p:spPr bwMode="auto">
            <a:xfrm>
              <a:off x="289088" y="1363057"/>
              <a:ext cx="8626349" cy="871464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Последовательная ликвидация института досрочных пенсий, финансируемых за счет средств бюджета, и</a:t>
              </a:r>
              <a:r>
                <a:rPr lang="ru-RU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передача ответственности за их выплату работодателю</a:t>
              </a:r>
              <a:r>
                <a:rPr lang="ru-RU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  <a:endPara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 bwMode="auto">
            <a:xfrm>
              <a:off x="427595" y="2348880"/>
              <a:ext cx="8487841" cy="792088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Повышение «прозрачности» финансирования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досрочных пенсий.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 bwMode="auto">
            <a:xfrm>
              <a:off x="665563" y="3255327"/>
              <a:ext cx="8249872" cy="893753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Совершенствование </a:t>
              </a:r>
              <a:r>
                <a:rPr lang="ru-RU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системы персонифицированного учета.</a:t>
              </a:r>
              <a:endPara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 bwMode="auto">
            <a:xfrm>
              <a:off x="304286" y="4874537"/>
              <a:ext cx="8611149" cy="858719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Увеличение финансовых затрат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государства в первые годы после введения новой системы.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89089" y="1032674"/>
              <a:ext cx="8626349" cy="30809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Потенциальные плюсы создания системы ДНПО:</a:t>
              </a:r>
              <a:endPara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89087" y="4489058"/>
              <a:ext cx="8626349" cy="308094"/>
            </a:xfrm>
            <a:prstGeom prst="rect">
              <a:avLst/>
            </a:prstGeom>
            <a:solidFill>
              <a:srgbClr val="F8941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Риски создания системы ДНПО:</a:t>
              </a:r>
              <a:endPara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8964488" y="6525344"/>
            <a:ext cx="153888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3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9388" y="179388"/>
            <a:ext cx="88211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Основная идея, цель и предмет законопроектов</a:t>
            </a:r>
            <a:endParaRPr lang="ru-RU" altLang="ru-RU" sz="2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79388" y="1059461"/>
            <a:ext cx="8821166" cy="4623853"/>
            <a:chOff x="179388" y="1059461"/>
            <a:chExt cx="8821166" cy="462385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79388" y="2636912"/>
              <a:ext cx="8785100" cy="1200329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ru-RU" altLang="ru-RU" b="1" dirty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Основная идея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регламентация осуществления </a:t>
              </a: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досрочных пенсионных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выплат работников, занятых в особых условиях труда, </a:t>
              </a: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 достижения общеустановленного пенсионного возраста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 базе негосударственного </a:t>
              </a: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пенсионного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обеспечения.</a:t>
              </a:r>
              <a:endParaRPr lang="ru-RU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5454" y="3928988"/>
              <a:ext cx="8712968" cy="1754326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just"/>
              <a:r>
                <a:rPr lang="ru-RU" altLang="ru-RU" b="1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Цель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</a:t>
              </a: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создание системы </a:t>
              </a:r>
              <a:r>
                <a:rPr lang="ru-RU" dirty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ответственности и стимулов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для всех субъектов системы досрочного пенсионного обеспечения лиц, работающих в особых условиях труда.</a:t>
              </a:r>
            </a:p>
            <a:p>
              <a:pPr algn="just"/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ru-RU" altLang="ru-RU" b="1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Предмет регулирования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деятельность негосударственных пенсионных фондов по </a:t>
              </a: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досрочному негосударственному пенсионному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обеспечению. </a:t>
              </a:r>
              <a:endParaRPr lang="ru-RU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15454" y="1059461"/>
              <a:ext cx="8785100" cy="1477328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txBody>
            <a:bodyPr wrap="square">
              <a:spAutoFit/>
            </a:bodyPr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Стратегией долгосрочного развития пенсионной системы предусмотрена </a:t>
              </a:r>
              <a:r>
                <a:rPr lang="ru-RU" dirty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поэтапная трансформация института досрочных пенсий</a:t>
              </a: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а также создание условий по предоставлению работникам гарантий и компенсаций в соответствии с их интересами в рамках трудовых и (или) коллективных договоров</a:t>
              </a:r>
              <a:r>
                <a:rPr lang="ru-RU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</a:p>
          </p:txBody>
        </p:sp>
      </p:grp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9031560" y="6454303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</a:t>
            </a: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9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9388" y="179388"/>
            <a:ext cx="88211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Положения законодательства, вступающие в силу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2017 года</a:t>
            </a:r>
            <a:endParaRPr lang="ru-RU" altLang="ru-RU" sz="2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9031560" y="6453336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07520" y="936708"/>
            <a:ext cx="8824040" cy="5298288"/>
            <a:chOff x="207520" y="936708"/>
            <a:chExt cx="8824040" cy="5298288"/>
          </a:xfrm>
        </p:grpSpPr>
        <p:sp>
          <p:nvSpPr>
            <p:cNvPr id="8" name="TextBox 11"/>
            <p:cNvSpPr txBox="1">
              <a:spLocks noChangeArrowheads="1"/>
            </p:cNvSpPr>
            <p:nvPr/>
          </p:nvSpPr>
          <p:spPr bwMode="auto">
            <a:xfrm>
              <a:off x="207520" y="1556792"/>
              <a:ext cx="8784975" cy="46782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342900" indent="-342900" algn="just">
                <a:buClr>
                  <a:srgbClr val="F8941D"/>
                </a:buClr>
                <a:buFont typeface="Wingdings" panose="05000000000000000000" pitchFamily="2" charset="2"/>
                <a:buChar char="ü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Досрочное негосударственное пенсионное обеспечение осуществляется </a:t>
              </a:r>
              <a:r>
                <a:rPr lang="ru-RU" sz="16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работодателем</a:t>
              </a: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;</a:t>
              </a:r>
            </a:p>
            <a:p>
              <a:pPr marL="342900" indent="-342900" algn="just">
                <a:buClr>
                  <a:srgbClr val="F8941D"/>
                </a:buClr>
                <a:buFont typeface="Wingdings" panose="05000000000000000000" pitchFamily="2" charset="2"/>
                <a:buChar char="ü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 случае создания системы досрочного негосударственного пенсионного обеспечения работодатель </a:t>
              </a:r>
              <a:r>
                <a:rPr lang="ru-RU" sz="16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не освобождается</a:t>
              </a: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от уплаты страховых взносов по дополнительным тарифам в Пенсионный фонд Российской Федерации;</a:t>
              </a:r>
            </a:p>
            <a:p>
              <a:pPr marL="342900" indent="-342900" algn="just">
                <a:buClr>
                  <a:srgbClr val="F8941D"/>
                </a:buClr>
                <a:buFont typeface="Wingdings" panose="05000000000000000000" pitchFamily="2" charset="2"/>
                <a:buChar char="ü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негосударственная пенсия </a:t>
              </a:r>
              <a:r>
                <a:rPr lang="ru-RU" sz="16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не заменяет </a:t>
              </a: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досрочную трудовую пенсию по старости;</a:t>
              </a:r>
            </a:p>
            <a:p>
              <a:pPr marL="342900" indent="-342900" algn="just">
                <a:buClr>
                  <a:srgbClr val="F8941D"/>
                </a:buClr>
                <a:buFont typeface="Wingdings" panose="05000000000000000000" pitchFamily="2" charset="2"/>
                <a:buChar char="ü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Согласие работника на осуществление в его пользу досрочного негосударственного пенсионного обеспечения выражается путем </a:t>
              </a:r>
              <a:r>
                <a:rPr lang="ru-RU" sz="16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включения соответствующего условия в трудовой договор</a:t>
              </a: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а также заключения с работником </a:t>
              </a:r>
              <a:r>
                <a:rPr lang="ru-RU" sz="16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отдельного соглашения</a:t>
              </a: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;</a:t>
              </a:r>
            </a:p>
            <a:p>
              <a:pPr marL="342900" indent="-342900" algn="just">
                <a:buClr>
                  <a:srgbClr val="F8941D"/>
                </a:buClr>
                <a:buFont typeface="Wingdings" panose="05000000000000000000" pitchFamily="2" charset="2"/>
                <a:buChar char="ü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Пенсионная программа утверждается в порядке, предусмотренном для заключения </a:t>
              </a:r>
              <a:r>
                <a:rPr lang="ru-RU" sz="16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коллективного договора</a:t>
              </a: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;</a:t>
              </a:r>
            </a:p>
            <a:p>
              <a:pPr marL="342900" indent="-342900" algn="just">
                <a:buClr>
                  <a:srgbClr val="F8941D"/>
                </a:buClr>
                <a:buFont typeface="Wingdings" panose="05000000000000000000" pitchFamily="2" charset="2"/>
                <a:buChar char="ü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Работодатель </a:t>
              </a:r>
              <a:r>
                <a: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уплачивает взносы </a:t>
              </a:r>
              <a:r>
                <a:rPr lang="ru-RU" sz="1600" dirty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не менее</a:t>
              </a:r>
              <a:r>
                <a: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2 % за Список № 2 и «малые» списки;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4 % за Список № </a:t>
              </a: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1;</a:t>
              </a:r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indent="-285750" algn="just">
                <a:buClr>
                  <a:srgbClr val="F8941D"/>
                </a:buClr>
                <a:buFont typeface="Wingdings" panose="05000000000000000000" pitchFamily="2" charset="2"/>
                <a:buChar char="ü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Пенсионной программой </a:t>
              </a:r>
              <a:r>
                <a: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работодателя </a:t>
              </a:r>
              <a:r>
                <a:rPr lang="ru-RU" sz="1600" dirty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может </a:t>
              </a:r>
              <a:r>
                <a:rPr lang="ru-RU" sz="16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устанавливаться </a:t>
              </a: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добровольная уплата </a:t>
              </a:r>
              <a:r>
                <a: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работниками дополнительных взносов в систему досрочного  негосударственного пенсионного </a:t>
              </a: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обеспечения</a:t>
              </a:r>
              <a:r>
                <a:rPr lang="en-US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;</a:t>
              </a:r>
              <a:endPara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indent="-285750" algn="just">
                <a:buClr>
                  <a:srgbClr val="F8941D"/>
                </a:buClr>
                <a:buFont typeface="Wingdings" panose="05000000000000000000" pitchFamily="2" charset="2"/>
                <a:buChar char="ü"/>
              </a:pPr>
              <a:r>
                <a:rPr lang="ru-RU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Предусмотрена возможность </a:t>
              </a:r>
              <a:r>
                <a:rPr lang="ru-RU" sz="1600" dirty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государственной поддержки </a:t>
              </a:r>
              <a:r>
                <a:rPr lang="ru-RU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формирования средств по пенсионным договорам дополнительного негосударственного пенсионного обеспечения.</a:t>
              </a:r>
              <a:endParaRPr lang="ru-RU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>
              <a:off x="246585" y="936708"/>
              <a:ext cx="8784975" cy="618415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F8941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Основные требования к системе </a:t>
              </a:r>
            </a:p>
            <a:p>
              <a:pPr algn="ctr"/>
              <a:r>
                <a:rPr lang="ru-RU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досрочного негосударственного пенсионного обеспечения:</a:t>
              </a:r>
              <a:endPara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8294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9388" y="179388"/>
            <a:ext cx="86410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действующего правового регулирования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досрочных пенсий</a:t>
            </a:r>
            <a:endParaRPr lang="ru-RU" altLang="ru-RU" sz="2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51520" y="988129"/>
            <a:ext cx="8568952" cy="5618399"/>
            <a:chOff x="251520" y="988129"/>
            <a:chExt cx="8568952" cy="5618399"/>
          </a:xfrm>
        </p:grpSpPr>
        <p:sp>
          <p:nvSpPr>
            <p:cNvPr id="5" name="Прямоугольник 4"/>
            <p:cNvSpPr/>
            <p:nvPr/>
          </p:nvSpPr>
          <p:spPr bwMode="auto">
            <a:xfrm>
              <a:off x="251520" y="988129"/>
              <a:ext cx="8568952" cy="1094922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Введение с 1 января 2013 года дополнительного тарифа страховых взносов за лиц, занятых в особых условиях труда, не  решило проблему </a:t>
              </a:r>
              <a:r>
                <a:rPr lang="ru-RU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источников финансирования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досрочных пенсий, увеличив при этом финансовую нагрузку на крупных работодателей.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 bwMode="auto">
            <a:xfrm>
              <a:off x="395536" y="2114783"/>
              <a:ext cx="8424936" cy="1094922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Крупными социально-ответственными работодателями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в настоящее время уплачиваются существенные суммы страховых взносов, которые направляются в солидарную систему.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 bwMode="auto">
            <a:xfrm>
              <a:off x="575556" y="3250808"/>
              <a:ext cx="8244916" cy="1094922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Сложившаяся система </a:t>
              </a:r>
              <a:r>
                <a:rPr lang="ru-RU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несправедлива, не направлена на дифференциацию условий и размера пенсионного обеспечения в зависимости от продолжительности стажа работников, </a:t>
              </a:r>
              <a:r>
                <a:rPr lang="ru-RU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занятых</a:t>
              </a:r>
              <a:r>
                <a:rPr lang="ru-RU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 особых условиях труда. Пенсионные средства не наследуются.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 bwMode="auto">
            <a:xfrm>
              <a:off x="755575" y="4381207"/>
              <a:ext cx="8064897" cy="1094922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Нормы законодательства, вступающие в силу с 1 января 2017 года, </a:t>
              </a:r>
              <a:r>
                <a:rPr lang="ru-RU" dirty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не создают стимулов для работодателей </a:t>
              </a:r>
              <a:r>
                <a: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к созданию систем досрочного негосударственного пенсионного обеспечения, т.к. не предусматривают освобождение от уплаты взносов в ПФР по дополнительным тарифам. </a:t>
              </a:r>
            </a:p>
          </p:txBody>
        </p:sp>
        <p:sp>
          <p:nvSpPr>
            <p:cNvPr id="9" name="Прямоугольник 8"/>
            <p:cNvSpPr/>
            <p:nvPr/>
          </p:nvSpPr>
          <p:spPr bwMode="auto">
            <a:xfrm>
              <a:off x="971600" y="5511606"/>
              <a:ext cx="7848872" cy="1094922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Отсутствие самостоятельных выделенных источников финансирования досрочных пенсий, а также отдельной системы пенсионного обеспечения </a:t>
              </a:r>
              <a:r>
                <a:rPr lang="ru-RU" dirty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препятствует повышению общего уровня пенсионного </a:t>
              </a:r>
              <a:r>
                <a:rPr lang="ru-RU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обеспечения. 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9031560" y="6453336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41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9388" y="179388"/>
            <a:ext cx="87556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положения разрабатываемых законопроектов: </a:t>
            </a:r>
            <a:r>
              <a:rPr lang="en-US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 (с 1 января 2015 года)</a:t>
            </a:r>
            <a:endParaRPr lang="ru-RU" altLang="ru-RU" sz="2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37887" y="1027337"/>
            <a:ext cx="8875553" cy="5802090"/>
            <a:chOff x="237887" y="1027337"/>
            <a:chExt cx="8875553" cy="580209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89087" y="2276872"/>
              <a:ext cx="8626349" cy="30809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Источники финансирования досрочных негосударственных пенсий:</a:t>
              </a:r>
              <a:endParaRPr 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6" name="Прямоугольник с двумя скругленными соседними углами 25"/>
            <p:cNvSpPr/>
            <p:nvPr/>
          </p:nvSpPr>
          <p:spPr>
            <a:xfrm>
              <a:off x="289089" y="1343193"/>
              <a:ext cx="8635611" cy="220626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5875">
              <a:solidFill>
                <a:srgbClr val="FFC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85750" indent="-285750" algn="just">
                <a:buClr>
                  <a:srgbClr val="00B050"/>
                </a:buClr>
                <a:buFont typeface="Wingdings" panose="05000000000000000000" pitchFamily="2" charset="2"/>
                <a:buChar char="ü"/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Лица, выработавшие полный специальный стаж для назначения досрочной трудовой пенсии по старости.                           </a:t>
              </a:r>
              <a:endParaRPr lang="ru-RU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1" name="Прямоугольник с двумя скругленными соседними углами 40"/>
            <p:cNvSpPr/>
            <p:nvPr/>
          </p:nvSpPr>
          <p:spPr>
            <a:xfrm>
              <a:off x="289090" y="1027337"/>
              <a:ext cx="8635610" cy="237661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F8941D"/>
            </a:solidFill>
            <a:ln>
              <a:solidFill>
                <a:srgbClr val="FF99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Круг лиц, на которых распространяется действие законов:</a:t>
              </a:r>
              <a:endParaRPr 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1" name="Прямоугольник с двумя скругленными соседними углами 50"/>
            <p:cNvSpPr/>
            <p:nvPr/>
          </p:nvSpPr>
          <p:spPr>
            <a:xfrm>
              <a:off x="289089" y="1628800"/>
              <a:ext cx="8635611" cy="572283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5875">
              <a:solidFill>
                <a:srgbClr val="FFC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buClr>
                  <a:srgbClr val="006600"/>
                </a:buClr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Работодателю предоставляется право создания системы досрочного негосударственного пенсионного обеспечения с одновременным освобождением от уплаты за них </a:t>
              </a:r>
              <a:r>
                <a:rPr lang="ru-RU" sz="1200" dirty="0" err="1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доп.взносов</a:t>
              </a: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в ПФР. Включение работников в систему и уплата ими взносов осуществляется добровольно. </a:t>
              </a:r>
              <a:endParaRPr lang="ru-RU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547664" y="2780928"/>
              <a:ext cx="20124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F8941D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Для Списка №1:</a:t>
              </a:r>
              <a:endParaRPr lang="ru-RU" sz="1600" b="1" dirty="0">
                <a:solidFill>
                  <a:srgbClr val="F8941D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959206" y="2780928"/>
              <a:ext cx="37892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F8941D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Для Списка №2 и иных списков: </a:t>
              </a:r>
              <a:endParaRPr lang="ru-RU" sz="1600" b="1" dirty="0">
                <a:solidFill>
                  <a:srgbClr val="F8941D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7" name="Прямоугольник с двумя скругленными соседними углами 96"/>
            <p:cNvSpPr/>
            <p:nvPr/>
          </p:nvSpPr>
          <p:spPr>
            <a:xfrm>
              <a:off x="289089" y="5661248"/>
              <a:ext cx="8645905" cy="1008111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5875">
              <a:solidFill>
                <a:srgbClr val="F8941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buClr>
                  <a:srgbClr val="00B050"/>
                </a:buClr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Суммарный тариф составит </a:t>
              </a:r>
              <a:r>
                <a:rPr lang="ru-RU" sz="1200" b="1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12% и 6% </a:t>
              </a: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для </a:t>
              </a:r>
              <a:r>
                <a:rPr lang="ru-RU" sz="12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Списка №1 и Списка №2 </a:t>
              </a: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соответственно (в случае добровольной уплаты взносов работниками).</a:t>
              </a:r>
              <a:endParaRPr lang="ru-RU" sz="12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>
                <a:buClr>
                  <a:srgbClr val="00B050"/>
                </a:buClr>
                <a:defRPr/>
              </a:pPr>
              <a:r>
                <a:rPr lang="ru-RU" sz="1200" b="1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Преимущества для работников: </a:t>
              </a:r>
            </a:p>
            <a:p>
              <a:pPr marL="171450" indent="-171450" algn="just">
                <a:buClr>
                  <a:srgbClr val="F8941D"/>
                </a:buClr>
                <a:buFont typeface="Wingdings" panose="05000000000000000000" pitchFamily="2" charset="2"/>
                <a:buChar char="ü"/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трудовая пенсия по старости назначается в полном размере;</a:t>
              </a:r>
            </a:p>
            <a:p>
              <a:pPr marL="171450" indent="-171450" algn="just">
                <a:buClr>
                  <a:srgbClr val="F8941D"/>
                </a:buClr>
                <a:buFont typeface="Wingdings" panose="05000000000000000000" pitchFamily="2" charset="2"/>
                <a:buChar char="ü"/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Дополнительная досрочная негосударственная пенсия, которая наследуется.</a:t>
              </a:r>
              <a:endParaRPr lang="ru-RU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4882270" y="3293800"/>
              <a:ext cx="4033168" cy="2001377"/>
              <a:chOff x="4882270" y="3293800"/>
              <a:chExt cx="4033168" cy="2001377"/>
            </a:xfrm>
          </p:grpSpPr>
          <p:sp>
            <p:nvSpPr>
              <p:cNvPr id="86" name="TextBox 85"/>
              <p:cNvSpPr txBox="1"/>
              <p:nvPr/>
            </p:nvSpPr>
            <p:spPr>
              <a:xfrm>
                <a:off x="7524328" y="3311282"/>
                <a:ext cx="1391110" cy="33855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Работодатель</a:t>
                </a:r>
                <a:endParaRPr lang="ru-RU" sz="1600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531754" y="4051172"/>
                <a:ext cx="724260" cy="338554"/>
              </a:xfrm>
              <a:prstGeom prst="rect">
                <a:avLst/>
              </a:prstGeom>
              <a:noFill/>
              <a:ln>
                <a:solidFill>
                  <a:srgbClr val="F8941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olidFill>
                      <a:srgbClr val="F8941D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НПФ</a:t>
                </a:r>
                <a:endParaRPr lang="ru-RU" sz="1600" b="1" dirty="0">
                  <a:solidFill>
                    <a:srgbClr val="F8941D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8" name="Прямая со стрелкой 87"/>
              <p:cNvCxnSpPr/>
              <p:nvPr/>
            </p:nvCxnSpPr>
            <p:spPr>
              <a:xfrm>
                <a:off x="6120040" y="3817020"/>
                <a:ext cx="411714" cy="234152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TextBox 88"/>
              <p:cNvSpPr txBox="1"/>
              <p:nvPr/>
            </p:nvSpPr>
            <p:spPr>
              <a:xfrm>
                <a:off x="5429657" y="3897283"/>
                <a:ext cx="117878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/>
                <a:r>
                  <a:rPr lang="ru-RU" sz="1400" b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Мин – 2%</a:t>
                </a:r>
                <a:endParaRPr lang="ru-RU" sz="1400" b="1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4882270" y="3293800"/>
                <a:ext cx="1237770" cy="52322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Работник</a:t>
                </a:r>
              </a:p>
              <a:p>
                <a:pPr algn="ctr"/>
                <a:r>
                  <a:rPr lang="ru-RU" sz="12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sz="1200" i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по желанию</a:t>
                </a:r>
                <a:r>
                  <a:rPr lang="ru-RU" sz="12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)</a:t>
                </a:r>
                <a:endParaRPr lang="ru-RU" sz="1200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1" name="Прямая со стрелкой 90"/>
              <p:cNvCxnSpPr/>
              <p:nvPr/>
            </p:nvCxnSpPr>
            <p:spPr>
              <a:xfrm flipH="1">
                <a:off x="7256014" y="3649836"/>
                <a:ext cx="268314" cy="401336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TextBox 91"/>
              <p:cNvSpPr txBox="1"/>
              <p:nvPr/>
            </p:nvSpPr>
            <p:spPr>
              <a:xfrm>
                <a:off x="7282852" y="3907350"/>
                <a:ext cx="117878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/>
                <a:r>
                  <a:rPr lang="ru-RU" sz="1400" b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Мин – 2%</a:t>
                </a:r>
                <a:endParaRPr lang="ru-RU" sz="1400" b="1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5" name="Прямая со стрелкой 94"/>
              <p:cNvCxnSpPr>
                <a:stCxn id="94" idx="0"/>
                <a:endCxn id="87" idx="2"/>
              </p:cNvCxnSpPr>
              <p:nvPr/>
            </p:nvCxnSpPr>
            <p:spPr>
              <a:xfrm flipV="1">
                <a:off x="6876256" y="4389726"/>
                <a:ext cx="17628" cy="474564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extBox 95"/>
              <p:cNvSpPr txBox="1"/>
              <p:nvPr/>
            </p:nvSpPr>
            <p:spPr>
              <a:xfrm>
                <a:off x="5439856" y="4453068"/>
                <a:ext cx="1541861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ru-RU" sz="1400" b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Мин – 2% </a:t>
                </a:r>
              </a:p>
              <a:p>
                <a:pPr algn="ctr">
                  <a:lnSpc>
                    <a:spcPts val="800"/>
                  </a:lnSpc>
                </a:pPr>
                <a:r>
                  <a:rPr lang="ru-RU" sz="1200" i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(в размере взносов работника</a:t>
                </a:r>
                <a:r>
                  <a:rPr lang="ru-RU" sz="12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)</a:t>
                </a:r>
                <a:endParaRPr lang="ru-RU" sz="1200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5652120" y="4864290"/>
                <a:ext cx="2448272" cy="430887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Государство</a:t>
                </a:r>
              </a:p>
              <a:p>
                <a:pPr algn="ctr"/>
                <a:r>
                  <a:rPr lang="ru-RU" sz="12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sz="1200" i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при условии участия работника</a:t>
                </a:r>
                <a:r>
                  <a:rPr lang="ru-RU" sz="12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)</a:t>
                </a:r>
                <a:endParaRPr lang="ru-RU" sz="1200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>
              <a:off x="237887" y="3148532"/>
              <a:ext cx="4262105" cy="2150731"/>
              <a:chOff x="237887" y="3148532"/>
              <a:chExt cx="4262105" cy="2150731"/>
            </a:xfrm>
          </p:grpSpPr>
          <p:cxnSp>
            <p:nvCxnSpPr>
              <p:cNvPr id="54" name="Прямая соединительная линия 53"/>
              <p:cNvCxnSpPr/>
              <p:nvPr/>
            </p:nvCxnSpPr>
            <p:spPr>
              <a:xfrm>
                <a:off x="4499992" y="3148532"/>
                <a:ext cx="0" cy="2065037"/>
              </a:xfrm>
              <a:prstGeom prst="line">
                <a:avLst/>
              </a:prstGeom>
              <a:ln w="25400">
                <a:solidFill>
                  <a:srgbClr val="F8941D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237887" y="3312396"/>
                <a:ext cx="1443470" cy="33855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Работодатель</a:t>
                </a:r>
                <a:endParaRPr lang="ru-RU" sz="1600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960087" y="4132585"/>
                <a:ext cx="724260" cy="338554"/>
              </a:xfrm>
              <a:prstGeom prst="rect">
                <a:avLst/>
              </a:prstGeom>
              <a:noFill/>
              <a:ln>
                <a:solidFill>
                  <a:srgbClr val="F8941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olidFill>
                      <a:srgbClr val="F8941D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НПФ</a:t>
                </a:r>
                <a:endParaRPr lang="ru-RU" sz="1600" b="1" dirty="0">
                  <a:solidFill>
                    <a:srgbClr val="F8941D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0" name="Прямая со стрелкой 59"/>
              <p:cNvCxnSpPr/>
              <p:nvPr/>
            </p:nvCxnSpPr>
            <p:spPr>
              <a:xfrm>
                <a:off x="1681357" y="3632354"/>
                <a:ext cx="278730" cy="500231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781303" y="3947995"/>
                <a:ext cx="117878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/>
                <a:r>
                  <a:rPr lang="ru-RU" sz="1400" b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Мин – 4%</a:t>
                </a:r>
                <a:endParaRPr lang="ru-RU" sz="1400" b="1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3070402" y="3293800"/>
                <a:ext cx="1237770" cy="52322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Работник</a:t>
                </a:r>
              </a:p>
              <a:p>
                <a:pPr algn="ctr"/>
                <a:r>
                  <a:rPr lang="ru-RU" sz="12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sz="1200" i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по желанию</a:t>
                </a:r>
                <a:r>
                  <a:rPr lang="ru-RU" sz="12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)</a:t>
                </a:r>
                <a:endParaRPr lang="ru-RU" sz="1200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6" name="Прямая со стрелкой 65"/>
              <p:cNvCxnSpPr/>
              <p:nvPr/>
            </p:nvCxnSpPr>
            <p:spPr>
              <a:xfrm flipH="1">
                <a:off x="2631444" y="3817020"/>
                <a:ext cx="438958" cy="315565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2706905" y="3941606"/>
                <a:ext cx="117878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/>
                <a:r>
                  <a:rPr lang="ru-RU" sz="1400" b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Мин – 4%</a:t>
                </a:r>
                <a:endParaRPr lang="ru-RU" sz="1400" b="1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446728" y="4462801"/>
                <a:ext cx="142626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ru-RU" sz="1400" b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Мин – 4% </a:t>
                </a:r>
              </a:p>
              <a:p>
                <a:pPr algn="ctr">
                  <a:lnSpc>
                    <a:spcPts val="800"/>
                  </a:lnSpc>
                </a:pPr>
                <a:r>
                  <a:rPr lang="ru-RU" sz="1200" i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(в размере взносов работника</a:t>
                </a:r>
                <a:r>
                  <a:rPr lang="ru-RU" sz="12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)</a:t>
                </a:r>
                <a:endParaRPr lang="ru-RU" sz="1200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096697" y="4868376"/>
                <a:ext cx="2448272" cy="430887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Государство</a:t>
                </a:r>
              </a:p>
              <a:p>
                <a:pPr algn="ctr"/>
                <a:r>
                  <a:rPr lang="ru-RU" sz="12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sz="1200" i="1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при условии участия работника</a:t>
                </a:r>
                <a:r>
                  <a:rPr lang="ru-RU" sz="1200" dirty="0" smtClean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)</a:t>
                </a:r>
                <a:endParaRPr lang="ru-RU" sz="1200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3" name="Прямая со стрелкой 22"/>
              <p:cNvCxnSpPr>
                <a:stCxn id="48" idx="0"/>
                <a:endCxn id="58" idx="2"/>
              </p:cNvCxnSpPr>
              <p:nvPr/>
            </p:nvCxnSpPr>
            <p:spPr>
              <a:xfrm flipV="1">
                <a:off x="2320833" y="4471139"/>
                <a:ext cx="1384" cy="397237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14"/>
            <p:cNvSpPr txBox="1">
              <a:spLocks noChangeArrowheads="1"/>
            </p:cNvSpPr>
            <p:nvPr/>
          </p:nvSpPr>
          <p:spPr bwMode="auto">
            <a:xfrm>
              <a:off x="9036496" y="6470354"/>
              <a:ext cx="76944" cy="359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ts val="1400"/>
                </a:lnSpc>
                <a:spcBef>
                  <a:spcPct val="0"/>
                </a:spcBef>
                <a:buFontTx/>
                <a:buNone/>
              </a:pPr>
              <a:r>
                <a:rPr lang="ru-RU" sz="1100" dirty="0" smtClean="0">
                  <a:solidFill>
                    <a:srgbClr val="00663B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5</a:t>
              </a:r>
              <a:endParaRPr lang="ru-RU" sz="1100" dirty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  <a:p>
              <a:pPr eaLnBrk="1" hangingPunct="1">
                <a:lnSpc>
                  <a:spcPts val="1400"/>
                </a:lnSpc>
                <a:spcBef>
                  <a:spcPct val="0"/>
                </a:spcBef>
                <a:buFontTx/>
                <a:buNone/>
              </a:pPr>
              <a:endParaRPr lang="ru-RU" sz="180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162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9388" y="179388"/>
            <a:ext cx="87556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возможного участия в системе ДНПО: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римеры расчета пенсии*</a:t>
            </a:r>
            <a:endParaRPr lang="ru-RU" altLang="ru-RU" sz="2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TextBox 14"/>
          <p:cNvSpPr txBox="1">
            <a:spLocks noChangeArrowheads="1"/>
          </p:cNvSpPr>
          <p:nvPr/>
        </p:nvSpPr>
        <p:spPr bwMode="auto">
          <a:xfrm>
            <a:off x="9019858" y="6471623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86938" y="990639"/>
            <a:ext cx="8832675" cy="5798988"/>
            <a:chOff x="186938" y="990639"/>
            <a:chExt cx="8832675" cy="5798988"/>
          </a:xfrm>
        </p:grpSpPr>
        <p:pic>
          <p:nvPicPr>
            <p:cNvPr id="49" name="Рисунок 48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hotocopy trans="0" detail="1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7856" y="2617244"/>
              <a:ext cx="1111440" cy="1878552"/>
            </a:xfrm>
            <a:prstGeom prst="rect">
              <a:avLst/>
            </a:prstGeom>
            <a:solidFill>
              <a:schemeClr val="bg1"/>
            </a:solidFill>
            <a:scene3d>
              <a:camera prst="orthographicFront">
                <a:rot lat="0" lon="0" rev="0"/>
              </a:camera>
              <a:lightRig rig="threePt" dir="t"/>
            </a:scene3d>
          </p:spPr>
        </p:pic>
        <p:pic>
          <p:nvPicPr>
            <p:cNvPr id="54" name="Рисунок 53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hotocopy trans="0" detail="1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1667" y="2596892"/>
              <a:ext cx="1111440" cy="1878552"/>
            </a:xfrm>
            <a:prstGeom prst="rect">
              <a:avLst/>
            </a:prstGeom>
            <a:solidFill>
              <a:schemeClr val="bg1"/>
            </a:solidFill>
            <a:scene3d>
              <a:camera prst="orthographicFront">
                <a:rot lat="0" lon="0" rev="0"/>
              </a:camera>
              <a:lightRig rig="threePt" dir="t"/>
            </a:scene3d>
          </p:spPr>
        </p:pic>
        <p:sp>
          <p:nvSpPr>
            <p:cNvPr id="6" name="Прямоугольник 7"/>
            <p:cNvSpPr>
              <a:spLocks noChangeArrowheads="1"/>
            </p:cNvSpPr>
            <p:nvPr/>
          </p:nvSpPr>
          <p:spPr bwMode="auto">
            <a:xfrm>
              <a:off x="323528" y="990639"/>
              <a:ext cx="3960440" cy="830997"/>
            </a:xfrm>
            <a:prstGeom prst="rect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1200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Мужчина:</a:t>
              </a:r>
            </a:p>
            <a:p>
              <a:pPr marL="285750" indent="-285750">
                <a:buClr>
                  <a:srgbClr val="00B050"/>
                </a:buClr>
                <a:buFont typeface="Wingdings" panose="05000000000000000000" pitchFamily="2" charset="2"/>
                <a:buChar char="ü"/>
              </a:pPr>
              <a:r>
                <a:rPr lang="ru-RU" altLang="ru-RU" sz="1200" b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ыработал общий специальный стаж </a:t>
              </a:r>
              <a:r>
                <a:rPr lang="ru-RU" altLang="ru-RU" sz="1200" b="0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12,5 лет в системе ПФР**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;</a:t>
              </a:r>
            </a:p>
            <a:p>
              <a:pPr marL="285750" indent="-285750" algn="just">
                <a:buClr>
                  <a:srgbClr val="00B050"/>
                </a:buClr>
                <a:buFont typeface="Wingdings" panose="05000000000000000000" pitchFamily="2" charset="2"/>
                <a:buChar char="ü"/>
              </a:pPr>
              <a:r>
                <a:rPr lang="ru-RU" altLang="ru-RU" sz="1200" b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аработная плата – 100% от средней по стране.</a:t>
              </a:r>
              <a:endParaRPr lang="ru-RU" altLang="ru-RU" sz="12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TextBox 18"/>
            <p:cNvSpPr txBox="1">
              <a:spLocks noChangeArrowheads="1"/>
            </p:cNvSpPr>
            <p:nvPr/>
          </p:nvSpPr>
          <p:spPr bwMode="auto">
            <a:xfrm>
              <a:off x="7623410" y="2540386"/>
              <a:ext cx="116998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026833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5 лет</a:t>
              </a:r>
              <a:endParaRPr lang="ru-RU" altLang="ru-RU" dirty="0">
                <a:solidFill>
                  <a:srgbClr val="026833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46401" y="2416561"/>
              <a:ext cx="1573212" cy="2476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ПЕРИОД НАКОПЛЕНИЯ</a:t>
              </a:r>
            </a:p>
          </p:txBody>
        </p:sp>
        <p:sp>
          <p:nvSpPr>
            <p:cNvPr id="13" name="TextBox 18"/>
            <p:cNvSpPr txBox="1">
              <a:spLocks noChangeArrowheads="1"/>
            </p:cNvSpPr>
            <p:nvPr/>
          </p:nvSpPr>
          <p:spPr bwMode="auto">
            <a:xfrm>
              <a:off x="7592888" y="4166178"/>
              <a:ext cx="116998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026833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10 лет</a:t>
              </a:r>
              <a:endParaRPr lang="ru-RU" altLang="ru-RU" dirty="0">
                <a:solidFill>
                  <a:srgbClr val="026833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21716" y="4031635"/>
              <a:ext cx="1573212" cy="2476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ПЕРИОД НАКОПЛЕНИЯ</a:t>
              </a:r>
            </a:p>
          </p:txBody>
        </p:sp>
        <p:sp>
          <p:nvSpPr>
            <p:cNvPr id="15" name="Выгнутая влево стрелка 14"/>
            <p:cNvSpPr/>
            <p:nvPr/>
          </p:nvSpPr>
          <p:spPr>
            <a:xfrm>
              <a:off x="7164288" y="2437986"/>
              <a:ext cx="257428" cy="854844"/>
            </a:xfrm>
            <a:prstGeom prst="curvedRight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6" name="Выгнутая влево стрелка 15"/>
            <p:cNvSpPr/>
            <p:nvPr/>
          </p:nvSpPr>
          <p:spPr>
            <a:xfrm>
              <a:off x="7236296" y="4107677"/>
              <a:ext cx="257428" cy="854844"/>
            </a:xfrm>
            <a:prstGeom prst="curvedRight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Прямоугольник 7"/>
            <p:cNvSpPr>
              <a:spLocks noChangeArrowheads="1"/>
            </p:cNvSpPr>
            <p:nvPr/>
          </p:nvSpPr>
          <p:spPr bwMode="auto">
            <a:xfrm>
              <a:off x="4972669" y="990640"/>
              <a:ext cx="3962325" cy="830997"/>
            </a:xfrm>
            <a:prstGeom prst="rect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1200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Мужчина:</a:t>
              </a:r>
            </a:p>
            <a:p>
              <a:pPr marL="285750" indent="-285750">
                <a:buClr>
                  <a:srgbClr val="00B050"/>
                </a:buClr>
                <a:buFont typeface="Wingdings" panose="05000000000000000000" pitchFamily="2" charset="2"/>
                <a:buChar char="ü"/>
              </a:pPr>
              <a:r>
                <a:rPr lang="ru-RU" altLang="ru-RU" sz="1200" b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ыработал общий специальный стаж </a:t>
              </a:r>
              <a:r>
                <a:rPr lang="ru-RU" altLang="ru-RU" sz="1200" b="0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12,5 лет в системе ПФР**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;</a:t>
              </a:r>
            </a:p>
            <a:p>
              <a:pPr marL="285750" indent="-285750" algn="just">
                <a:buClr>
                  <a:srgbClr val="00B050"/>
                </a:buClr>
                <a:buFont typeface="Wingdings" panose="05000000000000000000" pitchFamily="2" charset="2"/>
                <a:buChar char="ü"/>
              </a:pPr>
              <a:r>
                <a:rPr lang="ru-RU" altLang="ru-RU" sz="1200" b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аработная плата – 200% от средней по стране.</a:t>
              </a:r>
              <a:endParaRPr lang="ru-RU" altLang="ru-RU" sz="12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47899" y="1817830"/>
              <a:ext cx="1573212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1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НЕ ПЕРЕХОДИТ В СИСТЕМУ ДНПО</a:t>
              </a:r>
              <a:endParaRPr lang="ru-RU" sz="1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395840" y="1844824"/>
              <a:ext cx="1573212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1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ПЕРЕХОДИТ В СИСТЕМУ ДНПО</a:t>
              </a:r>
              <a:endParaRPr lang="ru-RU" sz="1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" name="TextBox 18"/>
            <p:cNvSpPr txBox="1">
              <a:spLocks noChangeArrowheads="1"/>
            </p:cNvSpPr>
            <p:nvPr/>
          </p:nvSpPr>
          <p:spPr bwMode="auto">
            <a:xfrm>
              <a:off x="4972669" y="3541873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27,3%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79785" y="3170552"/>
              <a:ext cx="1573212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ТРУДОВАЯ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2" name="Стрелка вниз 21"/>
            <p:cNvSpPr/>
            <p:nvPr/>
          </p:nvSpPr>
          <p:spPr>
            <a:xfrm>
              <a:off x="5353241" y="2257753"/>
              <a:ext cx="504056" cy="148636"/>
            </a:xfrm>
            <a:prstGeom prst="downArrow">
              <a:avLst/>
            </a:prstGeom>
            <a:solidFill>
              <a:srgbClr val="F8941D"/>
            </a:solidFill>
            <a:ln>
              <a:solidFill>
                <a:srgbClr val="F894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Стрелка вниз 24"/>
            <p:cNvSpPr/>
            <p:nvPr/>
          </p:nvSpPr>
          <p:spPr>
            <a:xfrm>
              <a:off x="7956376" y="2257753"/>
              <a:ext cx="504056" cy="148636"/>
            </a:xfrm>
            <a:prstGeom prst="down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18"/>
            <p:cNvSpPr txBox="1">
              <a:spLocks noChangeArrowheads="1"/>
            </p:cNvSpPr>
            <p:nvPr/>
          </p:nvSpPr>
          <p:spPr bwMode="auto">
            <a:xfrm>
              <a:off x="7592888" y="3254001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5.3%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398559" y="2812912"/>
              <a:ext cx="1573212" cy="5539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НЕГОСУДАРСТВЕННАЯ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flipH="1" flipV="1">
              <a:off x="7592888" y="3861048"/>
              <a:ext cx="1200510" cy="7815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18"/>
            <p:cNvSpPr txBox="1">
              <a:spLocks noChangeArrowheads="1"/>
            </p:cNvSpPr>
            <p:nvPr/>
          </p:nvSpPr>
          <p:spPr bwMode="auto">
            <a:xfrm>
              <a:off x="7574641" y="4878201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9.9%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80312" y="4437112"/>
              <a:ext cx="1573212" cy="5539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НЕГОСУДАРСТВЕННАЯ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5" name="TextBox 18"/>
            <p:cNvSpPr txBox="1">
              <a:spLocks noChangeArrowheads="1"/>
            </p:cNvSpPr>
            <p:nvPr/>
          </p:nvSpPr>
          <p:spPr bwMode="auto">
            <a:xfrm>
              <a:off x="430036" y="2512181"/>
              <a:ext cx="116998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026833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5 лет</a:t>
              </a:r>
              <a:endParaRPr lang="ru-RU" altLang="ru-RU" dirty="0">
                <a:solidFill>
                  <a:srgbClr val="026833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3027" y="2388356"/>
              <a:ext cx="1573212" cy="2476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ПЕРИОД НАКОПЛЕНИЯ</a:t>
              </a:r>
            </a:p>
          </p:txBody>
        </p:sp>
        <p:sp>
          <p:nvSpPr>
            <p:cNvPr id="37" name="TextBox 18"/>
            <p:cNvSpPr txBox="1">
              <a:spLocks noChangeArrowheads="1"/>
            </p:cNvSpPr>
            <p:nvPr/>
          </p:nvSpPr>
          <p:spPr bwMode="auto">
            <a:xfrm>
              <a:off x="399514" y="4137973"/>
              <a:ext cx="116998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026833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10 лет</a:t>
              </a:r>
              <a:endParaRPr lang="ru-RU" altLang="ru-RU" dirty="0">
                <a:solidFill>
                  <a:srgbClr val="026833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28342" y="4003430"/>
              <a:ext cx="1573212" cy="2476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ПЕРИОД НАКОПЛЕНИЯ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872491" y="1804754"/>
              <a:ext cx="1573212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1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НЕ ПЕРЕХОДИТ В СИСТЕМУ ДНПО</a:t>
              </a:r>
              <a:endParaRPr lang="ru-RU" sz="1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02466" y="1804754"/>
              <a:ext cx="1573212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1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ПЕРЕХОДИТ В СИСТЕМУ ДНПО</a:t>
              </a:r>
              <a:endParaRPr lang="ru-RU" sz="1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3" name="TextBox 18"/>
            <p:cNvSpPr txBox="1">
              <a:spLocks noChangeArrowheads="1"/>
            </p:cNvSpPr>
            <p:nvPr/>
          </p:nvSpPr>
          <p:spPr bwMode="auto">
            <a:xfrm>
              <a:off x="3050310" y="3557296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33,1%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841611" y="3166855"/>
              <a:ext cx="1573212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ТРУДОВАЯ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5" name="Стрелка вниз 44"/>
            <p:cNvSpPr/>
            <p:nvPr/>
          </p:nvSpPr>
          <p:spPr>
            <a:xfrm>
              <a:off x="3386168" y="2231452"/>
              <a:ext cx="504056" cy="148636"/>
            </a:xfrm>
            <a:prstGeom prst="downArrow">
              <a:avLst/>
            </a:prstGeom>
            <a:solidFill>
              <a:srgbClr val="F8941D"/>
            </a:solidFill>
            <a:ln>
              <a:solidFill>
                <a:srgbClr val="F894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Стрелка вниз 45"/>
            <p:cNvSpPr/>
            <p:nvPr/>
          </p:nvSpPr>
          <p:spPr>
            <a:xfrm>
              <a:off x="763002" y="2229548"/>
              <a:ext cx="504056" cy="148636"/>
            </a:xfrm>
            <a:prstGeom prst="down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TextBox 18"/>
            <p:cNvSpPr txBox="1">
              <a:spLocks noChangeArrowheads="1"/>
            </p:cNvSpPr>
            <p:nvPr/>
          </p:nvSpPr>
          <p:spPr bwMode="auto">
            <a:xfrm>
              <a:off x="375479" y="3225796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5.3%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05185" y="2784707"/>
              <a:ext cx="1573212" cy="5539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НЕГОСУДАРСТВЕННАЯ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 flipH="1" flipV="1">
              <a:off x="399514" y="3832843"/>
              <a:ext cx="1200510" cy="7815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18"/>
            <p:cNvSpPr txBox="1">
              <a:spLocks noChangeArrowheads="1"/>
            </p:cNvSpPr>
            <p:nvPr/>
          </p:nvSpPr>
          <p:spPr bwMode="auto">
            <a:xfrm>
              <a:off x="381267" y="4849996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9.9%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86938" y="4408907"/>
              <a:ext cx="1573212" cy="5539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НЕГОСУДАРСТВЕННАЯ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53" name="Прямая соединительная линия 52"/>
            <p:cNvCxnSpPr/>
            <p:nvPr/>
          </p:nvCxnSpPr>
          <p:spPr>
            <a:xfrm flipV="1">
              <a:off x="4644008" y="1010386"/>
              <a:ext cx="0" cy="4391035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Выгнутая вправо стрелка 56"/>
            <p:cNvSpPr/>
            <p:nvPr/>
          </p:nvSpPr>
          <p:spPr>
            <a:xfrm>
              <a:off x="1802947" y="2424652"/>
              <a:ext cx="285958" cy="881512"/>
            </a:xfrm>
            <a:prstGeom prst="curvedLeft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8" name="Выгнутая вправо стрелка 57"/>
            <p:cNvSpPr/>
            <p:nvPr/>
          </p:nvSpPr>
          <p:spPr>
            <a:xfrm>
              <a:off x="1765762" y="4059656"/>
              <a:ext cx="285958" cy="881512"/>
            </a:xfrm>
            <a:prstGeom prst="curvedLeft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9" name="Прямоугольник с двумя скругленными соседними углами 58"/>
            <p:cNvSpPr/>
            <p:nvPr/>
          </p:nvSpPr>
          <p:spPr>
            <a:xfrm>
              <a:off x="289089" y="5496927"/>
              <a:ext cx="8645905" cy="810282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5875">
              <a:solidFill>
                <a:srgbClr val="F8941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buClr>
                  <a:srgbClr val="00B050"/>
                </a:buClr>
                <a:defRPr/>
              </a:pPr>
              <a:r>
                <a:rPr lang="ru-RU" sz="11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Суммарный коэффициент замещения пенсией утраченного заработка у работника, перешедшего в </a:t>
              </a:r>
              <a:r>
                <a:rPr lang="ru-RU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систему </a:t>
              </a:r>
              <a:r>
                <a:rPr lang="ru-RU" sz="11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ДНПО после </a:t>
              </a:r>
              <a:r>
                <a:rPr lang="ru-RU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выработки полного специального </a:t>
              </a:r>
              <a:r>
                <a:rPr lang="ru-RU" sz="11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стажа, и работающего </a:t>
              </a:r>
              <a:r>
                <a:rPr lang="ru-RU" sz="11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 и 10 лет </a:t>
              </a:r>
              <a:r>
                <a:rPr lang="ru-RU" sz="11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составит:</a:t>
              </a:r>
            </a:p>
            <a:p>
              <a:pPr marL="285750" indent="-285750" algn="just">
                <a:buClr>
                  <a:srgbClr val="F8941D"/>
                </a:buClr>
                <a:buFont typeface="Wingdings" panose="05000000000000000000" pitchFamily="2" charset="2"/>
                <a:buChar char="ü"/>
                <a:defRPr/>
              </a:pPr>
              <a:r>
                <a:rPr lang="ru-RU" sz="11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для лица, получающего </a:t>
              </a:r>
              <a:r>
                <a:rPr lang="ru-RU" sz="11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среднюю заработную плату </a:t>
              </a:r>
              <a:r>
                <a:rPr lang="ru-RU" sz="11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 стране – </a:t>
              </a:r>
              <a:r>
                <a:rPr lang="ru-RU" sz="1100" b="1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38,4% и 43,1%</a:t>
              </a:r>
              <a:r>
                <a:rPr lang="ru-RU" sz="11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соответственно;</a:t>
              </a:r>
            </a:p>
            <a:p>
              <a:pPr marL="285750" indent="-285750" algn="just">
                <a:buClr>
                  <a:srgbClr val="F8941D"/>
                </a:buClr>
                <a:buFont typeface="Wingdings" panose="05000000000000000000" pitchFamily="2" charset="2"/>
                <a:buChar char="ü"/>
                <a:defRPr/>
              </a:pPr>
              <a:r>
                <a:rPr lang="ru-RU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для лица, </a:t>
              </a:r>
              <a:r>
                <a:rPr lang="ru-RU" sz="11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получающего </a:t>
              </a:r>
              <a:r>
                <a:rPr lang="ru-RU" sz="11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заработную </a:t>
              </a:r>
              <a:r>
                <a:rPr lang="ru-RU" sz="1100" dirty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плату </a:t>
              </a:r>
              <a:r>
                <a:rPr lang="ru-RU" sz="11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 2 раза превышающую среднюю</a:t>
              </a:r>
              <a:r>
                <a:rPr lang="ru-RU" sz="11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по стране – </a:t>
              </a:r>
              <a:r>
                <a:rPr lang="ru-RU" sz="1100" b="1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32,6% и 37,3% </a:t>
              </a:r>
              <a:r>
                <a:rPr lang="ru-RU" sz="11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соответственно</a:t>
              </a:r>
              <a:r>
                <a:rPr lang="ru-RU" sz="11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</a:p>
          </p:txBody>
        </p:sp>
        <p:sp>
          <p:nvSpPr>
            <p:cNvPr id="63" name="Прямоугольник с двумя скругленными соседними углами 62"/>
            <p:cNvSpPr/>
            <p:nvPr/>
          </p:nvSpPr>
          <p:spPr>
            <a:xfrm>
              <a:off x="289992" y="6471623"/>
              <a:ext cx="8645905" cy="318004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buClr>
                  <a:srgbClr val="00B050"/>
                </a:buClr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* - источник: модельные расчеты.</a:t>
              </a:r>
            </a:p>
            <a:p>
              <a:pPr algn="just">
                <a:buClr>
                  <a:srgbClr val="00B050"/>
                </a:buClr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** - размер досрочной трудовой пенсии по старости, выплачиваемой из ПФР, не зависит от продолжительности специального стажа.</a:t>
              </a:r>
              <a:endPara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5" name="Плюс 54"/>
            <p:cNvSpPr/>
            <p:nvPr/>
          </p:nvSpPr>
          <p:spPr bwMode="auto">
            <a:xfrm>
              <a:off x="7421716" y="3366910"/>
              <a:ext cx="239463" cy="219633"/>
            </a:xfrm>
            <a:prstGeom prst="mathPlus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ru-RU">
                <a:solidFill>
                  <a:srgbClr val="00B050"/>
                </a:solidFill>
                <a:latin typeface="Arial" charset="0"/>
              </a:endParaRPr>
            </a:p>
          </p:txBody>
        </p:sp>
        <p:sp>
          <p:nvSpPr>
            <p:cNvPr id="56" name="Плюс 55"/>
            <p:cNvSpPr/>
            <p:nvPr/>
          </p:nvSpPr>
          <p:spPr bwMode="auto">
            <a:xfrm>
              <a:off x="204572" y="3367234"/>
              <a:ext cx="239463" cy="219633"/>
            </a:xfrm>
            <a:prstGeom prst="mathPlus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ru-RU">
                <a:solidFill>
                  <a:srgbClr val="00B050"/>
                </a:solidFill>
                <a:latin typeface="Arial" charset="0"/>
              </a:endParaRPr>
            </a:p>
          </p:txBody>
        </p:sp>
        <p:sp>
          <p:nvSpPr>
            <p:cNvPr id="61" name="Плюс 60"/>
            <p:cNvSpPr/>
            <p:nvPr/>
          </p:nvSpPr>
          <p:spPr bwMode="auto">
            <a:xfrm>
              <a:off x="7408407" y="4991110"/>
              <a:ext cx="239463" cy="219633"/>
            </a:xfrm>
            <a:prstGeom prst="mathPlus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ru-RU">
                <a:solidFill>
                  <a:srgbClr val="00B050"/>
                </a:solidFill>
                <a:latin typeface="Arial" charset="0"/>
              </a:endParaRPr>
            </a:p>
          </p:txBody>
        </p:sp>
        <p:sp>
          <p:nvSpPr>
            <p:cNvPr id="62" name="Плюс 61"/>
            <p:cNvSpPr/>
            <p:nvPr/>
          </p:nvSpPr>
          <p:spPr bwMode="auto">
            <a:xfrm>
              <a:off x="228342" y="4955866"/>
              <a:ext cx="239463" cy="219633"/>
            </a:xfrm>
            <a:prstGeom prst="mathPlus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ru-RU">
                <a:solidFill>
                  <a:srgbClr val="00B05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919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9388" y="179388"/>
            <a:ext cx="872564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положения разрабатываемых законопроектов: </a:t>
            </a:r>
            <a:r>
              <a:rPr lang="en-US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 </a:t>
            </a: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 (с 1 января 2016 года)</a:t>
            </a:r>
            <a:endParaRPr lang="ru-RU" altLang="ru-RU" sz="2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14"/>
          <p:cNvSpPr txBox="1">
            <a:spLocks noChangeArrowheads="1"/>
          </p:cNvSpPr>
          <p:nvPr/>
        </p:nvSpPr>
        <p:spPr bwMode="auto">
          <a:xfrm>
            <a:off x="9036496" y="6498927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237886" y="1027337"/>
            <a:ext cx="8698011" cy="5762290"/>
            <a:chOff x="237886" y="1027337"/>
            <a:chExt cx="8698011" cy="576229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03231" y="2256810"/>
              <a:ext cx="8601799" cy="30809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Источники финансирования досрочных пенсий:</a:t>
              </a:r>
              <a:endParaRPr 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6" name="Прямоугольник с двумя скругленными соседними углами 25"/>
            <p:cNvSpPr/>
            <p:nvPr/>
          </p:nvSpPr>
          <p:spPr>
            <a:xfrm>
              <a:off x="289089" y="1340768"/>
              <a:ext cx="8615941" cy="247293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5875">
              <a:solidFill>
                <a:srgbClr val="FFC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85750" indent="-285750" algn="just">
                <a:buClr>
                  <a:srgbClr val="00B050"/>
                </a:buClr>
                <a:buFont typeface="Wingdings" panose="05000000000000000000" pitchFamily="2" charset="2"/>
                <a:buChar char="ü"/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Все застрахованные лица, занятые на работах с особыми условиями труда.</a:t>
              </a:r>
              <a:endParaRPr lang="ru-RU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1" name="Прямоугольник с двумя скругленными соседними углами 40"/>
            <p:cNvSpPr/>
            <p:nvPr/>
          </p:nvSpPr>
          <p:spPr>
            <a:xfrm>
              <a:off x="289090" y="1027337"/>
              <a:ext cx="8615940" cy="248667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F8941D"/>
            </a:solidFill>
            <a:ln>
              <a:solidFill>
                <a:srgbClr val="FF99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Круг лиц, на которых распространяется действие законов:</a:t>
              </a:r>
              <a:endParaRPr 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469927" y="2573979"/>
              <a:ext cx="20124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8941D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Для Списка №1:</a:t>
              </a:r>
              <a:endParaRPr lang="ru-RU" sz="1400" b="1" dirty="0">
                <a:solidFill>
                  <a:srgbClr val="F8941D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214343" y="2573979"/>
              <a:ext cx="33804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8941D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Для Списка №2 и иных списков:</a:t>
              </a:r>
              <a:endParaRPr lang="ru-RU" sz="1400" b="1" dirty="0">
                <a:solidFill>
                  <a:srgbClr val="F8941D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54" name="Прямая соединительная линия 53"/>
            <p:cNvCxnSpPr/>
            <p:nvPr/>
          </p:nvCxnSpPr>
          <p:spPr>
            <a:xfrm>
              <a:off x="4499992" y="2789629"/>
              <a:ext cx="0" cy="2146137"/>
            </a:xfrm>
            <a:prstGeom prst="line">
              <a:avLst/>
            </a:prstGeom>
            <a:ln w="25400">
              <a:solidFill>
                <a:srgbClr val="F8941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Прямоугольник с двумя скругленными соседними углами 82"/>
            <p:cNvSpPr/>
            <p:nvPr/>
          </p:nvSpPr>
          <p:spPr>
            <a:xfrm>
              <a:off x="237886" y="5157192"/>
              <a:ext cx="8677551" cy="1224136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5875">
              <a:solidFill>
                <a:srgbClr val="F8941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buClr>
                  <a:srgbClr val="00B050"/>
                </a:buClr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Суммарный тариф составит </a:t>
              </a:r>
              <a:r>
                <a:rPr lang="ru-RU" sz="1200" b="1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24% и 12% </a:t>
              </a: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для Списка №1 и Списка №2 соответственно.</a:t>
              </a:r>
              <a:endParaRPr lang="ru-RU" sz="12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>
                <a:buClr>
                  <a:srgbClr val="00B050"/>
                </a:buClr>
                <a:defRPr/>
              </a:pPr>
              <a:r>
                <a:rPr lang="ru-RU" sz="1200" b="1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Преимущества для работников:</a:t>
              </a:r>
            </a:p>
            <a:p>
              <a:pPr marL="171450" indent="-171450" algn="just">
                <a:buClr>
                  <a:srgbClr val="F8941D"/>
                </a:buClr>
                <a:buFont typeface="Wingdings" panose="05000000000000000000" pitchFamily="2" charset="2"/>
                <a:buChar char="ü"/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Обеспечение целевого суммарного коэффициента замещения на уровне досрочной трудовой пенсии;</a:t>
              </a:r>
            </a:p>
            <a:p>
              <a:pPr marL="171450" indent="-171450" algn="just">
                <a:buClr>
                  <a:srgbClr val="F8941D"/>
                </a:buClr>
                <a:buFont typeface="Wingdings" panose="05000000000000000000" pitchFamily="2" charset="2"/>
                <a:buChar char="ü"/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Наследование накопленных средств;</a:t>
              </a:r>
            </a:p>
            <a:p>
              <a:pPr marL="171450" indent="-171450" algn="just">
                <a:buClr>
                  <a:srgbClr val="F8941D"/>
                </a:buClr>
                <a:buFont typeface="Wingdings" panose="05000000000000000000" pitchFamily="2" charset="2"/>
                <a:buChar char="ü"/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Назначение пропорциональной доли страховой части трудовой пенсии при наличии специального стажа, в течение которого за работника уплачивались взносы по </a:t>
              </a:r>
              <a:r>
                <a:rPr lang="ru-RU" sz="1200" dirty="0" err="1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доп.тарифам</a:t>
              </a: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в ПФР, </a:t>
              </a:r>
              <a:r>
                <a:rPr lang="ru-RU" sz="12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</a:t>
              </a: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200" dirty="0" err="1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спец.стажа</a:t>
              </a: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до 2013 года. 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538272" y="3924104"/>
              <a:ext cx="1178784" cy="79765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rtlCol="0">
              <a:spAutoFit/>
            </a:bodyPr>
            <a:lstStyle/>
            <a:p>
              <a:pPr algn="ctr">
                <a:lnSpc>
                  <a:spcPts val="1100"/>
                </a:lnSpc>
              </a:pPr>
              <a:r>
                <a:rPr lang="ru-RU" sz="1400" b="1" dirty="0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Мин – 8% </a:t>
              </a:r>
            </a:p>
            <a:p>
              <a:pPr algn="ctr">
                <a:lnSpc>
                  <a:spcPts val="1100"/>
                </a:lnSpc>
              </a:pPr>
              <a:r>
                <a:rPr lang="ru-RU" sz="1200" i="1" dirty="0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(в 4-х кратном размере взносов работника</a:t>
              </a:r>
              <a:r>
                <a:rPr lang="ru-RU" sz="1200" dirty="0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)*</a:t>
              </a:r>
              <a:endPara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Прямоугольник с двумя скругленными соседними углами 42"/>
            <p:cNvSpPr/>
            <p:nvPr/>
          </p:nvSpPr>
          <p:spPr>
            <a:xfrm>
              <a:off x="303231" y="1628800"/>
              <a:ext cx="8601799" cy="567123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5875">
              <a:solidFill>
                <a:srgbClr val="FFC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buClr>
                  <a:srgbClr val="006600"/>
                </a:buClr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Работодателю предоставляется право создания системы досрочного негосударственного пенсионного обеспечения с одновременным освобождением от уплаты за них </a:t>
              </a:r>
              <a:r>
                <a:rPr lang="ru-RU" sz="1200" dirty="0" err="1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доп.взносов</a:t>
              </a:r>
              <a:r>
                <a:rPr lang="ru-RU" sz="12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в ПФР. Включение работников в систему - добровольно, уплата ими взносов – обязательна. </a:t>
              </a:r>
              <a:endParaRPr lang="ru-RU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4" name="Прямоугольник с двумя скругленными соседними углами 43"/>
            <p:cNvSpPr/>
            <p:nvPr/>
          </p:nvSpPr>
          <p:spPr>
            <a:xfrm>
              <a:off x="289992" y="6502389"/>
              <a:ext cx="8645905" cy="287238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buClr>
                  <a:srgbClr val="00B050"/>
                </a:buClr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* - </a:t>
              </a:r>
              <a:r>
                <a:rPr lang="ru-RU" sz="1000" dirty="0" err="1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софинансирование</a:t>
              </a:r>
              <a:r>
                <a:rPr lang="ru-RU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в 4-х кратном размере взносов работника осуществляется до выработки работником полного специального стажа, после чего оно осуществляется в размере равном взносам работника.</a:t>
              </a:r>
              <a:endPara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42" name="Группа 41"/>
            <p:cNvGrpSpPr/>
            <p:nvPr/>
          </p:nvGrpSpPr>
          <p:grpSpPr>
            <a:xfrm>
              <a:off x="4871364" y="2878527"/>
              <a:ext cx="4026154" cy="2173872"/>
              <a:chOff x="4871364" y="2878527"/>
              <a:chExt cx="4026154" cy="2173872"/>
            </a:xfrm>
          </p:grpSpPr>
          <p:cxnSp>
            <p:nvCxnSpPr>
              <p:cNvPr id="25" name="Прямая соединительная линия 24"/>
              <p:cNvCxnSpPr/>
              <p:nvPr/>
            </p:nvCxnSpPr>
            <p:spPr>
              <a:xfrm flipV="1">
                <a:off x="7452320" y="4929288"/>
                <a:ext cx="918334" cy="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Box 85"/>
              <p:cNvSpPr txBox="1"/>
              <p:nvPr/>
            </p:nvSpPr>
            <p:spPr>
              <a:xfrm>
                <a:off x="7492776" y="2878527"/>
                <a:ext cx="1404742" cy="33855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Работодатель</a:t>
                </a:r>
                <a:endParaRPr lang="ru-RU" sz="16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034978" y="3540321"/>
                <a:ext cx="1384072" cy="338554"/>
              </a:xfrm>
              <a:prstGeom prst="rect">
                <a:avLst/>
              </a:prstGeom>
              <a:noFill/>
              <a:ln>
                <a:solidFill>
                  <a:srgbClr val="F8941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olidFill>
                      <a:srgbClr val="F8941D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РАБОТНИК</a:t>
                </a:r>
                <a:endParaRPr lang="ru-RU" sz="1600" b="1" dirty="0">
                  <a:solidFill>
                    <a:srgbClr val="F8941D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8" name="Прямая со стрелкой 87"/>
              <p:cNvCxnSpPr>
                <a:stCxn id="87" idx="0"/>
              </p:cNvCxnSpPr>
              <p:nvPr/>
            </p:nvCxnSpPr>
            <p:spPr>
              <a:xfrm flipH="1" flipV="1">
                <a:off x="6103918" y="3181895"/>
                <a:ext cx="623096" cy="358426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TextBox 88"/>
              <p:cNvSpPr txBox="1"/>
              <p:nvPr/>
            </p:nvSpPr>
            <p:spPr>
              <a:xfrm>
                <a:off x="5490249" y="3299900"/>
                <a:ext cx="1089456" cy="2333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ru-RU" sz="1400" b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Мин – 2%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4871364" y="2881756"/>
                <a:ext cx="1237770" cy="33855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НПФ</a:t>
                </a:r>
                <a:endParaRPr lang="ru-RU" sz="16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1" name="Прямая со стрелкой 90"/>
              <p:cNvCxnSpPr>
                <a:stCxn id="86" idx="1"/>
                <a:endCxn id="90" idx="3"/>
              </p:cNvCxnSpPr>
              <p:nvPr/>
            </p:nvCxnSpPr>
            <p:spPr>
              <a:xfrm flipH="1">
                <a:off x="6109134" y="3047804"/>
                <a:ext cx="1383642" cy="3229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TextBox 91"/>
              <p:cNvSpPr txBox="1"/>
              <p:nvPr/>
            </p:nvSpPr>
            <p:spPr>
              <a:xfrm>
                <a:off x="6331912" y="3033867"/>
                <a:ext cx="1178784" cy="2333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ru-RU" sz="1400" b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Мин – 2%</a:t>
                </a:r>
                <a:endParaRPr lang="ru-RU" sz="14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5" name="Прямая со стрелкой 94"/>
              <p:cNvCxnSpPr>
                <a:stCxn id="94" idx="1"/>
              </p:cNvCxnSpPr>
              <p:nvPr/>
            </p:nvCxnSpPr>
            <p:spPr>
              <a:xfrm flipH="1" flipV="1">
                <a:off x="5504578" y="3210674"/>
                <a:ext cx="599340" cy="1718615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 стрелкой 54"/>
              <p:cNvCxnSpPr/>
              <p:nvPr/>
            </p:nvCxnSpPr>
            <p:spPr>
              <a:xfrm flipV="1">
                <a:off x="6807307" y="3896260"/>
                <a:ext cx="2447" cy="9729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TextBox 58"/>
              <p:cNvSpPr txBox="1"/>
              <p:nvPr/>
            </p:nvSpPr>
            <p:spPr>
              <a:xfrm>
                <a:off x="5804248" y="4077072"/>
                <a:ext cx="1066761" cy="6565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ru-RU" sz="1400" b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Выплата ФБР страховой части</a:t>
                </a:r>
                <a:endParaRPr lang="ru-RU" sz="14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3" name="Прямая со стрелкой 62"/>
              <p:cNvCxnSpPr/>
              <p:nvPr/>
            </p:nvCxnSpPr>
            <p:spPr>
              <a:xfrm flipV="1">
                <a:off x="8370654" y="3709598"/>
                <a:ext cx="0" cy="1211478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>
                <a:endCxn id="87" idx="3"/>
              </p:cNvCxnSpPr>
              <p:nvPr/>
            </p:nvCxnSpPr>
            <p:spPr>
              <a:xfrm flipH="1">
                <a:off x="7419050" y="3709598"/>
                <a:ext cx="936978" cy="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>
                <a:off x="7219256" y="3782088"/>
                <a:ext cx="1136772" cy="10797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ru-RU" sz="1400" b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Выплата доли страховой части пенсии </a:t>
                </a:r>
              </a:p>
              <a:p>
                <a:pPr algn="ctr">
                  <a:lnSpc>
                    <a:spcPts val="1100"/>
                  </a:lnSpc>
                </a:pPr>
                <a:r>
                  <a:rPr lang="ru-RU" sz="1200" i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(при наличии </a:t>
                </a:r>
                <a:r>
                  <a:rPr lang="ru-RU" sz="1200" i="1" dirty="0" err="1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спец.стажа</a:t>
                </a:r>
                <a:r>
                  <a:rPr lang="ru-RU" sz="1200" i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:endParaRPr lang="ru-RU" sz="1200" i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6103918" y="4806178"/>
                <a:ext cx="1406777" cy="2462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B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Государство</a:t>
                </a:r>
                <a:endParaRPr lang="ru-RU" sz="16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0" name="Группа 39"/>
            <p:cNvGrpSpPr/>
            <p:nvPr/>
          </p:nvGrpSpPr>
          <p:grpSpPr>
            <a:xfrm>
              <a:off x="322427" y="2885027"/>
              <a:ext cx="4050322" cy="2181171"/>
              <a:chOff x="322427" y="2885027"/>
              <a:chExt cx="4050322" cy="2181171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3106154" y="2885027"/>
                <a:ext cx="1237770" cy="33855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НПФ</a:t>
                </a:r>
                <a:endParaRPr lang="ru-RU" sz="16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585379" y="3531025"/>
                <a:ext cx="1335970" cy="338554"/>
              </a:xfrm>
              <a:prstGeom prst="rect">
                <a:avLst/>
              </a:prstGeom>
              <a:noFill/>
              <a:ln>
                <a:solidFill>
                  <a:srgbClr val="F8941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olidFill>
                      <a:srgbClr val="F8941D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РАБОТНИК</a:t>
                </a:r>
                <a:endParaRPr lang="ru-RU" sz="1600" b="1" dirty="0">
                  <a:solidFill>
                    <a:srgbClr val="F8941D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3" name="Прямая со стрелкой 72"/>
              <p:cNvCxnSpPr>
                <a:stCxn id="72" idx="0"/>
              </p:cNvCxnSpPr>
              <p:nvPr/>
            </p:nvCxnSpPr>
            <p:spPr>
              <a:xfrm flipV="1">
                <a:off x="2253364" y="3223581"/>
                <a:ext cx="876050" cy="307444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2582159" y="3343190"/>
                <a:ext cx="1094511" cy="2333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ru-RU" sz="1400" b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Мин – 4%</a:t>
                </a:r>
                <a:endParaRPr lang="ru-RU" sz="1400" b="1" i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322427" y="2885027"/>
                <a:ext cx="1333860" cy="33855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Работодатель</a:t>
                </a:r>
                <a:endParaRPr lang="ru-RU" sz="16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6" name="Прямая со стрелкой 75"/>
              <p:cNvCxnSpPr>
                <a:stCxn id="71" idx="1"/>
                <a:endCxn id="75" idx="3"/>
              </p:cNvCxnSpPr>
              <p:nvPr/>
            </p:nvCxnSpPr>
            <p:spPr>
              <a:xfrm flipH="1">
                <a:off x="1656287" y="3054304"/>
                <a:ext cx="1449867" cy="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TextBox 76"/>
              <p:cNvSpPr txBox="1"/>
              <p:nvPr/>
            </p:nvSpPr>
            <p:spPr>
              <a:xfrm>
                <a:off x="1742565" y="3082328"/>
                <a:ext cx="1178784" cy="2333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ru-RU" sz="1400" b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Мин – 4%</a:t>
                </a:r>
                <a:endParaRPr lang="ru-RU" sz="14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9" name="Прямая со стрелкой 78"/>
              <p:cNvCxnSpPr>
                <a:stCxn id="78" idx="3"/>
                <a:endCxn id="71" idx="2"/>
              </p:cNvCxnSpPr>
              <p:nvPr/>
            </p:nvCxnSpPr>
            <p:spPr>
              <a:xfrm flipV="1">
                <a:off x="2896067" y="3223581"/>
                <a:ext cx="828972" cy="1719507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80"/>
              <p:cNvSpPr txBox="1"/>
              <p:nvPr/>
            </p:nvSpPr>
            <p:spPr>
              <a:xfrm>
                <a:off x="3210721" y="3951937"/>
                <a:ext cx="1162028" cy="7976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ru-RU" sz="1400" b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Мин – 16% </a:t>
                </a:r>
              </a:p>
              <a:p>
                <a:pPr algn="ctr">
                  <a:lnSpc>
                    <a:spcPts val="1100"/>
                  </a:lnSpc>
                </a:pPr>
                <a:r>
                  <a:rPr lang="ru-RU" sz="1200" i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(в 4-х кратном размере взносов работника</a:t>
                </a:r>
                <a:r>
                  <a:rPr lang="ru-RU" sz="1200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)*</a:t>
                </a:r>
                <a:endParaRPr lang="ru-RU" sz="12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4" name="Прямая со стрелкой 83"/>
              <p:cNvCxnSpPr/>
              <p:nvPr/>
            </p:nvCxnSpPr>
            <p:spPr>
              <a:xfrm flipH="1" flipV="1">
                <a:off x="2189911" y="3873166"/>
                <a:ext cx="2768" cy="995994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/>
              <p:cNvSpPr txBox="1"/>
              <p:nvPr/>
            </p:nvSpPr>
            <p:spPr>
              <a:xfrm>
                <a:off x="2105082" y="4077072"/>
                <a:ext cx="1024332" cy="6565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ru-RU" sz="1400" b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Выплата ФБР страховой части</a:t>
                </a:r>
                <a:endParaRPr lang="ru-RU" sz="14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9" name="Прямая со стрелкой 98"/>
              <p:cNvCxnSpPr/>
              <p:nvPr/>
            </p:nvCxnSpPr>
            <p:spPr>
              <a:xfrm flipV="1">
                <a:off x="597793" y="3700302"/>
                <a:ext cx="0" cy="1249284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 flipV="1">
                <a:off x="611560" y="4941908"/>
                <a:ext cx="858367" cy="7674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 стрелкой 100"/>
              <p:cNvCxnSpPr>
                <a:stCxn id="72" idx="1"/>
              </p:cNvCxnSpPr>
              <p:nvPr/>
            </p:nvCxnSpPr>
            <p:spPr>
              <a:xfrm flipH="1">
                <a:off x="568511" y="3700302"/>
                <a:ext cx="1016868" cy="9296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TextBox 101"/>
              <p:cNvSpPr txBox="1"/>
              <p:nvPr/>
            </p:nvSpPr>
            <p:spPr>
              <a:xfrm>
                <a:off x="568511" y="3789040"/>
                <a:ext cx="1174054" cy="10797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ru-RU" sz="1400" b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Выплата доли страховой части пенсии </a:t>
                </a:r>
              </a:p>
              <a:p>
                <a:pPr algn="ctr">
                  <a:lnSpc>
                    <a:spcPts val="1100"/>
                  </a:lnSpc>
                </a:pPr>
                <a:r>
                  <a:rPr lang="ru-RU" sz="1200" i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(при наличии </a:t>
                </a:r>
                <a:r>
                  <a:rPr lang="ru-RU" sz="1200" i="1" dirty="0" err="1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спец.стажа</a:t>
                </a:r>
                <a:r>
                  <a:rPr lang="ru-RU" sz="1200" i="1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:endParaRPr lang="ru-RU" sz="1200" i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1489290" y="4819977"/>
                <a:ext cx="1406777" cy="2462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B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Государство</a:t>
                </a:r>
                <a:endParaRPr lang="ru-RU" sz="16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0971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9388" y="-99392"/>
            <a:ext cx="87556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возможного участия в системе ДНПО: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римеры расчета пенсии*</a:t>
            </a:r>
            <a:endParaRPr lang="ru-RU" altLang="ru-RU" sz="2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66" name="Группа 165"/>
          <p:cNvGrpSpPr/>
          <p:nvPr/>
        </p:nvGrpSpPr>
        <p:grpSpPr>
          <a:xfrm>
            <a:off x="7068255" y="1412776"/>
            <a:ext cx="2075746" cy="1856990"/>
            <a:chOff x="4577046" y="1695804"/>
            <a:chExt cx="2075746" cy="1856990"/>
          </a:xfrm>
        </p:grpSpPr>
        <p:sp>
          <p:nvSpPr>
            <p:cNvPr id="111" name="TextBox 110"/>
            <p:cNvSpPr txBox="1"/>
            <p:nvPr/>
          </p:nvSpPr>
          <p:spPr>
            <a:xfrm>
              <a:off x="4577046" y="1695804"/>
              <a:ext cx="201117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00" b="1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ПЕРЕХОДИТ В СИСТЕМУ ДНПО И РАБОТАЕТ 6 ЛЕТ И 3 МЕСЯЦА (всего 1 стаж)</a:t>
              </a:r>
              <a:endParaRPr lang="ru-RU" sz="1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862870" y="2332936"/>
              <a:ext cx="1573212" cy="2462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5" name="Стрелка вниз 114"/>
            <p:cNvSpPr/>
            <p:nvPr/>
          </p:nvSpPr>
          <p:spPr>
            <a:xfrm>
              <a:off x="5384750" y="2194401"/>
              <a:ext cx="504056" cy="148636"/>
            </a:xfrm>
            <a:prstGeom prst="down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TextBox 18"/>
            <p:cNvSpPr txBox="1">
              <a:spLocks noChangeArrowheads="1"/>
            </p:cNvSpPr>
            <p:nvPr/>
          </p:nvSpPr>
          <p:spPr bwMode="auto">
            <a:xfrm>
              <a:off x="5069760" y="2569293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29,6%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4717330" y="2998796"/>
              <a:ext cx="1935462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(из них: </a:t>
              </a:r>
              <a:r>
                <a:rPr lang="ru-RU" sz="10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13%</a:t>
              </a:r>
              <a:r>
                <a:rPr lang="ru-RU" sz="1000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пенсия по ДНПО; </a:t>
              </a:r>
              <a:r>
                <a:rPr lang="ru-RU" sz="10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16,6% </a:t>
              </a: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доля досрочной трудовой пенсии)</a:t>
              </a:r>
              <a:endPara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7173042" y="5107250"/>
            <a:ext cx="193546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(из них: </a:t>
            </a:r>
            <a:r>
              <a:rPr lang="ru-RU" sz="1000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16,7%</a:t>
            </a:r>
            <a:r>
              <a:rPr lang="ru-RU" sz="1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пенсия по ДНПО; </a:t>
            </a:r>
            <a:r>
              <a:rPr lang="ru-RU" sz="1000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16,6%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доля досрочной трудовой пенсии)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28752" y="667380"/>
            <a:ext cx="8903857" cy="5936222"/>
            <a:chOff x="128752" y="667380"/>
            <a:chExt cx="8903857" cy="5936222"/>
          </a:xfrm>
        </p:grpSpPr>
        <p:pic>
          <p:nvPicPr>
            <p:cNvPr id="177" name="Рисунок 17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 trans="0" detail="1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7572" y="2301678"/>
              <a:ext cx="1111440" cy="1878552"/>
            </a:xfrm>
            <a:prstGeom prst="rect">
              <a:avLst/>
            </a:prstGeom>
            <a:solidFill>
              <a:schemeClr val="bg1"/>
            </a:solidFill>
            <a:scene3d>
              <a:camera prst="orthographicFront">
                <a:rot lat="0" lon="0" rev="0"/>
              </a:camera>
              <a:lightRig rig="threePt" dir="t"/>
            </a:scene3d>
          </p:spPr>
        </p:pic>
        <p:pic>
          <p:nvPicPr>
            <p:cNvPr id="176" name="Рисунок 17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 trans="0" detail="1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3910" y="2337326"/>
              <a:ext cx="1111440" cy="1878552"/>
            </a:xfrm>
            <a:prstGeom prst="rect">
              <a:avLst/>
            </a:prstGeom>
          </p:spPr>
        </p:pic>
        <p:sp>
          <p:nvSpPr>
            <p:cNvPr id="6" name="Прямоугольник 7"/>
            <p:cNvSpPr>
              <a:spLocks noChangeArrowheads="1"/>
            </p:cNvSpPr>
            <p:nvPr/>
          </p:nvSpPr>
          <p:spPr bwMode="auto">
            <a:xfrm>
              <a:off x="323528" y="677103"/>
              <a:ext cx="3960440" cy="738664"/>
            </a:xfrm>
            <a:prstGeom prst="rect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36000" tIns="0" rIns="3600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1200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Мужчина:</a:t>
              </a:r>
            </a:p>
            <a:p>
              <a:pPr marL="285750" indent="-285750">
                <a:buClr>
                  <a:srgbClr val="00B050"/>
                </a:buClr>
                <a:buFont typeface="Wingdings" panose="05000000000000000000" pitchFamily="2" charset="2"/>
                <a:buChar char="ü"/>
              </a:pPr>
              <a:r>
                <a:rPr lang="ru-RU" altLang="ru-RU" sz="1200" b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ыработал специальный стаж </a:t>
              </a:r>
              <a:r>
                <a:rPr lang="ru-RU" altLang="ru-RU" sz="1200" b="0" dirty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6</a:t>
              </a:r>
              <a:r>
                <a:rPr lang="ru-RU" altLang="ru-RU" sz="1200" b="0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лет и 3 месяца в системе ПФР (половину специального стажа)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;</a:t>
              </a:r>
            </a:p>
            <a:p>
              <a:pPr marL="285750" indent="-285750" algn="just">
                <a:buClr>
                  <a:srgbClr val="00B050"/>
                </a:buClr>
                <a:buFont typeface="Wingdings" panose="05000000000000000000" pitchFamily="2" charset="2"/>
                <a:buChar char="ü"/>
              </a:pPr>
              <a:r>
                <a:rPr lang="ru-RU" altLang="ru-RU" sz="1200" b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аработная плата – </a:t>
              </a:r>
              <a:r>
                <a:rPr lang="ru-RU" altLang="ru-RU" sz="1200" b="0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100%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от средней по стране.</a:t>
              </a:r>
              <a:endParaRPr lang="ru-RU" altLang="ru-RU" sz="12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" name="Прямоугольник 7"/>
            <p:cNvSpPr>
              <a:spLocks noChangeArrowheads="1"/>
            </p:cNvSpPr>
            <p:nvPr/>
          </p:nvSpPr>
          <p:spPr bwMode="auto">
            <a:xfrm>
              <a:off x="5010927" y="667380"/>
              <a:ext cx="3962325" cy="738664"/>
            </a:xfrm>
            <a:prstGeom prst="rect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36000" tIns="0" rIns="3600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1200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Мужчина:</a:t>
              </a:r>
            </a:p>
            <a:p>
              <a:pPr marL="285750" indent="-285750" algn="just">
                <a:buClr>
                  <a:srgbClr val="00B050"/>
                </a:buClr>
                <a:buFont typeface="Wingdings" panose="05000000000000000000" pitchFamily="2" charset="2"/>
                <a:buChar char="ü"/>
              </a:pPr>
              <a:r>
                <a:rPr lang="ru-RU" altLang="ru-RU" sz="1200" b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ыработал общий специальный стаж </a:t>
              </a:r>
              <a:r>
                <a:rPr lang="ru-RU" altLang="ru-RU" sz="1200" b="0" dirty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6</a:t>
              </a:r>
              <a:r>
                <a:rPr lang="ru-RU" altLang="ru-RU" sz="1200" b="0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лет и 3 месяца в системе ПФР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;</a:t>
              </a:r>
            </a:p>
            <a:p>
              <a:pPr marL="285750" indent="-285750" algn="just">
                <a:buClr>
                  <a:srgbClr val="00B050"/>
                </a:buClr>
                <a:buFont typeface="Wingdings" panose="05000000000000000000" pitchFamily="2" charset="2"/>
                <a:buChar char="ü"/>
              </a:pPr>
              <a:r>
                <a:rPr lang="ru-RU" altLang="ru-RU" sz="1200" b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аработная плата – </a:t>
              </a:r>
              <a:r>
                <a:rPr lang="ru-RU" altLang="ru-RU" sz="1200" b="0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200%</a:t>
              </a:r>
              <a:r>
                <a:rPr lang="ru-RU" altLang="ru-RU" sz="1200" b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от средней по стране.</a:t>
              </a:r>
              <a:endParaRPr lang="ru-RU" altLang="ru-RU" sz="12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864434" y="1418875"/>
              <a:ext cx="1573212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1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НЕ ПЕРЕХОДИТ В СИСТЕМУ ДНПО</a:t>
              </a:r>
              <a:endParaRPr lang="ru-RU" sz="1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79387" y="1382268"/>
              <a:ext cx="1995213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00" b="1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ПЕРЕХОДИТ В СИСТЕМУ ДНПО И РАБОТАЕТ 6 ЛЕТ И 3 МЕСЯЦА</a:t>
              </a:r>
              <a:r>
                <a:rPr lang="ru-RU" sz="1000" b="1" dirty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000" b="1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(всего 1 стаж)</a:t>
              </a:r>
            </a:p>
          </p:txBody>
        </p:sp>
        <p:sp>
          <p:nvSpPr>
            <p:cNvPr id="43" name="TextBox 18"/>
            <p:cNvSpPr txBox="1">
              <a:spLocks noChangeArrowheads="1"/>
            </p:cNvSpPr>
            <p:nvPr/>
          </p:nvSpPr>
          <p:spPr bwMode="auto">
            <a:xfrm>
              <a:off x="3066046" y="2254767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33,1%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5" name="Стрелка вниз 44"/>
            <p:cNvSpPr/>
            <p:nvPr/>
          </p:nvSpPr>
          <p:spPr>
            <a:xfrm>
              <a:off x="3389351" y="1880865"/>
              <a:ext cx="504056" cy="148636"/>
            </a:xfrm>
            <a:prstGeom prst="downArrow">
              <a:avLst/>
            </a:prstGeom>
            <a:solidFill>
              <a:srgbClr val="F8941D"/>
            </a:solidFill>
            <a:ln>
              <a:solidFill>
                <a:srgbClr val="F894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Стрелка вниз 45"/>
            <p:cNvSpPr/>
            <p:nvPr/>
          </p:nvSpPr>
          <p:spPr>
            <a:xfrm>
              <a:off x="846808" y="1880865"/>
              <a:ext cx="504056" cy="148636"/>
            </a:xfrm>
            <a:prstGeom prst="down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 flipH="1" flipV="1">
              <a:off x="128752" y="3542378"/>
              <a:ext cx="1994976" cy="7343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flipH="1" flipV="1">
              <a:off x="4669251" y="701664"/>
              <a:ext cx="44638" cy="4934080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70213" y="3512131"/>
              <a:ext cx="176881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00" b="1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ПЕРЕХОДИТ В СИСТЕМУ ДНПО И РАБОТАЕТ 11 ЛЕТ И 3 МЕСЯЦА (всего</a:t>
              </a:r>
            </a:p>
            <a:p>
              <a:pPr algn="ctr">
                <a:defRPr/>
              </a:pPr>
              <a:r>
                <a:rPr lang="ru-RU" sz="1000" b="1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 стаж + 5 лет)</a:t>
              </a:r>
              <a:endParaRPr lang="ru-RU" sz="1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833388" y="3535286"/>
              <a:ext cx="179383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00" b="1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ПЕРЕХОДИТ В СИСТЕМУ ДНПО И РАБОТАЕТ 16 ЛЕТ И 3 МЕСЯЦА</a:t>
              </a:r>
            </a:p>
            <a:p>
              <a:pPr algn="ctr">
                <a:defRPr/>
              </a:pPr>
              <a:r>
                <a:rPr lang="ru-RU" sz="1000" b="1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(всего 1 стаж + 10 лет)</a:t>
              </a:r>
              <a:endParaRPr lang="ru-RU" sz="1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854773" y="1983180"/>
              <a:ext cx="1573212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ТРУДОВАЯ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72" name="Прямая соединительная линия 71"/>
            <p:cNvCxnSpPr/>
            <p:nvPr/>
          </p:nvCxnSpPr>
          <p:spPr>
            <a:xfrm flipH="1">
              <a:off x="2870209" y="3535286"/>
              <a:ext cx="1604483" cy="0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>
              <a:off x="2520323" y="1420403"/>
              <a:ext cx="9714" cy="777025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>
              <a:off x="2563890" y="4176486"/>
              <a:ext cx="4857" cy="1536078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Стрелка вниз 85"/>
            <p:cNvSpPr/>
            <p:nvPr/>
          </p:nvSpPr>
          <p:spPr>
            <a:xfrm>
              <a:off x="3395840" y="1877364"/>
              <a:ext cx="504056" cy="148636"/>
            </a:xfrm>
            <a:prstGeom prst="downArrow">
              <a:avLst/>
            </a:prstGeom>
            <a:solidFill>
              <a:srgbClr val="F8941D"/>
            </a:solidFill>
            <a:ln>
              <a:solidFill>
                <a:srgbClr val="F894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Стрелка вниз 86"/>
            <p:cNvSpPr/>
            <p:nvPr/>
          </p:nvSpPr>
          <p:spPr>
            <a:xfrm>
              <a:off x="853297" y="1877364"/>
              <a:ext cx="504056" cy="148636"/>
            </a:xfrm>
            <a:prstGeom prst="down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Стрелка вниз 91"/>
            <p:cNvSpPr/>
            <p:nvPr/>
          </p:nvSpPr>
          <p:spPr>
            <a:xfrm>
              <a:off x="873314" y="4288476"/>
              <a:ext cx="504056" cy="148636"/>
            </a:xfrm>
            <a:prstGeom prst="down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Стрелка вниз 92"/>
            <p:cNvSpPr/>
            <p:nvPr/>
          </p:nvSpPr>
          <p:spPr>
            <a:xfrm>
              <a:off x="3503920" y="4289075"/>
              <a:ext cx="504056" cy="1480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2" name="Прямая соединительная линия 101"/>
            <p:cNvCxnSpPr/>
            <p:nvPr/>
          </p:nvCxnSpPr>
          <p:spPr>
            <a:xfrm>
              <a:off x="2526812" y="1416902"/>
              <a:ext cx="9714" cy="777025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>
              <a:off x="2570379" y="4172985"/>
              <a:ext cx="4857" cy="1536078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Прямая соединительная линия 135"/>
            <p:cNvCxnSpPr/>
            <p:nvPr/>
          </p:nvCxnSpPr>
          <p:spPr>
            <a:xfrm>
              <a:off x="6831741" y="4149616"/>
              <a:ext cx="4857" cy="1536078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0" name="Группа 169"/>
            <p:cNvGrpSpPr/>
            <p:nvPr/>
          </p:nvGrpSpPr>
          <p:grpSpPr>
            <a:xfrm>
              <a:off x="7263799" y="3549199"/>
              <a:ext cx="1768810" cy="887913"/>
              <a:chOff x="4808155" y="3825667"/>
              <a:chExt cx="1768810" cy="887913"/>
            </a:xfrm>
          </p:grpSpPr>
          <p:sp>
            <p:nvSpPr>
              <p:cNvPr id="118" name="TextBox 117"/>
              <p:cNvSpPr txBox="1"/>
              <p:nvPr/>
            </p:nvSpPr>
            <p:spPr>
              <a:xfrm>
                <a:off x="4808155" y="3825667"/>
                <a:ext cx="176881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000" b="1" dirty="0" smtClean="0">
                    <a:solidFill>
                      <a:srgbClr val="00B05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ПЕРЕХОДИТ В СИСТЕМУ ДНПО И РАБОТАЕТ 11 ЛЕТ И 3 МЕСЯЦА </a:t>
                </a:r>
              </a:p>
              <a:p>
                <a:pPr algn="ctr">
                  <a:defRPr/>
                </a:pPr>
                <a:r>
                  <a:rPr lang="ru-RU" sz="1000" b="1" dirty="0" smtClean="0">
                    <a:solidFill>
                      <a:srgbClr val="00B05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(всего 1 стаж + 5 лет)</a:t>
                </a:r>
                <a:endParaRPr lang="ru-RU" sz="1000" b="1" dirty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20" name="Стрелка вниз 119"/>
              <p:cNvSpPr/>
              <p:nvPr/>
            </p:nvSpPr>
            <p:spPr>
              <a:xfrm>
                <a:off x="5404767" y="4564944"/>
                <a:ext cx="504056" cy="148636"/>
              </a:xfrm>
              <a:prstGeom prst="downArrow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7" name="Группа 166"/>
            <p:cNvGrpSpPr/>
            <p:nvPr/>
          </p:nvGrpSpPr>
          <p:grpSpPr>
            <a:xfrm>
              <a:off x="4791001" y="1417276"/>
              <a:ext cx="2012291" cy="1369844"/>
              <a:chOff x="7331726" y="1721679"/>
              <a:chExt cx="2012291" cy="1369844"/>
            </a:xfrm>
          </p:grpSpPr>
          <p:sp>
            <p:nvSpPr>
              <p:cNvPr id="110" name="TextBox 109"/>
              <p:cNvSpPr txBox="1"/>
              <p:nvPr/>
            </p:nvSpPr>
            <p:spPr>
              <a:xfrm>
                <a:off x="7331726" y="1721679"/>
                <a:ext cx="1573212" cy="40011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000" b="1" dirty="0" smtClean="0">
                    <a:solidFill>
                      <a:srgbClr val="F8941D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НЕ ПЕРЕХОДИТ В СИСТЕМУ ДНПО</a:t>
                </a:r>
                <a:endParaRPr lang="ru-RU" sz="1000" b="1" dirty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2" name="TextBox 18"/>
              <p:cNvSpPr txBox="1">
                <a:spLocks noChangeArrowheads="1"/>
              </p:cNvSpPr>
              <p:nvPr/>
            </p:nvSpPr>
            <p:spPr bwMode="auto">
              <a:xfrm>
                <a:off x="7551652" y="2568303"/>
                <a:ext cx="116998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RU" dirty="0" smtClean="0">
                    <a:solidFill>
                      <a:srgbClr val="C00000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27,3% </a:t>
                </a:r>
                <a:r>
                  <a:rPr lang="ru-RU" altLang="ru-RU" sz="1000" b="0" dirty="0" smtClean="0">
                    <a:latin typeface="Tahoma" panose="020B0604030504040204" pitchFamily="34" charset="0"/>
                    <a:cs typeface="Tahoma" panose="020B0604030504040204" pitchFamily="34" charset="0"/>
                  </a:rPr>
                  <a:t>ОТ ЗАРПЛАТЫ</a:t>
                </a:r>
                <a:endParaRPr lang="ru-RU" altLang="ru-RU" sz="1000" b="0" dirty="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4" name="Стрелка вниз 113"/>
              <p:cNvSpPr/>
              <p:nvPr/>
            </p:nvSpPr>
            <p:spPr>
              <a:xfrm>
                <a:off x="7874957" y="2194401"/>
                <a:ext cx="504056" cy="148636"/>
              </a:xfrm>
              <a:prstGeom prst="downArrow">
                <a:avLst/>
              </a:prstGeom>
              <a:solidFill>
                <a:srgbClr val="F8941D"/>
              </a:solidFill>
              <a:ln>
                <a:solidFill>
                  <a:srgbClr val="F894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7340379" y="2296716"/>
                <a:ext cx="1573212" cy="40011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000" b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ДОСРОЧНАЯ ТРУДОВАЯ ПЕНСИЯ</a:t>
                </a:r>
                <a:endParaRPr lang="ru-RU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2" name="Стрелка вниз 141"/>
              <p:cNvSpPr/>
              <p:nvPr/>
            </p:nvSpPr>
            <p:spPr>
              <a:xfrm>
                <a:off x="7884618" y="2182288"/>
                <a:ext cx="504056" cy="148636"/>
              </a:xfrm>
              <a:prstGeom prst="downArrow">
                <a:avLst/>
              </a:prstGeom>
              <a:solidFill>
                <a:srgbClr val="F8941D"/>
              </a:solidFill>
              <a:ln>
                <a:solidFill>
                  <a:srgbClr val="F894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58" name="Прямая соединительная линия 157"/>
              <p:cNvCxnSpPr/>
              <p:nvPr/>
            </p:nvCxnSpPr>
            <p:spPr>
              <a:xfrm>
                <a:off x="9334303" y="1781544"/>
                <a:ext cx="9714" cy="777025"/>
              </a:xfrm>
              <a:prstGeom prst="line">
                <a:avLst/>
              </a:prstGeom>
              <a:ln w="2540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Группа 168"/>
            <p:cNvGrpSpPr/>
            <p:nvPr/>
          </p:nvGrpSpPr>
          <p:grpSpPr>
            <a:xfrm>
              <a:off x="4738902" y="3514160"/>
              <a:ext cx="4293707" cy="922952"/>
              <a:chOff x="7310408" y="3822456"/>
              <a:chExt cx="4293707" cy="922952"/>
            </a:xfrm>
          </p:grpSpPr>
          <p:cxnSp>
            <p:nvCxnSpPr>
              <p:cNvPr id="130" name="Прямая соединительная линия 129"/>
              <p:cNvCxnSpPr/>
              <p:nvPr/>
            </p:nvCxnSpPr>
            <p:spPr>
              <a:xfrm flipH="1">
                <a:off x="7355815" y="3848822"/>
                <a:ext cx="1604483" cy="0"/>
              </a:xfrm>
              <a:prstGeom prst="line">
                <a:avLst/>
              </a:prstGeom>
              <a:ln w="2540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9" name="Стрелка вниз 148"/>
              <p:cNvSpPr/>
              <p:nvPr/>
            </p:nvSpPr>
            <p:spPr>
              <a:xfrm>
                <a:off x="7989526" y="4597371"/>
                <a:ext cx="504056" cy="148037"/>
              </a:xfrm>
              <a:prstGeom prst="downArrow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71" name="Прямая соединительная линия 170"/>
              <p:cNvCxnSpPr/>
              <p:nvPr/>
            </p:nvCxnSpPr>
            <p:spPr>
              <a:xfrm flipH="1" flipV="1">
                <a:off x="9639761" y="3867276"/>
                <a:ext cx="1964354" cy="14684"/>
              </a:xfrm>
              <a:prstGeom prst="line">
                <a:avLst/>
              </a:prstGeom>
              <a:ln w="2540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TextBox 118"/>
              <p:cNvSpPr txBox="1"/>
              <p:nvPr/>
            </p:nvSpPr>
            <p:spPr>
              <a:xfrm>
                <a:off x="7310408" y="3822456"/>
                <a:ext cx="179383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000" b="1" dirty="0" smtClean="0">
                    <a:solidFill>
                      <a:srgbClr val="00B05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ПЕРЕХОДИТ В СИСТЕМУ ДНПО И РАБОТАЕТ 16 ЛЕТ И 3 МЕСЯЦА</a:t>
                </a:r>
              </a:p>
              <a:p>
                <a:pPr algn="ctr">
                  <a:defRPr/>
                </a:pPr>
                <a:r>
                  <a:rPr lang="ru-RU" sz="1000" b="1" dirty="0" smtClean="0">
                    <a:solidFill>
                      <a:srgbClr val="00B05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(всего 1 стаж + 10 лет)</a:t>
                </a:r>
                <a:endParaRPr lang="ru-RU" sz="1000" b="1" dirty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75" name="Прямоугольник с двумя скругленными соседними углами 174"/>
            <p:cNvSpPr/>
            <p:nvPr/>
          </p:nvSpPr>
          <p:spPr>
            <a:xfrm>
              <a:off x="179389" y="6436108"/>
              <a:ext cx="8755606" cy="167494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buClr>
                  <a:srgbClr val="00B050"/>
                </a:buClr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* - источник: модельные расчеты.</a:t>
              </a:r>
              <a:endPara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318582" y="4441390"/>
              <a:ext cx="1573212" cy="2462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4" name="TextBox 18"/>
            <p:cNvSpPr txBox="1">
              <a:spLocks noChangeArrowheads="1"/>
            </p:cNvSpPr>
            <p:nvPr/>
          </p:nvSpPr>
          <p:spPr bwMode="auto">
            <a:xfrm>
              <a:off x="7525472" y="4677747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33,3%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912698" y="4441390"/>
              <a:ext cx="1573212" cy="2462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9" name="TextBox 18"/>
            <p:cNvSpPr txBox="1">
              <a:spLocks noChangeArrowheads="1"/>
            </p:cNvSpPr>
            <p:nvPr/>
          </p:nvSpPr>
          <p:spPr bwMode="auto">
            <a:xfrm>
              <a:off x="5119588" y="4677747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36,7%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767158" y="5107250"/>
              <a:ext cx="1935462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(из них: </a:t>
              </a:r>
              <a:r>
                <a:rPr lang="ru-RU" sz="10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20,1%</a:t>
              </a:r>
              <a:r>
                <a:rPr lang="ru-RU" sz="1000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пенсия по ДНПО; </a:t>
              </a:r>
              <a:r>
                <a:rPr lang="ru-RU" sz="10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16,6% </a:t>
              </a: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доля досрочной трудовой пенсии)</a:t>
              </a:r>
              <a:endPara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936167" y="4444557"/>
              <a:ext cx="1573212" cy="2462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4" name="TextBox 18"/>
            <p:cNvSpPr txBox="1">
              <a:spLocks noChangeArrowheads="1"/>
            </p:cNvSpPr>
            <p:nvPr/>
          </p:nvSpPr>
          <p:spPr bwMode="auto">
            <a:xfrm>
              <a:off x="3143057" y="4680914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42,5%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790627" y="5110417"/>
              <a:ext cx="1935462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(из них: </a:t>
              </a:r>
              <a:r>
                <a:rPr lang="ru-RU" sz="10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20,1%</a:t>
              </a:r>
              <a:r>
                <a:rPr lang="ru-RU" sz="1000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пенсия по ДНПО; </a:t>
              </a:r>
              <a:r>
                <a:rPr lang="ru-RU" sz="10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22,4% </a:t>
              </a: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доля досрочной трудовой пенсии)</a:t>
              </a:r>
              <a:endPara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392535" y="4397942"/>
              <a:ext cx="1573212" cy="2462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" name="TextBox 18"/>
            <p:cNvSpPr txBox="1">
              <a:spLocks noChangeArrowheads="1"/>
            </p:cNvSpPr>
            <p:nvPr/>
          </p:nvSpPr>
          <p:spPr bwMode="auto">
            <a:xfrm>
              <a:off x="599425" y="4634299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39,1%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46995" y="5063802"/>
              <a:ext cx="1935462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(из них: </a:t>
              </a:r>
              <a:r>
                <a:rPr lang="ru-RU" sz="10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16,8%</a:t>
              </a:r>
              <a:r>
                <a:rPr lang="ru-RU" sz="1000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пенсия по ДНПО; </a:t>
              </a:r>
              <a:r>
                <a:rPr lang="ru-RU" sz="10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22,4% </a:t>
              </a: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доля досрочной трудовой пенсии)</a:t>
              </a:r>
              <a:endPara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23846" y="2089516"/>
              <a:ext cx="1573212" cy="2462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ДОСРОЧНАЯ ПЕНСИЯ</a:t>
              </a:r>
              <a:endParaRPr lang="ru-RU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TextBox 18"/>
            <p:cNvSpPr txBox="1">
              <a:spLocks noChangeArrowheads="1"/>
            </p:cNvSpPr>
            <p:nvPr/>
          </p:nvSpPr>
          <p:spPr bwMode="auto">
            <a:xfrm>
              <a:off x="530736" y="2325873"/>
              <a:ext cx="11699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dirty="0" smtClean="0">
                  <a:solidFill>
                    <a:srgbClr val="C0000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35,4% </a:t>
              </a:r>
              <a:r>
                <a:rPr lang="ru-RU" altLang="ru-RU" sz="1000" b="0" dirty="0" smtClean="0">
                  <a:latin typeface="Tahoma" panose="020B0604030504040204" pitchFamily="34" charset="0"/>
                  <a:cs typeface="Tahoma" panose="020B0604030504040204" pitchFamily="34" charset="0"/>
                </a:rPr>
                <a:t>ОТ ЗАРПЛАТЫ</a:t>
              </a:r>
              <a:endParaRPr lang="ru-RU" altLang="ru-RU" sz="1000" b="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78306" y="2755376"/>
              <a:ext cx="1935462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(из них: </a:t>
              </a:r>
              <a:r>
                <a:rPr lang="ru-RU" sz="10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13%</a:t>
              </a:r>
              <a:r>
                <a:rPr lang="ru-RU" sz="1000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пенсия по ДНПО; </a:t>
              </a:r>
              <a:r>
                <a:rPr lang="ru-RU" sz="1000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22,4% </a:t>
              </a:r>
              <a:r>
                <a:rPr lang="ru-RU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доля досрочной трудовой пенсии)</a:t>
              </a:r>
              <a:endPara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4" name="TextBox 14"/>
          <p:cNvSpPr txBox="1">
            <a:spLocks noChangeArrowheads="1"/>
          </p:cNvSpPr>
          <p:nvPr/>
        </p:nvSpPr>
        <p:spPr bwMode="auto">
          <a:xfrm>
            <a:off x="9031560" y="6504936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8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9388" y="179388"/>
            <a:ext cx="87360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Последствия принятия федеральных законов для работодателей: возможности и риски</a:t>
            </a:r>
            <a:endParaRPr lang="ru-RU" altLang="ru-RU" sz="2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89087" y="1032674"/>
            <a:ext cx="8626351" cy="5544616"/>
            <a:chOff x="289087" y="1032674"/>
            <a:chExt cx="8626351" cy="5544616"/>
          </a:xfrm>
        </p:grpSpPr>
        <p:sp>
          <p:nvSpPr>
            <p:cNvPr id="6" name="Прямоугольник 5"/>
            <p:cNvSpPr/>
            <p:nvPr/>
          </p:nvSpPr>
          <p:spPr bwMode="auto">
            <a:xfrm>
              <a:off x="289088" y="1363057"/>
              <a:ext cx="8626349" cy="871464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Снижение финансовых затрат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за счет более низких тарифов взносов, уплачиваемых в систему досрочного негосударственного пенсионного обеспечения.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 bwMode="auto">
            <a:xfrm>
              <a:off x="427595" y="2348880"/>
              <a:ext cx="8487841" cy="792088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«Прозрачность» финансирования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досрочных пенсий, финансирование досрочных пенсий исключительно своих работников.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 bwMode="auto">
            <a:xfrm>
              <a:off x="665563" y="3255327"/>
              <a:ext cx="8249872" cy="893753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Возможность создания более «гибкой» системы, учитывающей интересы конкретного работодателя, настроенной на </a:t>
              </a:r>
              <a:r>
                <a:rPr lang="ru-RU" dirty="0" smtClean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повышение уровня лояльности работников.</a:t>
              </a:r>
              <a:endParaRPr lang="ru-RU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 bwMode="auto">
            <a:xfrm>
              <a:off x="304286" y="4730521"/>
              <a:ext cx="8611149" cy="858719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Сложность обеспечения сопоставимости размеров досрочных негосударственных пенсий и трудовых пенсий, связанные с этим </a:t>
              </a:r>
              <a:r>
                <a:rPr lang="ru-RU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потенциальные претензии работников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89089" y="1032674"/>
              <a:ext cx="8626349" cy="30809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Потенциальные плюсы создания системы ДНПО:</a:t>
              </a:r>
              <a:endPara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89087" y="4293096"/>
              <a:ext cx="8626349" cy="308094"/>
            </a:xfrm>
            <a:prstGeom prst="rect">
              <a:avLst/>
            </a:prstGeom>
            <a:solidFill>
              <a:srgbClr val="F8941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Риски создания системы ДНПО:</a:t>
              </a:r>
              <a:endPara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 bwMode="auto">
            <a:xfrm>
              <a:off x="532852" y="5718571"/>
              <a:ext cx="8382584" cy="858719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anchor="ctr"/>
            <a:lstStyle/>
            <a:p>
              <a:pPr algn="just" defTabSz="0">
                <a:spcBef>
                  <a:spcPts val="0"/>
                </a:spcBef>
                <a:defRPr/>
              </a:pPr>
              <a:r>
                <a:rPr lang="ru-RU" dirty="0" smtClean="0">
                  <a:solidFill>
                    <a:srgbClr val="F8941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Увеличение трудозатрат </a:t>
              </a:r>
              <a:r>
                <a:rPr 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кадровых и бухгалтерских служб на сопровождение системы ДНПО. 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9031560" y="6498927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6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8523</TotalTime>
  <Words>1742</Words>
  <Application>Microsoft Office PowerPoint</Application>
  <PresentationFormat>Экран (4:3)</PresentationFormat>
  <Paragraphs>211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НПФ "Гефест"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«вредные»   пенсии</dc:title>
  <dc:creator>Пакилева</dc:creator>
  <cp:lastModifiedBy>Батаев Вячеслав Владимирович</cp:lastModifiedBy>
  <cp:revision>136</cp:revision>
  <cp:lastPrinted>2014-05-23T07:02:56Z</cp:lastPrinted>
  <dcterms:created xsi:type="dcterms:W3CDTF">2014-02-13T06:54:30Z</dcterms:created>
  <dcterms:modified xsi:type="dcterms:W3CDTF">2014-06-04T06:05:44Z</dcterms:modified>
</cp:coreProperties>
</file>