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"/>
  </p:notesMasterIdLst>
  <p:sldIdLst>
    <p:sldId id="256" r:id="rId3"/>
    <p:sldId id="257" r:id="rId4"/>
    <p:sldId id="268" r:id="rId5"/>
    <p:sldId id="269" r:id="rId6"/>
    <p:sldId id="270" r:id="rId7"/>
    <p:sldId id="271" r:id="rId8"/>
    <p:sldId id="272" r:id="rId9"/>
    <p:sldId id="264" r:id="rId10"/>
    <p:sldId id="266" r:id="rId11"/>
    <p:sldId id="267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E0EC1-7944-42D9-8432-03EBAF0FDA7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F8AB375-4F60-4E74-981E-FE49BABEB7ED}">
      <dgm:prSet phldrT="[Текст]" custT="1"/>
      <dgm:spPr/>
      <dgm:t>
        <a:bodyPr/>
        <a:lstStyle/>
        <a:p>
          <a:pPr algn="l"/>
          <a:r>
            <a:rPr lang="ru-RU" sz="3500" baseline="0" dirty="0" smtClean="0">
              <a:latin typeface="Arial" pitchFamily="34" charset="0"/>
            </a:rPr>
            <a:t>Комфортное жизненное пространство за меньшие деньги </a:t>
          </a:r>
          <a:endParaRPr lang="ru-RU" sz="3500" baseline="0" dirty="0">
            <a:latin typeface="Arial" pitchFamily="34" charset="0"/>
          </a:endParaRPr>
        </a:p>
      </dgm:t>
    </dgm:pt>
    <dgm:pt modelId="{C30975A3-0848-4FB8-B744-29D5E8796CB1}" type="parTrans" cxnId="{FF30F58C-4514-4740-9420-0457CD273126}">
      <dgm:prSet/>
      <dgm:spPr/>
      <dgm:t>
        <a:bodyPr/>
        <a:lstStyle/>
        <a:p>
          <a:endParaRPr lang="ru-RU"/>
        </a:p>
      </dgm:t>
    </dgm:pt>
    <dgm:pt modelId="{002C2A33-89D1-462F-ADB6-BFF641AACB52}" type="sibTrans" cxnId="{FF30F58C-4514-4740-9420-0457CD273126}">
      <dgm:prSet/>
      <dgm:spPr/>
      <dgm:t>
        <a:bodyPr/>
        <a:lstStyle/>
        <a:p>
          <a:endParaRPr lang="ru-RU"/>
        </a:p>
      </dgm:t>
    </dgm:pt>
    <dgm:pt modelId="{ADAF644C-57FE-4418-B43A-218D5E30F805}">
      <dgm:prSet phldrT="[Текст]"/>
      <dgm:spPr/>
      <dgm:t>
        <a:bodyPr/>
        <a:lstStyle/>
        <a:p>
          <a:pPr algn="ctr"/>
          <a:r>
            <a:rPr lang="ru-RU" baseline="0" dirty="0" smtClean="0">
              <a:latin typeface="Century Gothic" pitchFamily="34" charset="0"/>
            </a:rPr>
            <a:t>«Умные метры»- функциональное пространство жилья</a:t>
          </a:r>
          <a:endParaRPr lang="ru-RU" baseline="0" dirty="0">
            <a:latin typeface="Century Gothic" pitchFamily="34" charset="0"/>
          </a:endParaRPr>
        </a:p>
      </dgm:t>
    </dgm:pt>
    <dgm:pt modelId="{AB9F4C92-3DB9-4DBF-A752-2B3FF3B06955}" type="parTrans" cxnId="{439290E7-30FA-4F03-A2CE-F87B79CA39B7}">
      <dgm:prSet/>
      <dgm:spPr/>
      <dgm:t>
        <a:bodyPr/>
        <a:lstStyle/>
        <a:p>
          <a:endParaRPr lang="ru-RU"/>
        </a:p>
      </dgm:t>
    </dgm:pt>
    <dgm:pt modelId="{52DAD172-B8F9-405B-A156-E9D80C997B4B}" type="sibTrans" cxnId="{439290E7-30FA-4F03-A2CE-F87B79CA39B7}">
      <dgm:prSet/>
      <dgm:spPr/>
      <dgm:t>
        <a:bodyPr/>
        <a:lstStyle/>
        <a:p>
          <a:endParaRPr lang="ru-RU"/>
        </a:p>
      </dgm:t>
    </dgm:pt>
    <dgm:pt modelId="{BE6A4A03-97BD-450F-AE49-B5FF6BF62512}">
      <dgm:prSet phldrT="[Текст]"/>
      <dgm:spPr/>
      <dgm:t>
        <a:bodyPr/>
        <a:lstStyle/>
        <a:p>
          <a:pPr algn="ctr"/>
          <a:r>
            <a:rPr lang="ru-RU" baseline="0" dirty="0" smtClean="0">
              <a:latin typeface="Century Gothic" pitchFamily="34" charset="0"/>
            </a:rPr>
            <a:t>Меньшая площадь жилья, без потери функциональности и комфортности</a:t>
          </a:r>
          <a:endParaRPr lang="ru-RU" baseline="0" dirty="0">
            <a:latin typeface="Century Gothic" pitchFamily="34" charset="0"/>
          </a:endParaRPr>
        </a:p>
      </dgm:t>
    </dgm:pt>
    <dgm:pt modelId="{B6116261-432A-4801-A322-4A3218F3820A}" type="parTrans" cxnId="{840EEEB6-8104-43AD-A30B-982503E2FB68}">
      <dgm:prSet/>
      <dgm:spPr/>
      <dgm:t>
        <a:bodyPr/>
        <a:lstStyle/>
        <a:p>
          <a:endParaRPr lang="ru-RU"/>
        </a:p>
      </dgm:t>
    </dgm:pt>
    <dgm:pt modelId="{D8B2892E-51EB-4211-8C93-157AE28FDCA0}" type="sibTrans" cxnId="{840EEEB6-8104-43AD-A30B-982503E2FB68}">
      <dgm:prSet/>
      <dgm:spPr/>
      <dgm:t>
        <a:bodyPr/>
        <a:lstStyle/>
        <a:p>
          <a:endParaRPr lang="ru-RU"/>
        </a:p>
      </dgm:t>
    </dgm:pt>
    <dgm:pt modelId="{AE2E61D6-331E-4AA0-A48B-D4D7B822BFE5}">
      <dgm:prSet phldrT="[Текст]"/>
      <dgm:spPr/>
      <dgm:t>
        <a:bodyPr/>
        <a:lstStyle/>
        <a:p>
          <a:pPr algn="ctr"/>
          <a:r>
            <a:rPr lang="ru-RU" baseline="0" dirty="0" smtClean="0">
              <a:latin typeface="Century Gothic" pitchFamily="34" charset="0"/>
            </a:rPr>
            <a:t>Квартиры без «слепых» зон и «длинных» коридоров</a:t>
          </a:r>
          <a:endParaRPr lang="ru-RU" baseline="0" dirty="0">
            <a:latin typeface="Century Gothic" pitchFamily="34" charset="0"/>
          </a:endParaRPr>
        </a:p>
      </dgm:t>
    </dgm:pt>
    <dgm:pt modelId="{2923F1DF-01BF-4CC6-964E-2D3AA189673A}" type="parTrans" cxnId="{708D812C-C6B2-47E9-ACB9-0A1D6F1B10B5}">
      <dgm:prSet/>
      <dgm:spPr/>
      <dgm:t>
        <a:bodyPr/>
        <a:lstStyle/>
        <a:p>
          <a:endParaRPr lang="ru-RU"/>
        </a:p>
      </dgm:t>
    </dgm:pt>
    <dgm:pt modelId="{EB6D7265-BF39-4249-A626-66EB94FF3548}" type="sibTrans" cxnId="{708D812C-C6B2-47E9-ACB9-0A1D6F1B10B5}">
      <dgm:prSet/>
      <dgm:spPr/>
      <dgm:t>
        <a:bodyPr/>
        <a:lstStyle/>
        <a:p>
          <a:endParaRPr lang="ru-RU"/>
        </a:p>
      </dgm:t>
    </dgm:pt>
    <dgm:pt modelId="{2E8DDC4B-A6AB-4A4A-8DBA-75C243860AA5}">
      <dgm:prSet/>
      <dgm:spPr/>
      <dgm:t>
        <a:bodyPr/>
        <a:lstStyle/>
        <a:p>
          <a:pPr algn="ctr"/>
          <a:r>
            <a:rPr lang="ru-RU" baseline="0" dirty="0" smtClean="0">
              <a:latin typeface="Century Gothic" pitchFamily="34" charset="0"/>
            </a:rPr>
            <a:t>Продуманное дворовое пространство и качественная благоустроенная территория</a:t>
          </a:r>
          <a:endParaRPr lang="ru-RU" baseline="0" dirty="0">
            <a:latin typeface="Century Gothic" pitchFamily="34" charset="0"/>
          </a:endParaRPr>
        </a:p>
      </dgm:t>
    </dgm:pt>
    <dgm:pt modelId="{A942D2DA-BBA7-45F1-8215-2AC530E4BAFA}" type="parTrans" cxnId="{E1C93350-11B5-4D4B-8826-BF5FD1D5DA9B}">
      <dgm:prSet/>
      <dgm:spPr/>
      <dgm:t>
        <a:bodyPr/>
        <a:lstStyle/>
        <a:p>
          <a:endParaRPr lang="ru-RU"/>
        </a:p>
      </dgm:t>
    </dgm:pt>
    <dgm:pt modelId="{C0D0501E-428F-42C4-B94B-DF080C62FD7F}" type="sibTrans" cxnId="{E1C93350-11B5-4D4B-8826-BF5FD1D5DA9B}">
      <dgm:prSet/>
      <dgm:spPr/>
      <dgm:t>
        <a:bodyPr/>
        <a:lstStyle/>
        <a:p>
          <a:endParaRPr lang="ru-RU"/>
        </a:p>
      </dgm:t>
    </dgm:pt>
    <dgm:pt modelId="{870002EE-AECC-471F-82FD-581CFABEA53D}" type="pres">
      <dgm:prSet presAssocID="{3B5E0EC1-7944-42D9-8432-03EBAF0FDA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AF118-392F-4926-931E-14FFA2D9D0C2}" type="pres">
      <dgm:prSet presAssocID="{6F8AB375-4F60-4E74-981E-FE49BABEB7ED}" presName="roof" presStyleLbl="dkBgShp" presStyleIdx="0" presStyleCnt="2"/>
      <dgm:spPr/>
      <dgm:t>
        <a:bodyPr/>
        <a:lstStyle/>
        <a:p>
          <a:endParaRPr lang="ru-RU"/>
        </a:p>
      </dgm:t>
    </dgm:pt>
    <dgm:pt modelId="{13E375FC-43BF-4251-9EA7-D447E52B95E5}" type="pres">
      <dgm:prSet presAssocID="{6F8AB375-4F60-4E74-981E-FE49BABEB7ED}" presName="pillars" presStyleCnt="0"/>
      <dgm:spPr/>
    </dgm:pt>
    <dgm:pt modelId="{68242532-3A9E-468A-8C4F-07DEAAFF5497}" type="pres">
      <dgm:prSet presAssocID="{6F8AB375-4F60-4E74-981E-FE49BABEB7ED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AC958-DCA7-4D4B-9D8D-3F242664B7B2}" type="pres">
      <dgm:prSet presAssocID="{BE6A4A03-97BD-450F-AE49-B5FF6BF62512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C5871-1D4C-4309-A3C1-80EA3FB19E4D}" type="pres">
      <dgm:prSet presAssocID="{AE2E61D6-331E-4AA0-A48B-D4D7B822BFE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ED030-9F9D-4086-8F44-9F057DB218FB}" type="pres">
      <dgm:prSet presAssocID="{2E8DDC4B-A6AB-4A4A-8DBA-75C243860AA5}" presName="pillarX" presStyleLbl="node1" presStyleIdx="3" presStyleCnt="4" custLinFactNeighborY="-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CD187-CDB1-408D-8C67-0848500B02FC}" type="pres">
      <dgm:prSet presAssocID="{6F8AB375-4F60-4E74-981E-FE49BABEB7ED}" presName="base" presStyleLbl="dkBgShp" presStyleIdx="1" presStyleCnt="2"/>
      <dgm:spPr/>
    </dgm:pt>
  </dgm:ptLst>
  <dgm:cxnLst>
    <dgm:cxn modelId="{6BB57B0C-21DD-47EA-BEF5-C6F70AADCED4}" type="presOf" srcId="{6F8AB375-4F60-4E74-981E-FE49BABEB7ED}" destId="{9B7AF118-392F-4926-931E-14FFA2D9D0C2}" srcOrd="0" destOrd="0" presId="urn:microsoft.com/office/officeart/2005/8/layout/hList3"/>
    <dgm:cxn modelId="{708D812C-C6B2-47E9-ACB9-0A1D6F1B10B5}" srcId="{6F8AB375-4F60-4E74-981E-FE49BABEB7ED}" destId="{AE2E61D6-331E-4AA0-A48B-D4D7B822BFE5}" srcOrd="2" destOrd="0" parTransId="{2923F1DF-01BF-4CC6-964E-2D3AA189673A}" sibTransId="{EB6D7265-BF39-4249-A626-66EB94FF3548}"/>
    <dgm:cxn modelId="{73C83909-8F30-4F43-8DF1-005B610F671B}" type="presOf" srcId="{2E8DDC4B-A6AB-4A4A-8DBA-75C243860AA5}" destId="{32FED030-9F9D-4086-8F44-9F057DB218FB}" srcOrd="0" destOrd="0" presId="urn:microsoft.com/office/officeart/2005/8/layout/hList3"/>
    <dgm:cxn modelId="{439290E7-30FA-4F03-A2CE-F87B79CA39B7}" srcId="{6F8AB375-4F60-4E74-981E-FE49BABEB7ED}" destId="{ADAF644C-57FE-4418-B43A-218D5E30F805}" srcOrd="0" destOrd="0" parTransId="{AB9F4C92-3DB9-4DBF-A752-2B3FF3B06955}" sibTransId="{52DAD172-B8F9-405B-A156-E9D80C997B4B}"/>
    <dgm:cxn modelId="{840EEEB6-8104-43AD-A30B-982503E2FB68}" srcId="{6F8AB375-4F60-4E74-981E-FE49BABEB7ED}" destId="{BE6A4A03-97BD-450F-AE49-B5FF6BF62512}" srcOrd="1" destOrd="0" parTransId="{B6116261-432A-4801-A322-4A3218F3820A}" sibTransId="{D8B2892E-51EB-4211-8C93-157AE28FDCA0}"/>
    <dgm:cxn modelId="{36554638-6D57-444F-A1E5-DADB17B2E2E4}" type="presOf" srcId="{3B5E0EC1-7944-42D9-8432-03EBAF0FDA7F}" destId="{870002EE-AECC-471F-82FD-581CFABEA53D}" srcOrd="0" destOrd="0" presId="urn:microsoft.com/office/officeart/2005/8/layout/hList3"/>
    <dgm:cxn modelId="{165B806F-752E-47D4-9FCB-E1C0750AB166}" type="presOf" srcId="{AE2E61D6-331E-4AA0-A48B-D4D7B822BFE5}" destId="{EC5C5871-1D4C-4309-A3C1-80EA3FB19E4D}" srcOrd="0" destOrd="0" presId="urn:microsoft.com/office/officeart/2005/8/layout/hList3"/>
    <dgm:cxn modelId="{F1534F7C-6611-479B-BE29-1FA71178A341}" type="presOf" srcId="{ADAF644C-57FE-4418-B43A-218D5E30F805}" destId="{68242532-3A9E-468A-8C4F-07DEAAFF5497}" srcOrd="0" destOrd="0" presId="urn:microsoft.com/office/officeart/2005/8/layout/hList3"/>
    <dgm:cxn modelId="{E1C93350-11B5-4D4B-8826-BF5FD1D5DA9B}" srcId="{6F8AB375-4F60-4E74-981E-FE49BABEB7ED}" destId="{2E8DDC4B-A6AB-4A4A-8DBA-75C243860AA5}" srcOrd="3" destOrd="0" parTransId="{A942D2DA-BBA7-45F1-8215-2AC530E4BAFA}" sibTransId="{C0D0501E-428F-42C4-B94B-DF080C62FD7F}"/>
    <dgm:cxn modelId="{A9997A07-5315-46BF-9D1A-17EF9F9D10AD}" type="presOf" srcId="{BE6A4A03-97BD-450F-AE49-B5FF6BF62512}" destId="{17DAC958-DCA7-4D4B-9D8D-3F242664B7B2}" srcOrd="0" destOrd="0" presId="urn:microsoft.com/office/officeart/2005/8/layout/hList3"/>
    <dgm:cxn modelId="{FF30F58C-4514-4740-9420-0457CD273126}" srcId="{3B5E0EC1-7944-42D9-8432-03EBAF0FDA7F}" destId="{6F8AB375-4F60-4E74-981E-FE49BABEB7ED}" srcOrd="0" destOrd="0" parTransId="{C30975A3-0848-4FB8-B744-29D5E8796CB1}" sibTransId="{002C2A33-89D1-462F-ADB6-BFF641AACB52}"/>
    <dgm:cxn modelId="{78FFC9DA-4FAF-4279-9D1E-75E64D677FC0}" type="presParOf" srcId="{870002EE-AECC-471F-82FD-581CFABEA53D}" destId="{9B7AF118-392F-4926-931E-14FFA2D9D0C2}" srcOrd="0" destOrd="0" presId="urn:microsoft.com/office/officeart/2005/8/layout/hList3"/>
    <dgm:cxn modelId="{4E284758-C157-4F77-BF57-279B2D8E4374}" type="presParOf" srcId="{870002EE-AECC-471F-82FD-581CFABEA53D}" destId="{13E375FC-43BF-4251-9EA7-D447E52B95E5}" srcOrd="1" destOrd="0" presId="urn:microsoft.com/office/officeart/2005/8/layout/hList3"/>
    <dgm:cxn modelId="{687A86D7-C9D8-4FEA-A7A7-9A43EEBA4CE1}" type="presParOf" srcId="{13E375FC-43BF-4251-9EA7-D447E52B95E5}" destId="{68242532-3A9E-468A-8C4F-07DEAAFF5497}" srcOrd="0" destOrd="0" presId="urn:microsoft.com/office/officeart/2005/8/layout/hList3"/>
    <dgm:cxn modelId="{6FAB42E3-B07C-44B1-A47A-D88455D87FB4}" type="presParOf" srcId="{13E375FC-43BF-4251-9EA7-D447E52B95E5}" destId="{17DAC958-DCA7-4D4B-9D8D-3F242664B7B2}" srcOrd="1" destOrd="0" presId="urn:microsoft.com/office/officeart/2005/8/layout/hList3"/>
    <dgm:cxn modelId="{2BA0E66F-A811-4507-8079-7BBEBAF7DCEA}" type="presParOf" srcId="{13E375FC-43BF-4251-9EA7-D447E52B95E5}" destId="{EC5C5871-1D4C-4309-A3C1-80EA3FB19E4D}" srcOrd="2" destOrd="0" presId="urn:microsoft.com/office/officeart/2005/8/layout/hList3"/>
    <dgm:cxn modelId="{88A60E32-8571-42E1-9A0F-39F443911165}" type="presParOf" srcId="{13E375FC-43BF-4251-9EA7-D447E52B95E5}" destId="{32FED030-9F9D-4086-8F44-9F057DB218FB}" srcOrd="3" destOrd="0" presId="urn:microsoft.com/office/officeart/2005/8/layout/hList3"/>
    <dgm:cxn modelId="{56A850C9-2BBE-419E-9344-9563E2CB3183}" type="presParOf" srcId="{870002EE-AECC-471F-82FD-581CFABEA53D}" destId="{9DFCD187-CDB1-408D-8C67-0848500B02F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126B8-87CE-4B8B-B6D5-5ADA206AD0AA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1A13CD41-8B35-4132-96DD-083BC7E37C63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Доход на душу населения в Югре выше, чем в целом по России</a:t>
          </a:r>
          <a:endParaRPr lang="ru-RU" baseline="0" dirty="0">
            <a:latin typeface="Century Gothic" pitchFamily="34" charset="0"/>
          </a:endParaRPr>
        </a:p>
      </dgm:t>
    </dgm:pt>
    <dgm:pt modelId="{82D1304C-7E04-4D8E-8A45-7775BBA2ED6C}" type="parTrans" cxnId="{6FBD4F6C-2D69-498B-9346-6CDC96A2B39B}">
      <dgm:prSet/>
      <dgm:spPr/>
      <dgm:t>
        <a:bodyPr/>
        <a:lstStyle/>
        <a:p>
          <a:endParaRPr lang="ru-RU"/>
        </a:p>
      </dgm:t>
    </dgm:pt>
    <dgm:pt modelId="{44920059-0C04-4E38-A070-38021B043BC2}" type="sibTrans" cxnId="{6FBD4F6C-2D69-498B-9346-6CDC96A2B39B}">
      <dgm:prSet/>
      <dgm:spPr/>
      <dgm:t>
        <a:bodyPr/>
        <a:lstStyle/>
        <a:p>
          <a:endParaRPr lang="ru-RU"/>
        </a:p>
      </dgm:t>
    </dgm:pt>
    <dgm:pt modelId="{CBF2C2E5-29E3-4025-9191-85E00B8B2377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Реализация региональных программ, стимулирующих потребительский спрос на жилье</a:t>
          </a:r>
          <a:endParaRPr lang="ru-RU" baseline="0" dirty="0">
            <a:latin typeface="Century Gothic" pitchFamily="34" charset="0"/>
          </a:endParaRPr>
        </a:p>
      </dgm:t>
    </dgm:pt>
    <dgm:pt modelId="{74959D6B-7C08-425B-962A-9B5E037544F3}" type="parTrans" cxnId="{183B6141-FA08-4C49-9FF1-8BDBB1CD7290}">
      <dgm:prSet/>
      <dgm:spPr/>
      <dgm:t>
        <a:bodyPr/>
        <a:lstStyle/>
        <a:p>
          <a:endParaRPr lang="ru-RU"/>
        </a:p>
      </dgm:t>
    </dgm:pt>
    <dgm:pt modelId="{89153441-769B-4FA5-8674-6D593A5D5B81}" type="sibTrans" cxnId="{183B6141-FA08-4C49-9FF1-8BDBB1CD7290}">
      <dgm:prSet/>
      <dgm:spPr/>
      <dgm:t>
        <a:bodyPr/>
        <a:lstStyle/>
        <a:p>
          <a:endParaRPr lang="ru-RU"/>
        </a:p>
      </dgm:t>
    </dgm:pt>
    <dgm:pt modelId="{1895F9FF-BF5A-4AC7-AB0E-5777FEB87CD3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Высокий спрос на продукты ООО «ССТ»</a:t>
          </a:r>
          <a:endParaRPr lang="ru-RU" baseline="0" dirty="0">
            <a:latin typeface="Century Gothic" pitchFamily="34" charset="0"/>
          </a:endParaRPr>
        </a:p>
      </dgm:t>
    </dgm:pt>
    <dgm:pt modelId="{55B5A2BF-B525-4091-840A-4B00DC2D7B0B}" type="parTrans" cxnId="{235ACE05-AB0F-41DA-8191-71F93F46F476}">
      <dgm:prSet/>
      <dgm:spPr/>
      <dgm:t>
        <a:bodyPr/>
        <a:lstStyle/>
        <a:p>
          <a:endParaRPr lang="ru-RU"/>
        </a:p>
      </dgm:t>
    </dgm:pt>
    <dgm:pt modelId="{0B9301FC-72E3-4772-A5A1-98C51F1FE4C5}" type="sibTrans" cxnId="{235ACE05-AB0F-41DA-8191-71F93F46F476}">
      <dgm:prSet/>
      <dgm:spPr/>
      <dgm:t>
        <a:bodyPr/>
        <a:lstStyle/>
        <a:p>
          <a:endParaRPr lang="ru-RU"/>
        </a:p>
      </dgm:t>
    </dgm:pt>
    <dgm:pt modelId="{4B14CE0E-5D60-4416-91DB-7D889CDF3CA8}" type="pres">
      <dgm:prSet presAssocID="{70B126B8-87CE-4B8B-B6D5-5ADA206AD0AA}" presName="CompostProcess" presStyleCnt="0">
        <dgm:presLayoutVars>
          <dgm:dir/>
          <dgm:resizeHandles val="exact"/>
        </dgm:presLayoutVars>
      </dgm:prSet>
      <dgm:spPr/>
    </dgm:pt>
    <dgm:pt modelId="{D6EB9634-7BE8-4797-A34D-31A619C79BB4}" type="pres">
      <dgm:prSet presAssocID="{70B126B8-87CE-4B8B-B6D5-5ADA206AD0AA}" presName="arrow" presStyleLbl="bgShp" presStyleIdx="0" presStyleCnt="1"/>
      <dgm:spPr/>
    </dgm:pt>
    <dgm:pt modelId="{9ABA766D-370F-4E63-8C0E-35EE6697E362}" type="pres">
      <dgm:prSet presAssocID="{70B126B8-87CE-4B8B-B6D5-5ADA206AD0AA}" presName="linearProcess" presStyleCnt="0"/>
      <dgm:spPr/>
    </dgm:pt>
    <dgm:pt modelId="{DE1C5C79-CEEB-402D-AD51-D292DD1049A1}" type="pres">
      <dgm:prSet presAssocID="{1A13CD41-8B35-4132-96DD-083BC7E37C6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BD72F-3E65-4682-B335-F2606030FB2F}" type="pres">
      <dgm:prSet presAssocID="{44920059-0C04-4E38-A070-38021B043BC2}" presName="sibTrans" presStyleCnt="0"/>
      <dgm:spPr/>
    </dgm:pt>
    <dgm:pt modelId="{0EB8A518-5E19-421D-9464-96AF9D6C54DE}" type="pres">
      <dgm:prSet presAssocID="{CBF2C2E5-29E3-4025-9191-85E00B8B237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8FFB0-A498-4057-A4AC-9B22138107B6}" type="pres">
      <dgm:prSet presAssocID="{89153441-769B-4FA5-8674-6D593A5D5B81}" presName="sibTrans" presStyleCnt="0"/>
      <dgm:spPr/>
    </dgm:pt>
    <dgm:pt modelId="{1345A9F7-AAC1-4221-93B8-A554DC92ACD9}" type="pres">
      <dgm:prSet presAssocID="{1895F9FF-BF5A-4AC7-AB0E-5777FEB87CD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6BD64-E469-4318-9C0B-291FD295F641}" type="presOf" srcId="{CBF2C2E5-29E3-4025-9191-85E00B8B2377}" destId="{0EB8A518-5E19-421D-9464-96AF9D6C54DE}" srcOrd="0" destOrd="0" presId="urn:microsoft.com/office/officeart/2005/8/layout/hProcess9"/>
    <dgm:cxn modelId="{C8AECEDD-3810-43B6-B2C3-7FB49ED424AF}" type="presOf" srcId="{1895F9FF-BF5A-4AC7-AB0E-5777FEB87CD3}" destId="{1345A9F7-AAC1-4221-93B8-A554DC92ACD9}" srcOrd="0" destOrd="0" presId="urn:microsoft.com/office/officeart/2005/8/layout/hProcess9"/>
    <dgm:cxn modelId="{235ACE05-AB0F-41DA-8191-71F93F46F476}" srcId="{70B126B8-87CE-4B8B-B6D5-5ADA206AD0AA}" destId="{1895F9FF-BF5A-4AC7-AB0E-5777FEB87CD3}" srcOrd="2" destOrd="0" parTransId="{55B5A2BF-B525-4091-840A-4B00DC2D7B0B}" sibTransId="{0B9301FC-72E3-4772-A5A1-98C51F1FE4C5}"/>
    <dgm:cxn modelId="{78AFBF6B-75E5-4896-B519-C002936D91CF}" type="presOf" srcId="{1A13CD41-8B35-4132-96DD-083BC7E37C63}" destId="{DE1C5C79-CEEB-402D-AD51-D292DD1049A1}" srcOrd="0" destOrd="0" presId="urn:microsoft.com/office/officeart/2005/8/layout/hProcess9"/>
    <dgm:cxn modelId="{6FBD4F6C-2D69-498B-9346-6CDC96A2B39B}" srcId="{70B126B8-87CE-4B8B-B6D5-5ADA206AD0AA}" destId="{1A13CD41-8B35-4132-96DD-083BC7E37C63}" srcOrd="0" destOrd="0" parTransId="{82D1304C-7E04-4D8E-8A45-7775BBA2ED6C}" sibTransId="{44920059-0C04-4E38-A070-38021B043BC2}"/>
    <dgm:cxn modelId="{7B19FC33-8C91-424E-B3FE-8CB77AB4983C}" type="presOf" srcId="{70B126B8-87CE-4B8B-B6D5-5ADA206AD0AA}" destId="{4B14CE0E-5D60-4416-91DB-7D889CDF3CA8}" srcOrd="0" destOrd="0" presId="urn:microsoft.com/office/officeart/2005/8/layout/hProcess9"/>
    <dgm:cxn modelId="{183B6141-FA08-4C49-9FF1-8BDBB1CD7290}" srcId="{70B126B8-87CE-4B8B-B6D5-5ADA206AD0AA}" destId="{CBF2C2E5-29E3-4025-9191-85E00B8B2377}" srcOrd="1" destOrd="0" parTransId="{74959D6B-7C08-425B-962A-9B5E037544F3}" sibTransId="{89153441-769B-4FA5-8674-6D593A5D5B81}"/>
    <dgm:cxn modelId="{15163539-9319-42A0-9032-957C34E94DFC}" type="presParOf" srcId="{4B14CE0E-5D60-4416-91DB-7D889CDF3CA8}" destId="{D6EB9634-7BE8-4797-A34D-31A619C79BB4}" srcOrd="0" destOrd="0" presId="urn:microsoft.com/office/officeart/2005/8/layout/hProcess9"/>
    <dgm:cxn modelId="{569125AA-A54E-415E-862F-EE016C40052C}" type="presParOf" srcId="{4B14CE0E-5D60-4416-91DB-7D889CDF3CA8}" destId="{9ABA766D-370F-4E63-8C0E-35EE6697E362}" srcOrd="1" destOrd="0" presId="urn:microsoft.com/office/officeart/2005/8/layout/hProcess9"/>
    <dgm:cxn modelId="{A6C9EBF3-17DB-40A2-B45D-C5AC89962D25}" type="presParOf" srcId="{9ABA766D-370F-4E63-8C0E-35EE6697E362}" destId="{DE1C5C79-CEEB-402D-AD51-D292DD1049A1}" srcOrd="0" destOrd="0" presId="urn:microsoft.com/office/officeart/2005/8/layout/hProcess9"/>
    <dgm:cxn modelId="{DC8A7268-4E6F-4014-8C03-FAC02356D43D}" type="presParOf" srcId="{9ABA766D-370F-4E63-8C0E-35EE6697E362}" destId="{660BD72F-3E65-4682-B335-F2606030FB2F}" srcOrd="1" destOrd="0" presId="urn:microsoft.com/office/officeart/2005/8/layout/hProcess9"/>
    <dgm:cxn modelId="{4640A58E-900D-4E18-8362-E77D2CE71363}" type="presParOf" srcId="{9ABA766D-370F-4E63-8C0E-35EE6697E362}" destId="{0EB8A518-5E19-421D-9464-96AF9D6C54DE}" srcOrd="2" destOrd="0" presId="urn:microsoft.com/office/officeart/2005/8/layout/hProcess9"/>
    <dgm:cxn modelId="{64FE5D71-3977-46FD-8B20-C20F6BAD483C}" type="presParOf" srcId="{9ABA766D-370F-4E63-8C0E-35EE6697E362}" destId="{6848FFB0-A498-4057-A4AC-9B22138107B6}" srcOrd="3" destOrd="0" presId="urn:microsoft.com/office/officeart/2005/8/layout/hProcess9"/>
    <dgm:cxn modelId="{611DCC0A-9C51-4F99-BC5B-A4D8D1306A44}" type="presParOf" srcId="{9ABA766D-370F-4E63-8C0E-35EE6697E362}" destId="{1345A9F7-AAC1-4221-93B8-A554DC92AC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1B0ED-BCE0-4017-B676-0A1AE6DBB201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6401CD6-8E4E-4912-984F-AF43C2CEC602}">
      <dgm:prSet phldrT="[Текст]" custT="1"/>
      <dgm:spPr/>
      <dgm:t>
        <a:bodyPr/>
        <a:lstStyle/>
        <a:p>
          <a:r>
            <a:rPr lang="ru-RU" sz="3500" baseline="0" dirty="0" smtClean="0">
              <a:latin typeface="Arial" pitchFamily="34" charset="0"/>
            </a:rPr>
            <a:t>Регион</a:t>
          </a:r>
          <a:endParaRPr lang="ru-RU" sz="3500" baseline="0" dirty="0">
            <a:latin typeface="Arial" pitchFamily="34" charset="0"/>
          </a:endParaRPr>
        </a:p>
      </dgm:t>
    </dgm:pt>
    <dgm:pt modelId="{F215D4F8-A2A4-4CD7-BD91-6FA4DD7D7D45}" type="parTrans" cxnId="{D7378B53-4F15-4D7B-97A0-4C255D7FFB0C}">
      <dgm:prSet/>
      <dgm:spPr/>
      <dgm:t>
        <a:bodyPr/>
        <a:lstStyle/>
        <a:p>
          <a:endParaRPr lang="ru-RU"/>
        </a:p>
      </dgm:t>
    </dgm:pt>
    <dgm:pt modelId="{FC9ED182-2C44-41CF-8A01-4E4B60654C10}" type="sibTrans" cxnId="{D7378B53-4F15-4D7B-97A0-4C255D7FFB0C}">
      <dgm:prSet/>
      <dgm:spPr/>
      <dgm:t>
        <a:bodyPr/>
        <a:lstStyle/>
        <a:p>
          <a:endParaRPr lang="ru-RU"/>
        </a:p>
      </dgm:t>
    </dgm:pt>
    <dgm:pt modelId="{21E23E7D-E43A-46EB-95FC-48ED1B1E9F18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Ежегодно компания вводит в эксплуатацию 8-10% от общего объема жилья, вводимого в округе</a:t>
          </a:r>
          <a:endParaRPr lang="ru-RU" baseline="0" dirty="0">
            <a:latin typeface="Century Gothic" pitchFamily="34" charset="0"/>
          </a:endParaRPr>
        </a:p>
      </dgm:t>
    </dgm:pt>
    <dgm:pt modelId="{2BCF13AD-021E-4480-B718-BAA7E1921706}" type="parTrans" cxnId="{9508E0CF-68B0-410C-952F-5FC2DCB3B22D}">
      <dgm:prSet/>
      <dgm:spPr/>
      <dgm:t>
        <a:bodyPr/>
        <a:lstStyle/>
        <a:p>
          <a:endParaRPr lang="ru-RU"/>
        </a:p>
      </dgm:t>
    </dgm:pt>
    <dgm:pt modelId="{8FFEB084-53CE-4F65-8E35-C9FD7265416B}" type="sibTrans" cxnId="{9508E0CF-68B0-410C-952F-5FC2DCB3B22D}">
      <dgm:prSet/>
      <dgm:spPr/>
      <dgm:t>
        <a:bodyPr/>
        <a:lstStyle/>
        <a:p>
          <a:endParaRPr lang="ru-RU"/>
        </a:p>
      </dgm:t>
    </dgm:pt>
    <dgm:pt modelId="{E085593D-E76A-4F84-B1FD-92D45F041905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Каждый год округ вводит 1 000 000 м²</a:t>
          </a:r>
          <a:endParaRPr lang="ru-RU" baseline="0" dirty="0">
            <a:latin typeface="Century Gothic" pitchFamily="34" charset="0"/>
          </a:endParaRPr>
        </a:p>
      </dgm:t>
    </dgm:pt>
    <dgm:pt modelId="{C7270402-C798-4B89-AF6B-4E847601C944}" type="parTrans" cxnId="{1D42F38C-2CA0-4D13-9E27-F4A1DF02FE23}">
      <dgm:prSet/>
      <dgm:spPr/>
      <dgm:t>
        <a:bodyPr/>
        <a:lstStyle/>
        <a:p>
          <a:endParaRPr lang="ru-RU"/>
        </a:p>
      </dgm:t>
    </dgm:pt>
    <dgm:pt modelId="{92C3B9C4-3C00-460A-8C07-B9D666DEA1C9}" type="sibTrans" cxnId="{1D42F38C-2CA0-4D13-9E27-F4A1DF02FE23}">
      <dgm:prSet/>
      <dgm:spPr/>
      <dgm:t>
        <a:bodyPr/>
        <a:lstStyle/>
        <a:p>
          <a:endParaRPr lang="ru-RU"/>
        </a:p>
      </dgm:t>
    </dgm:pt>
    <dgm:pt modelId="{38821B14-FA64-470C-8F86-2E490CFE84B9}">
      <dgm:prSet phldrT="[Текст]" custT="1"/>
      <dgm:spPr/>
      <dgm:t>
        <a:bodyPr/>
        <a:lstStyle/>
        <a:p>
          <a:r>
            <a:rPr lang="ru-RU" sz="3500" baseline="0" dirty="0" smtClean="0">
              <a:latin typeface="Arial" pitchFamily="34" charset="0"/>
            </a:rPr>
            <a:t>Человек</a:t>
          </a:r>
          <a:endParaRPr lang="ru-RU" sz="3500" baseline="0" dirty="0">
            <a:latin typeface="Arial" pitchFamily="34" charset="0"/>
          </a:endParaRPr>
        </a:p>
      </dgm:t>
    </dgm:pt>
    <dgm:pt modelId="{E201EAB6-0F44-4615-B666-603FB705C597}" type="parTrans" cxnId="{4E7468F1-7A20-49BA-B9F5-C68CEAE03500}">
      <dgm:prSet/>
      <dgm:spPr/>
      <dgm:t>
        <a:bodyPr/>
        <a:lstStyle/>
        <a:p>
          <a:endParaRPr lang="ru-RU"/>
        </a:p>
      </dgm:t>
    </dgm:pt>
    <dgm:pt modelId="{D110E9DA-D899-43B9-89DB-58C05E5F191A}" type="sibTrans" cxnId="{4E7468F1-7A20-49BA-B9F5-C68CEAE03500}">
      <dgm:prSet/>
      <dgm:spPr/>
      <dgm:t>
        <a:bodyPr/>
        <a:lstStyle/>
        <a:p>
          <a:endParaRPr lang="ru-RU"/>
        </a:p>
      </dgm:t>
    </dgm:pt>
    <dgm:pt modelId="{E14D98C3-DF5F-4957-9D97-5D7867722C66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ССТ обеспечивает жильем более 1,5 тысяч семей в год</a:t>
          </a:r>
          <a:endParaRPr lang="ru-RU" baseline="0" dirty="0">
            <a:latin typeface="Century Gothic" pitchFamily="34" charset="0"/>
          </a:endParaRPr>
        </a:p>
      </dgm:t>
    </dgm:pt>
    <dgm:pt modelId="{B320A70F-07E2-4760-8DAA-3AE1C6E2C5CD}" type="parTrans" cxnId="{44F2B7D0-C2DF-4150-A2C4-D930F6A464DF}">
      <dgm:prSet/>
      <dgm:spPr/>
      <dgm:t>
        <a:bodyPr/>
        <a:lstStyle/>
        <a:p>
          <a:endParaRPr lang="ru-RU"/>
        </a:p>
      </dgm:t>
    </dgm:pt>
    <dgm:pt modelId="{D6EE6795-3B18-4C62-8060-EE6FA3CBF7B8}" type="sibTrans" cxnId="{44F2B7D0-C2DF-4150-A2C4-D930F6A464DF}">
      <dgm:prSet/>
      <dgm:spPr/>
      <dgm:t>
        <a:bodyPr/>
        <a:lstStyle/>
        <a:p>
          <a:endParaRPr lang="ru-RU"/>
        </a:p>
      </dgm:t>
    </dgm:pt>
    <dgm:pt modelId="{E4D7678D-C636-4B9E-8894-D3DB25DA5AE1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До 2020 года планируется обеспечить жильем 25 000 семей</a:t>
          </a:r>
          <a:endParaRPr lang="ru-RU" baseline="0" dirty="0">
            <a:latin typeface="Century Gothic" pitchFamily="34" charset="0"/>
          </a:endParaRPr>
        </a:p>
      </dgm:t>
    </dgm:pt>
    <dgm:pt modelId="{7C9C52AC-08F8-44AF-9CE5-D4575FD4F454}" type="parTrans" cxnId="{BFA5A7B9-9E03-4269-B4D3-B430221D5A26}">
      <dgm:prSet/>
      <dgm:spPr/>
      <dgm:t>
        <a:bodyPr/>
        <a:lstStyle/>
        <a:p>
          <a:endParaRPr lang="ru-RU"/>
        </a:p>
      </dgm:t>
    </dgm:pt>
    <dgm:pt modelId="{44F087CD-E240-48FC-A323-2D5C8394CDAE}" type="sibTrans" cxnId="{BFA5A7B9-9E03-4269-B4D3-B430221D5A26}">
      <dgm:prSet/>
      <dgm:spPr/>
      <dgm:t>
        <a:bodyPr/>
        <a:lstStyle/>
        <a:p>
          <a:endParaRPr lang="ru-RU"/>
        </a:p>
      </dgm:t>
    </dgm:pt>
    <dgm:pt modelId="{9A41A6FD-9767-42D9-A342-8788B622A0BE}">
      <dgm:prSet phldrT="[Текст]" custT="1"/>
      <dgm:spPr/>
      <dgm:t>
        <a:bodyPr/>
        <a:lstStyle/>
        <a:p>
          <a:r>
            <a:rPr lang="ru-RU" sz="3500" baseline="0" dirty="0" smtClean="0">
              <a:latin typeface="Arial" pitchFamily="34" charset="0"/>
            </a:rPr>
            <a:t>Инвестор</a:t>
          </a:r>
          <a:endParaRPr lang="ru-RU" sz="3500" baseline="0" dirty="0">
            <a:latin typeface="Arial" pitchFamily="34" charset="0"/>
          </a:endParaRPr>
        </a:p>
      </dgm:t>
    </dgm:pt>
    <dgm:pt modelId="{F3855B78-84E1-4AD1-80A5-E85F7936BF11}" type="parTrans" cxnId="{8838BFD2-A2B8-45F7-8217-C582D88A67DA}">
      <dgm:prSet/>
      <dgm:spPr/>
      <dgm:t>
        <a:bodyPr/>
        <a:lstStyle/>
        <a:p>
          <a:endParaRPr lang="ru-RU"/>
        </a:p>
      </dgm:t>
    </dgm:pt>
    <dgm:pt modelId="{EFF9B89E-5587-441D-9C3D-D25981CB5B17}" type="sibTrans" cxnId="{8838BFD2-A2B8-45F7-8217-C582D88A67DA}">
      <dgm:prSet/>
      <dgm:spPr/>
      <dgm:t>
        <a:bodyPr/>
        <a:lstStyle/>
        <a:p>
          <a:endParaRPr lang="ru-RU"/>
        </a:p>
      </dgm:t>
    </dgm:pt>
    <dgm:pt modelId="{16841512-2E5C-4FE4-A8DD-F7E37B6BC1F8}">
      <dgm:prSet phldrT="[Текст]"/>
      <dgm:spPr/>
      <dgm:t>
        <a:bodyPr/>
        <a:lstStyle/>
        <a:p>
          <a:r>
            <a:rPr lang="ru-RU" baseline="0" dirty="0" smtClean="0">
              <a:latin typeface="Century Gothic" pitchFamily="34" charset="0"/>
            </a:rPr>
            <a:t>Инвесторы ( ХМ НПФ) получают доход  16-20% годовых и инвестиции защищены</a:t>
          </a:r>
          <a:endParaRPr lang="ru-RU" baseline="0" dirty="0">
            <a:latin typeface="Century Gothic" pitchFamily="34" charset="0"/>
          </a:endParaRPr>
        </a:p>
      </dgm:t>
    </dgm:pt>
    <dgm:pt modelId="{35F10663-6F7B-4D14-B9B7-500E4F278099}" type="parTrans" cxnId="{FF3D6D37-11F6-4DA4-A502-FF6E1CFAACDA}">
      <dgm:prSet/>
      <dgm:spPr/>
      <dgm:t>
        <a:bodyPr/>
        <a:lstStyle/>
        <a:p>
          <a:endParaRPr lang="ru-RU"/>
        </a:p>
      </dgm:t>
    </dgm:pt>
    <dgm:pt modelId="{9C154ED5-DC5C-4607-AAEC-F38CF6E8E5C9}" type="sibTrans" cxnId="{FF3D6D37-11F6-4DA4-A502-FF6E1CFAACDA}">
      <dgm:prSet/>
      <dgm:spPr/>
      <dgm:t>
        <a:bodyPr/>
        <a:lstStyle/>
        <a:p>
          <a:endParaRPr lang="ru-RU"/>
        </a:p>
      </dgm:t>
    </dgm:pt>
    <dgm:pt modelId="{BCF4CD7C-B7CD-4893-9E45-7033DE809A27}" type="pres">
      <dgm:prSet presAssocID="{0EF1B0ED-BCE0-4017-B676-0A1AE6DBB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05356-43DA-48BC-9896-5968F720EED2}" type="pres">
      <dgm:prSet presAssocID="{16401CD6-8E4E-4912-984F-AF43C2CEC602}" presName="linNode" presStyleCnt="0"/>
      <dgm:spPr/>
    </dgm:pt>
    <dgm:pt modelId="{118DFCE4-45A8-46FA-ADEC-724F81ABB3A4}" type="pres">
      <dgm:prSet presAssocID="{16401CD6-8E4E-4912-984F-AF43C2CEC602}" presName="parentText" presStyleLbl="node1" presStyleIdx="0" presStyleCnt="3" custLinFactY="5485" custLinFactNeighborX="19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351E8-EA5D-457F-974E-E13E334D119D}" type="pres">
      <dgm:prSet presAssocID="{16401CD6-8E4E-4912-984F-AF43C2CEC602}" presName="descendantText" presStyleLbl="alignAccFollowNode1" presStyleIdx="0" presStyleCnt="3" custLinFactY="316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C8877-4AFF-4E39-9028-67E9D1A58986}" type="pres">
      <dgm:prSet presAssocID="{FC9ED182-2C44-41CF-8A01-4E4B60654C10}" presName="sp" presStyleCnt="0"/>
      <dgm:spPr/>
    </dgm:pt>
    <dgm:pt modelId="{F5325966-299D-4BBB-A165-456C5DAC62A4}" type="pres">
      <dgm:prSet presAssocID="{38821B14-FA64-470C-8F86-2E490CFE84B9}" presName="linNode" presStyleCnt="0"/>
      <dgm:spPr/>
    </dgm:pt>
    <dgm:pt modelId="{857AAF08-D69D-409D-B454-6140094BB20F}" type="pres">
      <dgm:prSet presAssocID="{38821B14-FA64-470C-8F86-2E490CFE84B9}" presName="parentText" presStyleLbl="node1" presStyleIdx="1" presStyleCnt="3" custLinFactY="-3191" custLinFactNeighborX="19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D6843-23BB-440A-B391-D55156B9D362}" type="pres">
      <dgm:prSet presAssocID="{38821B14-FA64-470C-8F86-2E490CFE84B9}" presName="descendantText" presStyleLbl="alignAccFollowNode1" presStyleIdx="1" presStyleCnt="3" custLinFactY="-242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CDA66-E23E-422C-B003-A01C4313033C}" type="pres">
      <dgm:prSet presAssocID="{D110E9DA-D899-43B9-89DB-58C05E5F191A}" presName="sp" presStyleCnt="0"/>
      <dgm:spPr/>
    </dgm:pt>
    <dgm:pt modelId="{B7AC0EA3-B413-43AE-B1F9-AE7CD3C8D93B}" type="pres">
      <dgm:prSet presAssocID="{9A41A6FD-9767-42D9-A342-8788B622A0BE}" presName="linNode" presStyleCnt="0"/>
      <dgm:spPr/>
    </dgm:pt>
    <dgm:pt modelId="{0F42B720-D079-4E48-8F23-32EEB0D6C27C}" type="pres">
      <dgm:prSet presAssocID="{9A41A6FD-9767-42D9-A342-8788B622A0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D2453-987C-4298-B7EE-8F6098651BED}" type="pres">
      <dgm:prSet presAssocID="{9A41A6FD-9767-42D9-A342-8788B622A0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7BEBC-780D-4D71-8019-A7DCDD0FFDA2}" type="presOf" srcId="{0EF1B0ED-BCE0-4017-B676-0A1AE6DBB201}" destId="{BCF4CD7C-B7CD-4893-9E45-7033DE809A27}" srcOrd="0" destOrd="0" presId="urn:microsoft.com/office/officeart/2005/8/layout/vList5"/>
    <dgm:cxn modelId="{09F39810-1B89-4FAE-9F8F-03FEA7F5E3C0}" type="presOf" srcId="{21E23E7D-E43A-46EB-95FC-48ED1B1E9F18}" destId="{BB3351E8-EA5D-457F-974E-E13E334D119D}" srcOrd="0" destOrd="0" presId="urn:microsoft.com/office/officeart/2005/8/layout/vList5"/>
    <dgm:cxn modelId="{D65052AC-AB8F-4400-9D92-00CACF9E51D5}" type="presOf" srcId="{16401CD6-8E4E-4912-984F-AF43C2CEC602}" destId="{118DFCE4-45A8-46FA-ADEC-724F81ABB3A4}" srcOrd="0" destOrd="0" presId="urn:microsoft.com/office/officeart/2005/8/layout/vList5"/>
    <dgm:cxn modelId="{BFA5A7B9-9E03-4269-B4D3-B430221D5A26}" srcId="{38821B14-FA64-470C-8F86-2E490CFE84B9}" destId="{E4D7678D-C636-4B9E-8894-D3DB25DA5AE1}" srcOrd="1" destOrd="0" parTransId="{7C9C52AC-08F8-44AF-9CE5-D4575FD4F454}" sibTransId="{44F087CD-E240-48FC-A323-2D5C8394CDAE}"/>
    <dgm:cxn modelId="{BFC692F1-B631-4370-B9D7-A9F9A631739F}" type="presOf" srcId="{38821B14-FA64-470C-8F86-2E490CFE84B9}" destId="{857AAF08-D69D-409D-B454-6140094BB20F}" srcOrd="0" destOrd="0" presId="urn:microsoft.com/office/officeart/2005/8/layout/vList5"/>
    <dgm:cxn modelId="{D6C7C820-FB9B-4269-AFB4-E75F9167EA77}" type="presOf" srcId="{E4D7678D-C636-4B9E-8894-D3DB25DA5AE1}" destId="{2D5D6843-23BB-440A-B391-D55156B9D362}" srcOrd="0" destOrd="1" presId="urn:microsoft.com/office/officeart/2005/8/layout/vList5"/>
    <dgm:cxn modelId="{4E7468F1-7A20-49BA-B9F5-C68CEAE03500}" srcId="{0EF1B0ED-BCE0-4017-B676-0A1AE6DBB201}" destId="{38821B14-FA64-470C-8F86-2E490CFE84B9}" srcOrd="1" destOrd="0" parTransId="{E201EAB6-0F44-4615-B666-603FB705C597}" sibTransId="{D110E9DA-D899-43B9-89DB-58C05E5F191A}"/>
    <dgm:cxn modelId="{FF3D6D37-11F6-4DA4-A502-FF6E1CFAACDA}" srcId="{9A41A6FD-9767-42D9-A342-8788B622A0BE}" destId="{16841512-2E5C-4FE4-A8DD-F7E37B6BC1F8}" srcOrd="0" destOrd="0" parTransId="{35F10663-6F7B-4D14-B9B7-500E4F278099}" sibTransId="{9C154ED5-DC5C-4607-AAEC-F38CF6E8E5C9}"/>
    <dgm:cxn modelId="{1D42F38C-2CA0-4D13-9E27-F4A1DF02FE23}" srcId="{16401CD6-8E4E-4912-984F-AF43C2CEC602}" destId="{E085593D-E76A-4F84-B1FD-92D45F041905}" srcOrd="1" destOrd="0" parTransId="{C7270402-C798-4B89-AF6B-4E847601C944}" sibTransId="{92C3B9C4-3C00-460A-8C07-B9D666DEA1C9}"/>
    <dgm:cxn modelId="{44F2B7D0-C2DF-4150-A2C4-D930F6A464DF}" srcId="{38821B14-FA64-470C-8F86-2E490CFE84B9}" destId="{E14D98C3-DF5F-4957-9D97-5D7867722C66}" srcOrd="0" destOrd="0" parTransId="{B320A70F-07E2-4760-8DAA-3AE1C6E2C5CD}" sibTransId="{D6EE6795-3B18-4C62-8060-EE6FA3CBF7B8}"/>
    <dgm:cxn modelId="{8838BFD2-A2B8-45F7-8217-C582D88A67DA}" srcId="{0EF1B0ED-BCE0-4017-B676-0A1AE6DBB201}" destId="{9A41A6FD-9767-42D9-A342-8788B622A0BE}" srcOrd="2" destOrd="0" parTransId="{F3855B78-84E1-4AD1-80A5-E85F7936BF11}" sibTransId="{EFF9B89E-5587-441D-9C3D-D25981CB5B17}"/>
    <dgm:cxn modelId="{989A2857-2EEA-4573-8455-66E7E4080B5F}" type="presOf" srcId="{E14D98C3-DF5F-4957-9D97-5D7867722C66}" destId="{2D5D6843-23BB-440A-B391-D55156B9D362}" srcOrd="0" destOrd="0" presId="urn:microsoft.com/office/officeart/2005/8/layout/vList5"/>
    <dgm:cxn modelId="{9508E0CF-68B0-410C-952F-5FC2DCB3B22D}" srcId="{16401CD6-8E4E-4912-984F-AF43C2CEC602}" destId="{21E23E7D-E43A-46EB-95FC-48ED1B1E9F18}" srcOrd="0" destOrd="0" parTransId="{2BCF13AD-021E-4480-B718-BAA7E1921706}" sibTransId="{8FFEB084-53CE-4F65-8E35-C9FD7265416B}"/>
    <dgm:cxn modelId="{176FD65E-9E17-441F-91C1-21A1F5C8C384}" type="presOf" srcId="{E085593D-E76A-4F84-B1FD-92D45F041905}" destId="{BB3351E8-EA5D-457F-974E-E13E334D119D}" srcOrd="0" destOrd="1" presId="urn:microsoft.com/office/officeart/2005/8/layout/vList5"/>
    <dgm:cxn modelId="{A967A988-2981-43F2-A392-FDE824C89F14}" type="presOf" srcId="{16841512-2E5C-4FE4-A8DD-F7E37B6BC1F8}" destId="{D0ED2453-987C-4298-B7EE-8F6098651BED}" srcOrd="0" destOrd="0" presId="urn:microsoft.com/office/officeart/2005/8/layout/vList5"/>
    <dgm:cxn modelId="{D7378B53-4F15-4D7B-97A0-4C255D7FFB0C}" srcId="{0EF1B0ED-BCE0-4017-B676-0A1AE6DBB201}" destId="{16401CD6-8E4E-4912-984F-AF43C2CEC602}" srcOrd="0" destOrd="0" parTransId="{F215D4F8-A2A4-4CD7-BD91-6FA4DD7D7D45}" sibTransId="{FC9ED182-2C44-41CF-8A01-4E4B60654C10}"/>
    <dgm:cxn modelId="{C27924BE-79DA-42F8-A0CA-452186A23A7F}" type="presOf" srcId="{9A41A6FD-9767-42D9-A342-8788B622A0BE}" destId="{0F42B720-D079-4E48-8F23-32EEB0D6C27C}" srcOrd="0" destOrd="0" presId="urn:microsoft.com/office/officeart/2005/8/layout/vList5"/>
    <dgm:cxn modelId="{0811EAAF-8A49-4228-A35E-FC5EBEFFF8D0}" type="presParOf" srcId="{BCF4CD7C-B7CD-4893-9E45-7033DE809A27}" destId="{CAE05356-43DA-48BC-9896-5968F720EED2}" srcOrd="0" destOrd="0" presId="urn:microsoft.com/office/officeart/2005/8/layout/vList5"/>
    <dgm:cxn modelId="{A0A8BF06-B998-42D7-8BC0-CC1540435D37}" type="presParOf" srcId="{CAE05356-43DA-48BC-9896-5968F720EED2}" destId="{118DFCE4-45A8-46FA-ADEC-724F81ABB3A4}" srcOrd="0" destOrd="0" presId="urn:microsoft.com/office/officeart/2005/8/layout/vList5"/>
    <dgm:cxn modelId="{9261BCF8-ACD3-443A-A784-EF1D36BD171E}" type="presParOf" srcId="{CAE05356-43DA-48BC-9896-5968F720EED2}" destId="{BB3351E8-EA5D-457F-974E-E13E334D119D}" srcOrd="1" destOrd="0" presId="urn:microsoft.com/office/officeart/2005/8/layout/vList5"/>
    <dgm:cxn modelId="{1494DD07-1089-4BF9-A051-924D9E72A5C8}" type="presParOf" srcId="{BCF4CD7C-B7CD-4893-9E45-7033DE809A27}" destId="{4A4C8877-4AFF-4E39-9028-67E9D1A58986}" srcOrd="1" destOrd="0" presId="urn:microsoft.com/office/officeart/2005/8/layout/vList5"/>
    <dgm:cxn modelId="{03EB3203-AD5F-409A-96BB-8A69C854919B}" type="presParOf" srcId="{BCF4CD7C-B7CD-4893-9E45-7033DE809A27}" destId="{F5325966-299D-4BBB-A165-456C5DAC62A4}" srcOrd="2" destOrd="0" presId="urn:microsoft.com/office/officeart/2005/8/layout/vList5"/>
    <dgm:cxn modelId="{4B1EE077-B722-4E22-9AC1-9BAA54487781}" type="presParOf" srcId="{F5325966-299D-4BBB-A165-456C5DAC62A4}" destId="{857AAF08-D69D-409D-B454-6140094BB20F}" srcOrd="0" destOrd="0" presId="urn:microsoft.com/office/officeart/2005/8/layout/vList5"/>
    <dgm:cxn modelId="{F9C3F8DE-9EC1-4562-A5BC-139CCA87541B}" type="presParOf" srcId="{F5325966-299D-4BBB-A165-456C5DAC62A4}" destId="{2D5D6843-23BB-440A-B391-D55156B9D362}" srcOrd="1" destOrd="0" presId="urn:microsoft.com/office/officeart/2005/8/layout/vList5"/>
    <dgm:cxn modelId="{484BAB91-BE50-4A10-B0A3-403E0DBB12DE}" type="presParOf" srcId="{BCF4CD7C-B7CD-4893-9E45-7033DE809A27}" destId="{08DCDA66-E23E-422C-B003-A01C4313033C}" srcOrd="3" destOrd="0" presId="urn:microsoft.com/office/officeart/2005/8/layout/vList5"/>
    <dgm:cxn modelId="{8228D8B3-3E66-4C84-8AC7-A6480A62897F}" type="presParOf" srcId="{BCF4CD7C-B7CD-4893-9E45-7033DE809A27}" destId="{B7AC0EA3-B413-43AE-B1F9-AE7CD3C8D93B}" srcOrd="4" destOrd="0" presId="urn:microsoft.com/office/officeart/2005/8/layout/vList5"/>
    <dgm:cxn modelId="{83FFAD82-87CF-450E-8A40-3FF520FE738E}" type="presParOf" srcId="{B7AC0EA3-B413-43AE-B1F9-AE7CD3C8D93B}" destId="{0F42B720-D079-4E48-8F23-32EEB0D6C27C}" srcOrd="0" destOrd="0" presId="urn:microsoft.com/office/officeart/2005/8/layout/vList5"/>
    <dgm:cxn modelId="{0F3C9EB0-A734-40EC-BACD-32D7C1A92217}" type="presParOf" srcId="{B7AC0EA3-B413-43AE-B1F9-AE7CD3C8D93B}" destId="{D0ED2453-987C-4298-B7EE-8F6098651B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AF118-392F-4926-931E-14FFA2D9D0C2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 smtClean="0">
              <a:latin typeface="Arial" pitchFamily="34" charset="0"/>
            </a:rPr>
            <a:t>Комфортное жизненное пространство за меньшие деньги </a:t>
          </a:r>
          <a:endParaRPr lang="ru-RU" sz="3500" kern="1200" baseline="0" dirty="0">
            <a:latin typeface="Arial" pitchFamily="34" charset="0"/>
          </a:endParaRPr>
        </a:p>
      </dsp:txBody>
      <dsp:txXfrm>
        <a:off x="0" y="0"/>
        <a:ext cx="8229600" cy="1357788"/>
      </dsp:txXfrm>
    </dsp:sp>
    <dsp:sp modelId="{68242532-3A9E-468A-8C4F-07DEAAFF5497}">
      <dsp:nvSpPr>
        <dsp:cNvPr id="0" name=""/>
        <dsp:cNvSpPr/>
      </dsp:nvSpPr>
      <dsp:spPr>
        <a:xfrm>
          <a:off x="0" y="1357788"/>
          <a:ext cx="2057399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>
              <a:latin typeface="Century Gothic" pitchFamily="34" charset="0"/>
            </a:rPr>
            <a:t>«Умные метры»- функциональное пространство жилья</a:t>
          </a:r>
          <a:endParaRPr lang="ru-RU" sz="1500" kern="1200" baseline="0" dirty="0">
            <a:latin typeface="Century Gothic" pitchFamily="34" charset="0"/>
          </a:endParaRPr>
        </a:p>
      </dsp:txBody>
      <dsp:txXfrm>
        <a:off x="0" y="1357788"/>
        <a:ext cx="2057399" cy="2851356"/>
      </dsp:txXfrm>
    </dsp:sp>
    <dsp:sp modelId="{17DAC958-DCA7-4D4B-9D8D-3F242664B7B2}">
      <dsp:nvSpPr>
        <dsp:cNvPr id="0" name=""/>
        <dsp:cNvSpPr/>
      </dsp:nvSpPr>
      <dsp:spPr>
        <a:xfrm>
          <a:off x="2057400" y="1357788"/>
          <a:ext cx="2057399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>
              <a:latin typeface="Century Gothic" pitchFamily="34" charset="0"/>
            </a:rPr>
            <a:t>Меньшая площадь жилья, без потери функциональности и комфортности</a:t>
          </a:r>
          <a:endParaRPr lang="ru-RU" sz="1500" kern="1200" baseline="0" dirty="0">
            <a:latin typeface="Century Gothic" pitchFamily="34" charset="0"/>
          </a:endParaRPr>
        </a:p>
      </dsp:txBody>
      <dsp:txXfrm>
        <a:off x="2057400" y="1357788"/>
        <a:ext cx="2057399" cy="2851356"/>
      </dsp:txXfrm>
    </dsp:sp>
    <dsp:sp modelId="{EC5C5871-1D4C-4309-A3C1-80EA3FB19E4D}">
      <dsp:nvSpPr>
        <dsp:cNvPr id="0" name=""/>
        <dsp:cNvSpPr/>
      </dsp:nvSpPr>
      <dsp:spPr>
        <a:xfrm>
          <a:off x="4114800" y="1357788"/>
          <a:ext cx="2057399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>
              <a:latin typeface="Century Gothic" pitchFamily="34" charset="0"/>
            </a:rPr>
            <a:t>Квартиры без «слепых» зон и «длинных» коридоров</a:t>
          </a:r>
          <a:endParaRPr lang="ru-RU" sz="1500" kern="1200" baseline="0" dirty="0">
            <a:latin typeface="Century Gothic" pitchFamily="34" charset="0"/>
          </a:endParaRPr>
        </a:p>
      </dsp:txBody>
      <dsp:txXfrm>
        <a:off x="4114800" y="1357788"/>
        <a:ext cx="2057399" cy="2851356"/>
      </dsp:txXfrm>
    </dsp:sp>
    <dsp:sp modelId="{32FED030-9F9D-4086-8F44-9F057DB218FB}">
      <dsp:nvSpPr>
        <dsp:cNvPr id="0" name=""/>
        <dsp:cNvSpPr/>
      </dsp:nvSpPr>
      <dsp:spPr>
        <a:xfrm>
          <a:off x="6172199" y="1353711"/>
          <a:ext cx="2057399" cy="2851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>
              <a:latin typeface="Century Gothic" pitchFamily="34" charset="0"/>
            </a:rPr>
            <a:t>Продуманное дворовое пространство и качественная благоустроенная территория</a:t>
          </a:r>
          <a:endParaRPr lang="ru-RU" sz="1500" kern="1200" baseline="0" dirty="0">
            <a:latin typeface="Century Gothic" pitchFamily="34" charset="0"/>
          </a:endParaRPr>
        </a:p>
      </dsp:txBody>
      <dsp:txXfrm>
        <a:off x="6172199" y="1353711"/>
        <a:ext cx="2057399" cy="2851356"/>
      </dsp:txXfrm>
    </dsp:sp>
    <dsp:sp modelId="{9DFCD187-CDB1-408D-8C67-0848500B02FC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B9634-7BE8-4797-A34D-31A619C79BB4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C5C79-CEEB-402D-AD51-D292DD1049A1}">
      <dsp:nvSpPr>
        <dsp:cNvPr id="0" name=""/>
        <dsp:cNvSpPr/>
      </dsp:nvSpPr>
      <dsp:spPr>
        <a:xfrm>
          <a:off x="278874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Century Gothic" pitchFamily="34" charset="0"/>
            </a:rPr>
            <a:t>Доход на душу населения в Югре выше, чем в целом по России</a:t>
          </a:r>
          <a:endParaRPr lang="ru-RU" sz="1700" kern="1200" baseline="0" dirty="0">
            <a:latin typeface="Century Gothic" pitchFamily="34" charset="0"/>
          </a:endParaRPr>
        </a:p>
      </dsp:txBody>
      <dsp:txXfrm>
        <a:off x="367250" y="1446164"/>
        <a:ext cx="2292128" cy="1633633"/>
      </dsp:txXfrm>
    </dsp:sp>
    <dsp:sp modelId="{0EB8A518-5E19-421D-9464-96AF9D6C54DE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Century Gothic" pitchFamily="34" charset="0"/>
            </a:rPr>
            <a:t>Реализация региональных программ, стимулирующих потребительский спрос на жилье</a:t>
          </a:r>
          <a:endParaRPr lang="ru-RU" sz="1700" kern="1200" baseline="0" dirty="0">
            <a:latin typeface="Century Gothic" pitchFamily="34" charset="0"/>
          </a:endParaRPr>
        </a:p>
      </dsp:txBody>
      <dsp:txXfrm>
        <a:off x="2968735" y="1446164"/>
        <a:ext cx="2292128" cy="1633633"/>
      </dsp:txXfrm>
    </dsp:sp>
    <dsp:sp modelId="{1345A9F7-AAC1-4221-93B8-A554DC92ACD9}">
      <dsp:nvSpPr>
        <dsp:cNvPr id="0" name=""/>
        <dsp:cNvSpPr/>
      </dsp:nvSpPr>
      <dsp:spPr>
        <a:xfrm>
          <a:off x="5481845" y="1357788"/>
          <a:ext cx="2468880" cy="18103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latin typeface="Century Gothic" pitchFamily="34" charset="0"/>
            </a:rPr>
            <a:t>Высокий спрос на продукты ООО «ССТ»</a:t>
          </a:r>
          <a:endParaRPr lang="ru-RU" sz="1700" kern="1200" baseline="0" dirty="0">
            <a:latin typeface="Century Gothic" pitchFamily="34" charset="0"/>
          </a:endParaRPr>
        </a:p>
      </dsp:txBody>
      <dsp:txXfrm>
        <a:off x="5570221" y="1446164"/>
        <a:ext cx="2292128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351E8-EA5D-457F-974E-E13E334D119D}">
      <dsp:nvSpPr>
        <dsp:cNvPr id="0" name=""/>
        <dsp:cNvSpPr/>
      </dsp:nvSpPr>
      <dsp:spPr>
        <a:xfrm rot="5400000">
          <a:off x="5012703" y="-365263"/>
          <a:ext cx="1166849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Century Gothic" pitchFamily="34" charset="0"/>
            </a:rPr>
            <a:t>Ежегодно компания вводит в эксплуатацию 8-10% от общего объема жилья, вводимого в округе</a:t>
          </a:r>
          <a:endParaRPr lang="ru-RU" sz="1600" kern="1200" baseline="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Century Gothic" pitchFamily="34" charset="0"/>
            </a:rPr>
            <a:t>Каждый год округ вводит 1 000 000 м²</a:t>
          </a:r>
          <a:endParaRPr lang="ru-RU" sz="1600" kern="1200" baseline="0" dirty="0">
            <a:latin typeface="Century Gothic" pitchFamily="34" charset="0"/>
          </a:endParaRPr>
        </a:p>
      </dsp:txBody>
      <dsp:txXfrm rot="-5400000">
        <a:off x="2962656" y="1741745"/>
        <a:ext cx="5209983" cy="1052927"/>
      </dsp:txXfrm>
    </dsp:sp>
    <dsp:sp modelId="{118DFCE4-45A8-46FA-ADEC-724F81ABB3A4}">
      <dsp:nvSpPr>
        <dsp:cNvPr id="0" name=""/>
        <dsp:cNvSpPr/>
      </dsp:nvSpPr>
      <dsp:spPr>
        <a:xfrm>
          <a:off x="10323" y="1540774"/>
          <a:ext cx="2962656" cy="14585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 smtClean="0">
              <a:latin typeface="Arial" pitchFamily="34" charset="0"/>
            </a:rPr>
            <a:t>Регион</a:t>
          </a:r>
          <a:endParaRPr lang="ru-RU" sz="3500" kern="1200" baseline="0" dirty="0">
            <a:latin typeface="Arial" pitchFamily="34" charset="0"/>
          </a:endParaRPr>
        </a:p>
      </dsp:txBody>
      <dsp:txXfrm>
        <a:off x="81524" y="1611975"/>
        <a:ext cx="2820254" cy="1316160"/>
      </dsp:txXfrm>
    </dsp:sp>
    <dsp:sp modelId="{2D5D6843-23BB-440A-B391-D55156B9D362}">
      <dsp:nvSpPr>
        <dsp:cNvPr id="0" name=""/>
        <dsp:cNvSpPr/>
      </dsp:nvSpPr>
      <dsp:spPr>
        <a:xfrm rot="5400000">
          <a:off x="5012703" y="-1820149"/>
          <a:ext cx="1166849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Century Gothic" pitchFamily="34" charset="0"/>
            </a:rPr>
            <a:t>ССТ обеспечивает жильем более 1,5 тысяч семей в год</a:t>
          </a:r>
          <a:endParaRPr lang="ru-RU" sz="1600" kern="1200" baseline="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Century Gothic" pitchFamily="34" charset="0"/>
            </a:rPr>
            <a:t>До 2020 года планируется обеспечить жильем 25 000 семей</a:t>
          </a:r>
          <a:endParaRPr lang="ru-RU" sz="1600" kern="1200" baseline="0" dirty="0">
            <a:latin typeface="Century Gothic" pitchFamily="34" charset="0"/>
          </a:endParaRPr>
        </a:p>
      </dsp:txBody>
      <dsp:txXfrm rot="-5400000">
        <a:off x="2962656" y="286859"/>
        <a:ext cx="5209983" cy="1052927"/>
      </dsp:txXfrm>
    </dsp:sp>
    <dsp:sp modelId="{857AAF08-D69D-409D-B454-6140094BB20F}">
      <dsp:nvSpPr>
        <dsp:cNvPr id="0" name=""/>
        <dsp:cNvSpPr/>
      </dsp:nvSpPr>
      <dsp:spPr>
        <a:xfrm>
          <a:off x="10323" y="28595"/>
          <a:ext cx="2962656" cy="14585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 smtClean="0">
              <a:latin typeface="Arial" pitchFamily="34" charset="0"/>
            </a:rPr>
            <a:t>Человек</a:t>
          </a:r>
          <a:endParaRPr lang="ru-RU" sz="3500" kern="1200" baseline="0" dirty="0">
            <a:latin typeface="Arial" pitchFamily="34" charset="0"/>
          </a:endParaRPr>
        </a:p>
      </dsp:txBody>
      <dsp:txXfrm>
        <a:off x="81524" y="99796"/>
        <a:ext cx="2820254" cy="1316160"/>
      </dsp:txXfrm>
    </dsp:sp>
    <dsp:sp modelId="{D0ED2453-987C-4298-B7EE-8F6098651BED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Century Gothic" pitchFamily="34" charset="0"/>
            </a:rPr>
            <a:t>Инвесторы ( ХМ НПФ) получают доход  16-20% годовых и инвестиции защищены</a:t>
          </a:r>
          <a:endParaRPr lang="ru-RU" sz="1600" kern="1200" baseline="0" dirty="0">
            <a:latin typeface="Century Gothic" pitchFamily="34" charset="0"/>
          </a:endParaRPr>
        </a:p>
      </dsp:txBody>
      <dsp:txXfrm rot="-5400000">
        <a:off x="2962656" y="3268008"/>
        <a:ext cx="5209983" cy="1052927"/>
      </dsp:txXfrm>
    </dsp:sp>
    <dsp:sp modelId="{0F42B720-D079-4E48-8F23-32EEB0D6C27C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baseline="0" dirty="0" smtClean="0">
              <a:latin typeface="Arial" pitchFamily="34" charset="0"/>
            </a:rPr>
            <a:t>Инвестор</a:t>
          </a:r>
          <a:endParaRPr lang="ru-RU" sz="3500" kern="1200" baseline="0" dirty="0">
            <a:latin typeface="Arial" pitchFamily="34" charset="0"/>
          </a:endParaRPr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3596-1023-44E1-AADA-B23A856055D3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7FD0-BDBA-4DFE-8276-B7D681FDE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7FD0-BDBA-4DFE-8276-B7D681FDE5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0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1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0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1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2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7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9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8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5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29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80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6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9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9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2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8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5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4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6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7300" b="1" dirty="0" smtClean="0">
                <a:solidFill>
                  <a:schemeClr val="tx2"/>
                </a:solidFill>
                <a:latin typeface="Century Gothic" pitchFamily="34" charset="0"/>
              </a:rPr>
              <a:t>ССТ</a:t>
            </a:r>
            <a:r>
              <a:rPr lang="ru-RU" sz="6000" b="1" dirty="0" smtClean="0">
                <a:solidFill>
                  <a:schemeClr val="tx2"/>
                </a:solidFill>
                <a:latin typeface="Century Gothic" pitchFamily="34" charset="0"/>
              </a:rPr>
              <a:t> СЕГОДНЯ</a:t>
            </a:r>
            <a:endParaRPr lang="ru-RU" sz="6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293096"/>
            <a:ext cx="5004048" cy="10801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Генеральный директор</a:t>
            </a:r>
          </a:p>
          <a:p>
            <a:pPr algn="r"/>
            <a:r>
              <a:rPr lang="ru-RU" dirty="0" smtClean="0"/>
              <a:t>ООО «ССТ» </a:t>
            </a:r>
          </a:p>
          <a:p>
            <a:pPr algn="r"/>
            <a:r>
              <a:rPr lang="ru-RU" dirty="0" smtClean="0"/>
              <a:t>В. В. Мовсисян</a:t>
            </a:r>
          </a:p>
          <a:p>
            <a:pPr algn="ctr"/>
            <a:endParaRPr lang="ru-RU" dirty="0" smtClean="0"/>
          </a:p>
        </p:txBody>
      </p:sp>
      <p:pic>
        <p:nvPicPr>
          <p:cNvPr id="4" name="Рисунок 3" descr="шаблон презентации электронно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76672"/>
            <a:ext cx="3023600" cy="7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488832" cy="28083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F497D"/>
                </a:solidFill>
                <a:latin typeface="Century Gothic" pitchFamily="34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6" name="Рисунок 5" descr="шаблон презентации электронно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76672"/>
            <a:ext cx="3023600" cy="7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и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691"/>
            <a:ext cx="9144000" cy="3428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83671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О компании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500174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5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Одна из крупнейших девелоперских компаний в ХМАО</a:t>
            </a:r>
          </a:p>
          <a:p>
            <a:pPr marL="171450" indent="-171450" algn="just">
              <a:lnSpc>
                <a:spcPts val="15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8 городов присутствия: Сургут, Нижневартовск, Ханты-Мансийск, Югорск, Нефтеюганск, Нягань, Урай,  Лангепас</a:t>
            </a:r>
          </a:p>
          <a:p>
            <a:pPr marL="171450" indent="-171450" algn="just">
              <a:lnSpc>
                <a:spcPts val="15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entury Gothic" pitchFamily="34" charset="0"/>
              </a:rPr>
              <a:t>Ежегодно компания вводит в эксплуатацию 80-100 м²  жилой недвижимости и обеспечивает жильем около  1,500 семей</a:t>
            </a:r>
            <a:endParaRPr lang="ru-RU" sz="1600" dirty="0">
              <a:latin typeface="Century Gothic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0" name="Полилиния 9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шаблон презентации электронной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76672"/>
            <a:ext cx="3023600" cy="7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4176464" cy="725938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>Портфель проектов</a:t>
            </a:r>
            <a:r>
              <a:rPr lang="ru-RU" sz="2000" b="1" dirty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entury Gothic" pitchFamily="34" charset="0"/>
                <a:ea typeface="+mn-ea"/>
                <a:cs typeface="+mn-cs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solidFill>
            <a:schemeClr val="accent3"/>
          </a:solidFill>
        </p:grpSpPr>
        <p:sp>
          <p:nvSpPr>
            <p:cNvPr id="5" name="Полилиния 4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Рисунок 6" descr="шаблон презентации электронно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76672"/>
            <a:ext cx="3023600" cy="723891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3924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70" dirty="0" smtClean="0">
                <a:latin typeface="Century Gothic" pitchFamily="34" charset="0"/>
              </a:rPr>
              <a:t>Портфель проектов компании более 1 млн. м² жилья до 2020 года(</a:t>
            </a:r>
            <a:r>
              <a:rPr lang="ru-RU" sz="2470" dirty="0">
                <a:latin typeface="Century Gothic" pitchFamily="34" charset="0"/>
              </a:rPr>
              <a:t>100 домов, </a:t>
            </a:r>
            <a:r>
              <a:rPr lang="ru-RU" sz="2470" dirty="0" smtClean="0">
                <a:latin typeface="Century Gothic" pitchFamily="34" charset="0"/>
              </a:rPr>
              <a:t>25 </a:t>
            </a:r>
            <a:r>
              <a:rPr lang="ru-RU" sz="2470" dirty="0">
                <a:latin typeface="Century Gothic" pitchFamily="34" charset="0"/>
              </a:rPr>
              <a:t>тыс. </a:t>
            </a:r>
            <a:r>
              <a:rPr lang="ru-RU" sz="2470" dirty="0" smtClean="0">
                <a:latin typeface="Century Gothic" pitchFamily="34" charset="0"/>
              </a:rPr>
              <a:t>квартир</a:t>
            </a:r>
            <a:r>
              <a:rPr lang="ru-RU" sz="2470" dirty="0" smtClean="0">
                <a:latin typeface="Century Gothic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2470" dirty="0" smtClean="0">
                <a:latin typeface="Century Gothic" pitchFamily="34" charset="0"/>
              </a:rPr>
              <a:t>50 млрд. руб. инвестиций</a:t>
            </a:r>
            <a:endParaRPr lang="ru-RU" sz="247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70" dirty="0" smtClean="0">
                <a:latin typeface="Century Gothic" pitchFamily="34" charset="0"/>
              </a:rPr>
              <a:t>С начала деятельности компании по настоящее время введено в эксплуатацию 500 тыс. м² жилой недвижимости, это более 8,5 тыс. квартир (30 домов, </a:t>
            </a:r>
            <a:r>
              <a:rPr lang="ru-RU" sz="2470" dirty="0">
                <a:latin typeface="Century Gothic" pitchFamily="34" charset="0"/>
              </a:rPr>
              <a:t>2010 – 2013 введено в эксплуатацию 350 тыс. </a:t>
            </a:r>
            <a:r>
              <a:rPr lang="ru-RU" sz="2470" dirty="0" smtClean="0">
                <a:latin typeface="Century Gothic" pitchFamily="34" charset="0"/>
              </a:rPr>
              <a:t>м²)</a:t>
            </a:r>
            <a:endParaRPr lang="ru-RU" sz="2470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sz="247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4824536" cy="940966"/>
          </a:xfrm>
        </p:spPr>
        <p:txBody>
          <a:bodyPr>
            <a:noAutofit/>
          </a:bodyPr>
          <a:lstStyle/>
          <a:p>
            <a:pPr algn="l"/>
            <a:r>
              <a:rPr lang="ru-RU" sz="2900" b="1" dirty="0" smtClean="0"/>
              <a:t>Концепция жилья/</a:t>
            </a:r>
            <a:br>
              <a:rPr lang="ru-RU" sz="2900" b="1" dirty="0" smtClean="0"/>
            </a:br>
            <a:r>
              <a:rPr lang="ru-RU" sz="2900" b="1" dirty="0" smtClean="0"/>
              <a:t>востребованный продукт</a:t>
            </a:r>
            <a:endParaRPr lang="ru-RU" sz="29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56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solidFill>
            <a:schemeClr val="bg1">
              <a:lumMod val="85000"/>
            </a:schemeClr>
          </a:solidFill>
        </p:grpSpPr>
        <p:sp>
          <p:nvSpPr>
            <p:cNvPr id="5" name="Полилиния 4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Рисунок 6" descr="шаблон презентации электронной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476672"/>
            <a:ext cx="3023600" cy="7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978896" cy="1156990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prstClr val="black"/>
                </a:solidFill>
                <a:latin typeface="Century Gothic" pitchFamily="34" charset="0"/>
              </a:rPr>
              <a:t>Формула «40+»/</a:t>
            </a:r>
            <a:br>
              <a:rPr lang="ru-RU" sz="3000" b="1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ru-RU" sz="3000" b="1" dirty="0" smtClean="0">
                <a:solidFill>
                  <a:prstClr val="black"/>
                </a:solidFill>
                <a:latin typeface="Century Gothic" pitchFamily="34" charset="0"/>
              </a:rPr>
              <a:t>уникальный социум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7700" dirty="0">
                <a:solidFill>
                  <a:prstClr val="black"/>
                </a:solidFill>
                <a:latin typeface="Century Gothic" pitchFamily="34" charset="0"/>
              </a:rPr>
              <a:t>40% квартир </a:t>
            </a:r>
            <a:r>
              <a:rPr lang="ru-RU" sz="7700" dirty="0" smtClean="0">
                <a:solidFill>
                  <a:prstClr val="black"/>
                </a:solidFill>
                <a:latin typeface="Century Gothic" pitchFamily="34" charset="0"/>
              </a:rPr>
              <a:t>через  социально направленные акции заселяются учителями, врачами и другими представителями интеллигенции</a:t>
            </a:r>
          </a:p>
          <a:p>
            <a:pPr lvl="0"/>
            <a:r>
              <a:rPr lang="ru-RU" sz="7700" dirty="0" smtClean="0">
                <a:solidFill>
                  <a:prstClr val="black"/>
                </a:solidFill>
                <a:latin typeface="Century Gothic" pitchFamily="34" charset="0"/>
              </a:rPr>
              <a:t>Таким образом происходит формирование гармоничного общества</a:t>
            </a:r>
          </a:p>
          <a:p>
            <a:r>
              <a:rPr lang="ru-RU" sz="7700" dirty="0">
                <a:solidFill>
                  <a:prstClr val="black"/>
                </a:solidFill>
                <a:latin typeface="Century Gothic" pitchFamily="34" charset="0"/>
              </a:rPr>
              <a:t>Согласно исследованию, проведенному институтом общественного мнения «Квалитас» именно учителей, ученых и врачей респонденты считают самыми бескорыстными и отзывчивыми</a:t>
            </a:r>
          </a:p>
          <a:p>
            <a:pPr lvl="0"/>
            <a:endParaRPr lang="ru-RU" sz="2600" dirty="0">
              <a:solidFill>
                <a:prstClr val="black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5" name="Полилиния 4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 descr="шаблон презентации электронно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76672"/>
            <a:ext cx="3023600" cy="72389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3590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4248472" cy="94096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prstClr val="black"/>
                </a:solidFill>
                <a:latin typeface="Century Gothic" pitchFamily="34" charset="0"/>
              </a:rPr>
              <a:t>Поддержание </a:t>
            </a:r>
            <a:r>
              <a:rPr lang="ru-RU" sz="3000" b="1" dirty="0">
                <a:solidFill>
                  <a:prstClr val="black"/>
                </a:solidFill>
                <a:latin typeface="Century Gothic" pitchFamily="34" charset="0"/>
              </a:rPr>
              <a:t>спроса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solidFill>
            <a:schemeClr val="accent3"/>
          </a:solidFill>
        </p:grpSpPr>
        <p:sp>
          <p:nvSpPr>
            <p:cNvPr id="5" name="Полилиния 4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Рисунок 8" descr="шаблон презентации электронно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76672"/>
            <a:ext cx="3023600" cy="723891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5411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99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4608512" cy="796950"/>
          </a:xfrm>
        </p:spPr>
        <p:txBody>
          <a:bodyPr/>
          <a:lstStyle/>
          <a:p>
            <a:r>
              <a:rPr lang="ru-RU" sz="3000" b="1" dirty="0" smtClean="0">
                <a:solidFill>
                  <a:prstClr val="black"/>
                </a:solidFill>
                <a:latin typeface="Century Gothic" pitchFamily="34" charset="0"/>
              </a:rPr>
              <a:t>Итоги сотрудничества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4206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solidFill>
            <a:schemeClr val="bg1">
              <a:lumMod val="85000"/>
            </a:schemeClr>
          </a:solidFill>
        </p:grpSpPr>
        <p:sp>
          <p:nvSpPr>
            <p:cNvPr id="5" name="Полилиния 4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Рисунок 6" descr="шаблон презентации электронной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76672"/>
            <a:ext cx="3023600" cy="7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548680"/>
            <a:ext cx="4392488" cy="720080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latin typeface="Century Gothic" pitchFamily="34" charset="0"/>
              </a:rPr>
              <a:t>  </a:t>
            </a:r>
            <a:r>
              <a:rPr lang="ru-RU" sz="3300" b="1" dirty="0" smtClean="0">
                <a:solidFill>
                  <a:prstClr val="black"/>
                </a:solidFill>
                <a:latin typeface="Century Gothic" pitchFamily="34" charset="0"/>
              </a:rPr>
              <a:t>Проекты компании</a:t>
            </a:r>
            <a:endParaRPr lang="ru-RU" sz="3300" b="1" dirty="0">
              <a:latin typeface="Century Gothic" pitchFamily="34" charset="0"/>
            </a:endParaRPr>
          </a:p>
        </p:txBody>
      </p:sp>
      <p:pic>
        <p:nvPicPr>
          <p:cNvPr id="31" name="Рисунок 30" descr="шаблон презентации электронно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20688"/>
            <a:ext cx="3023600" cy="72389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22" name="Полилиния 21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11560" y="1772816"/>
            <a:ext cx="7875474" cy="3844597"/>
            <a:chOff x="631800" y="1196751"/>
            <a:chExt cx="7875474" cy="384459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31800" y="1196751"/>
              <a:ext cx="7813673" cy="1371600"/>
              <a:chOff x="577424" y="1189245"/>
              <a:chExt cx="7451796" cy="1468939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24" y="1265005"/>
                <a:ext cx="2126676" cy="1364841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grpSp>
            <p:nvGrpSpPr>
              <p:cNvPr id="36" name="Группа 35"/>
              <p:cNvGrpSpPr/>
              <p:nvPr/>
            </p:nvGrpSpPr>
            <p:grpSpPr>
              <a:xfrm>
                <a:off x="3273356" y="1189245"/>
                <a:ext cx="4755864" cy="1468939"/>
                <a:chOff x="3273356" y="1189245"/>
                <a:chExt cx="4755864" cy="1468939"/>
              </a:xfrm>
            </p:grpSpPr>
            <p:pic>
              <p:nvPicPr>
                <p:cNvPr id="37" name="Рисунок 3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3356" y="1265006"/>
                  <a:ext cx="2113782" cy="1376407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</p:pic>
            <p:pic>
              <p:nvPicPr>
                <p:cNvPr id="38" name="Рисунок 3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8923" y="1189245"/>
                  <a:ext cx="2020297" cy="146893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</p:pic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631800" y="3645024"/>
              <a:ext cx="7875474" cy="1396324"/>
              <a:chOff x="304800" y="2705099"/>
              <a:chExt cx="7847540" cy="1440764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2705099"/>
                <a:ext cx="2092035" cy="1414800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8074" y="2729345"/>
                <a:ext cx="2080621" cy="1415253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6727" y="2734324"/>
                <a:ext cx="2125613" cy="1411539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611560" y="34290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Жилой комплекс «Александрия»</a:t>
            </a:r>
          </a:p>
          <a:p>
            <a:r>
              <a:rPr lang="ru-RU" sz="1200" dirty="0" smtClean="0"/>
              <a:t> г. Сургут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34290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Жилой комплекс «Южный»</a:t>
            </a:r>
          </a:p>
          <a:p>
            <a:r>
              <a:rPr lang="ru-RU" sz="1200" dirty="0" smtClean="0"/>
              <a:t>г. Нефтеюганск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34290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Микрорайон </a:t>
            </a:r>
            <a:r>
              <a:rPr lang="ru-RU" sz="1200" dirty="0">
                <a:solidFill>
                  <a:prstClr val="black"/>
                </a:solidFill>
              </a:rPr>
              <a:t>4 а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г. Лангепас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587727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ЖК «Авалон» </a:t>
            </a:r>
          </a:p>
          <a:p>
            <a:pPr lvl="0"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г. Югорск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587727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ЖК «Эмдер» </a:t>
            </a:r>
          </a:p>
          <a:p>
            <a:pPr lvl="0"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г. Нягань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4208" y="587727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ЖК «Шаимский»</a:t>
            </a:r>
          </a:p>
          <a:p>
            <a:pPr lvl="0"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г. Урай</a:t>
            </a:r>
          </a:p>
        </p:txBody>
      </p:sp>
    </p:spTree>
    <p:extLst>
      <p:ext uri="{BB962C8B-B14F-4D97-AF65-F5344CB8AC3E}">
        <p14:creationId xmlns:p14="http://schemas.microsoft.com/office/powerpoint/2010/main" val="1604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3456384" cy="72008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prstClr val="black"/>
                </a:solidFill>
                <a:latin typeface="Century Gothic" pitchFamily="34" charset="0"/>
              </a:rPr>
              <a:t>Проект </a:t>
            </a:r>
            <a:r>
              <a:rPr lang="ru-RU" sz="3000" b="1" dirty="0" smtClean="0">
                <a:solidFill>
                  <a:prstClr val="black"/>
                </a:solidFill>
                <a:latin typeface="Century Gothic" pitchFamily="34" charset="0"/>
              </a:rPr>
              <a:t>«Доходный дом»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2780927"/>
            <a:ext cx="3668216" cy="223224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Century Gothic" pitchFamily="34" charset="0"/>
              </a:rPr>
              <a:t>Квартиры с мебелью и ремонтом</a:t>
            </a:r>
          </a:p>
          <a:p>
            <a:r>
              <a:rPr lang="ru-RU" sz="2000" dirty="0" smtClean="0">
                <a:latin typeface="Century Gothic" pitchFamily="34" charset="0"/>
              </a:rPr>
              <a:t>Арендное жилье по ценам ниже рыночных</a:t>
            </a:r>
          </a:p>
          <a:p>
            <a:r>
              <a:rPr lang="ru-RU" sz="2000" dirty="0" smtClean="0">
                <a:latin typeface="Century Gothic" pitchFamily="34" charset="0"/>
              </a:rPr>
              <a:t>Тесное сотрудничество «ССТ» с Ипотечным агентством Югры 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296"/>
            <a:ext cx="4038600" cy="2689770"/>
          </a:xfrm>
        </p:spPr>
      </p:pic>
      <p:pic>
        <p:nvPicPr>
          <p:cNvPr id="8" name="Рисунок 7" descr="шаблон презентации электронной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76672"/>
            <a:ext cx="3023600" cy="723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4008" y="5445225"/>
            <a:ext cx="40324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Жилой комплекс «Взлетный», дом № 15</a:t>
            </a:r>
            <a:endParaRPr lang="ru-RU" sz="1200" b="1" dirty="0">
              <a:latin typeface="Century Gothic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1093912" cy="1131717"/>
            <a:chOff x="0" y="0"/>
            <a:chExt cx="1093912" cy="1131717"/>
          </a:xfrm>
          <a:solidFill>
            <a:schemeClr val="accent3"/>
          </a:solidFill>
        </p:grpSpPr>
        <p:sp>
          <p:nvSpPr>
            <p:cNvPr id="15" name="Полилиния 14"/>
            <p:cNvSpPr/>
            <p:nvPr/>
          </p:nvSpPr>
          <p:spPr>
            <a:xfrm rot="16200000" flipV="1">
              <a:off x="-116063" y="116063"/>
              <a:ext cx="1131717" cy="89959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00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002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0 w 10000"/>
                <a:gd name="connsiteY0" fmla="*/ 480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803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  <a:gd name="connsiteX0" fmla="*/ 62 w 10062"/>
                <a:gd name="connsiteY0" fmla="*/ 4002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002 h 10000"/>
                <a:gd name="connsiteX0" fmla="*/ 62 w 10062"/>
                <a:gd name="connsiteY0" fmla="*/ 4803 h 10000"/>
                <a:gd name="connsiteX1" fmla="*/ 10062 w 10062"/>
                <a:gd name="connsiteY1" fmla="*/ 0 h 10000"/>
                <a:gd name="connsiteX2" fmla="*/ 10062 w 10062"/>
                <a:gd name="connsiteY2" fmla="*/ 10000 h 10000"/>
                <a:gd name="connsiteX3" fmla="*/ 62 w 10062"/>
                <a:gd name="connsiteY3" fmla="*/ 10000 h 10000"/>
                <a:gd name="connsiteX4" fmla="*/ 62 w 10062"/>
                <a:gd name="connsiteY4" fmla="*/ 480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2" h="10000">
                  <a:moveTo>
                    <a:pt x="62" y="4803"/>
                  </a:moveTo>
                  <a:lnTo>
                    <a:pt x="10062" y="0"/>
                  </a:lnTo>
                  <a:lnTo>
                    <a:pt x="10062" y="10000"/>
                  </a:lnTo>
                  <a:lnTo>
                    <a:pt x="62" y="10000"/>
                  </a:lnTo>
                  <a:cubicBezTo>
                    <a:pt x="62" y="8268"/>
                    <a:pt x="0" y="8219"/>
                    <a:pt x="62" y="48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39552" y="0"/>
              <a:ext cx="554360" cy="1124744"/>
            </a:xfrm>
            <a:custGeom>
              <a:avLst/>
              <a:gdLst>
                <a:gd name="connsiteX0" fmla="*/ 0 w 122312"/>
                <a:gd name="connsiteY0" fmla="*/ 0 h 1124744"/>
                <a:gd name="connsiteX1" fmla="*/ 122312 w 122312"/>
                <a:gd name="connsiteY1" fmla="*/ 0 h 1124744"/>
                <a:gd name="connsiteX2" fmla="*/ 122312 w 122312"/>
                <a:gd name="connsiteY2" fmla="*/ 1124744 h 1124744"/>
                <a:gd name="connsiteX3" fmla="*/ 0 w 122312"/>
                <a:gd name="connsiteY3" fmla="*/ 1124744 h 1124744"/>
                <a:gd name="connsiteX4" fmla="*/ 0 w 12231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482352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360040 w 482352"/>
                <a:gd name="connsiteY0" fmla="*/ 0 h 1124744"/>
                <a:gd name="connsiteX1" fmla="*/ 482352 w 482352"/>
                <a:gd name="connsiteY1" fmla="*/ 0 h 1124744"/>
                <a:gd name="connsiteX2" fmla="*/ 144016 w 482352"/>
                <a:gd name="connsiteY2" fmla="*/ 1124744 h 1124744"/>
                <a:gd name="connsiteX3" fmla="*/ 0 w 482352"/>
                <a:gd name="connsiteY3" fmla="*/ 1124744 h 1124744"/>
                <a:gd name="connsiteX4" fmla="*/ 360040 w 482352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216024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  <a:gd name="connsiteX0" fmla="*/ 432048 w 554360"/>
                <a:gd name="connsiteY0" fmla="*/ 0 h 1124744"/>
                <a:gd name="connsiteX1" fmla="*/ 554360 w 554360"/>
                <a:gd name="connsiteY1" fmla="*/ 0 h 1124744"/>
                <a:gd name="connsiteX2" fmla="*/ 144016 w 554360"/>
                <a:gd name="connsiteY2" fmla="*/ 1124744 h 1124744"/>
                <a:gd name="connsiteX3" fmla="*/ 0 w 554360"/>
                <a:gd name="connsiteY3" fmla="*/ 1124744 h 1124744"/>
                <a:gd name="connsiteX4" fmla="*/ 432048 w 554360"/>
                <a:gd name="connsiteY4" fmla="*/ 0 h 112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360" h="1124744">
                  <a:moveTo>
                    <a:pt x="432048" y="0"/>
                  </a:moveTo>
                  <a:lnTo>
                    <a:pt x="554360" y="0"/>
                  </a:lnTo>
                  <a:lnTo>
                    <a:pt x="144016" y="1124744"/>
                  </a:lnTo>
                  <a:lnTo>
                    <a:pt x="0" y="1124744"/>
                  </a:lnTo>
                  <a:lnTo>
                    <a:pt x="43204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1003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383</Words>
  <Application>Microsoft Office PowerPoint</Application>
  <PresentationFormat>Экран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  ССТ СЕГОДНЯ</vt:lpstr>
      <vt:lpstr>Презентация PowerPoint</vt:lpstr>
      <vt:lpstr> Портфель проектов </vt:lpstr>
      <vt:lpstr>Концепция жилья/ востребованный продукт</vt:lpstr>
      <vt:lpstr>Формула «40+»/ уникальный социум</vt:lpstr>
      <vt:lpstr>Поддержание спроса</vt:lpstr>
      <vt:lpstr>Итоги сотрудничества</vt:lpstr>
      <vt:lpstr>  Проекты компании</vt:lpstr>
      <vt:lpstr>Проект «Доходный дом»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Текущая ситуация в компании</dc:title>
  <dc:creator>torgi</dc:creator>
  <cp:lastModifiedBy>Movsisyan</cp:lastModifiedBy>
  <cp:revision>82</cp:revision>
  <cp:lastPrinted>2014-09-24T04:42:55Z</cp:lastPrinted>
  <dcterms:created xsi:type="dcterms:W3CDTF">2014-09-23T03:49:34Z</dcterms:created>
  <dcterms:modified xsi:type="dcterms:W3CDTF">2014-10-02T09:02:29Z</dcterms:modified>
</cp:coreProperties>
</file>