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4" r:id="rId2"/>
    <p:sldId id="463" r:id="rId3"/>
    <p:sldId id="485" r:id="rId4"/>
    <p:sldId id="480" r:id="rId5"/>
    <p:sldId id="474" r:id="rId6"/>
    <p:sldId id="475" r:id="rId7"/>
    <p:sldId id="476" r:id="rId8"/>
    <p:sldId id="481" r:id="rId9"/>
    <p:sldId id="484" r:id="rId10"/>
    <p:sldId id="482" r:id="rId11"/>
  </p:sldIdLst>
  <p:sldSz cx="9906000" cy="6858000" type="A4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75CC"/>
    <a:srgbClr val="FFCC66"/>
    <a:srgbClr val="0066CC"/>
    <a:srgbClr val="FF3300"/>
    <a:srgbClr val="0066FF"/>
    <a:srgbClr val="FFFFCC"/>
    <a:srgbClr val="CCECFF"/>
    <a:srgbClr val="FFCC99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50" autoAdjust="0"/>
    <p:restoredTop sz="94713" autoAdjust="0"/>
  </p:normalViewPr>
  <p:slideViewPr>
    <p:cSldViewPr>
      <p:cViewPr>
        <p:scale>
          <a:sx n="70" d="100"/>
          <a:sy n="70" d="100"/>
        </p:scale>
        <p:origin x="-480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-1524" y="-90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yvjannajaEN\AppData\Local\Microsoft\Windows\Temporary%20Internet%20Files\Content.Outlook\1G83UQL0\&#1076;&#1083;&#1103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6506642928045919E-2"/>
          <c:y val="4.1177628424192474E-2"/>
          <c:w val="0.85066542321510086"/>
          <c:h val="0.632251613351643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Лист1!$B$11</c:f>
              <c:strCache>
                <c:ptCount val="1"/>
                <c:pt idx="0">
                  <c:v>Совокупный объем выданных ипотечных кредитов в ХМАО-Югре, млрд. руб.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0"/>
                  <c:y val="7.4177086989864688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7.788594133935783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1126563048479709E-2"/>
                </c:manualLayout>
              </c:layout>
              <c:showVal val="1"/>
            </c:dLbl>
            <c:dLbl>
              <c:idx val="4"/>
              <c:layout>
                <c:manualLayout>
                  <c:x val="-3.5815002820078399E-3"/>
                  <c:y val="7.417708698986463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Лист1!$C$10:$J$10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Лист1!$C$11:$J$11</c:f>
              <c:numCache>
                <c:formatCode>General</c:formatCode>
                <c:ptCount val="8"/>
                <c:pt idx="0">
                  <c:v>12.65</c:v>
                </c:pt>
                <c:pt idx="1">
                  <c:v>17.88</c:v>
                </c:pt>
                <c:pt idx="2">
                  <c:v>20.279999999999987</c:v>
                </c:pt>
                <c:pt idx="3">
                  <c:v>5.8</c:v>
                </c:pt>
                <c:pt idx="4">
                  <c:v>18.600000000000001</c:v>
                </c:pt>
                <c:pt idx="5">
                  <c:v>29.959999999999987</c:v>
                </c:pt>
                <c:pt idx="6">
                  <c:v>32.730000000000011</c:v>
                </c:pt>
                <c:pt idx="7">
                  <c:v>40.71</c:v>
                </c:pt>
              </c:numCache>
            </c:numRef>
          </c:val>
        </c:ser>
        <c:ser>
          <c:idx val="1"/>
          <c:order val="1"/>
          <c:tx>
            <c:strRef>
              <c:f>Лист1!$B$12</c:f>
              <c:strCache>
                <c:ptCount val="1"/>
                <c:pt idx="0">
                  <c:v>в т.ч. объем выданных кредитов с помощью гос. поддержки, млрд. руб.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0"/>
                  <c:y val="7.417708698986455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6.675937829087814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"/>
                  <c:y val="7.417708698986470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1.112656304847970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7.7885941339357834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1.7945572476029353E-3"/>
                  <c:y val="7.417708698986463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0"/>
                  <c:y val="6.675937829087814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1.7945572476029353E-3"/>
                  <c:y val="0.122392193533276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Лист1!$E$10:$J$10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Лист1!$C$12:$J$12</c:f>
              <c:numCache>
                <c:formatCode>General</c:formatCode>
                <c:ptCount val="8"/>
                <c:pt idx="0">
                  <c:v>9.8600000000000048</c:v>
                </c:pt>
                <c:pt idx="1">
                  <c:v>12.2</c:v>
                </c:pt>
                <c:pt idx="2">
                  <c:v>11.59</c:v>
                </c:pt>
                <c:pt idx="3">
                  <c:v>1.6</c:v>
                </c:pt>
                <c:pt idx="4">
                  <c:v>10.739999999999998</c:v>
                </c:pt>
                <c:pt idx="5">
                  <c:v>20.149999999999999</c:v>
                </c:pt>
                <c:pt idx="6">
                  <c:v>22.6</c:v>
                </c:pt>
                <c:pt idx="7">
                  <c:v>24.37</c:v>
                </c:pt>
              </c:numCache>
            </c:numRef>
          </c:val>
        </c:ser>
        <c:overlap val="100"/>
        <c:axId val="66670592"/>
        <c:axId val="67206144"/>
      </c:barChart>
      <c:lineChart>
        <c:grouping val="standard"/>
        <c:ser>
          <c:idx val="2"/>
          <c:order val="2"/>
          <c:tx>
            <c:strRef>
              <c:f>Лист1!$B$13</c:f>
              <c:strCache>
                <c:ptCount val="1"/>
                <c:pt idx="0">
                  <c:v>Доля льготной ипотеки, %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2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3"/>
              <c:layout>
                <c:manualLayout>
                  <c:x val="-2.6047766909351684E-2"/>
                  <c:y val="-4.566534218707921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5992808798646384E-2"/>
                  <c:y val="-3.824763348809288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5992818979709238E-2"/>
                  <c:y val="-5.679190523555898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Лист1!$E$10:$J$10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Лист1!$C$13:$J$13</c:f>
              <c:numCache>
                <c:formatCode>0</c:formatCode>
                <c:ptCount val="8"/>
                <c:pt idx="0">
                  <c:v>77.944664031620619</c:v>
                </c:pt>
                <c:pt idx="1">
                  <c:v>68.232662192393718</c:v>
                </c:pt>
                <c:pt idx="2">
                  <c:v>57.149901380670606</c:v>
                </c:pt>
                <c:pt idx="3">
                  <c:v>27.586206896551694</c:v>
                </c:pt>
                <c:pt idx="4">
                  <c:v>57.741935483870968</c:v>
                </c:pt>
                <c:pt idx="5">
                  <c:v>67.256341789052072</c:v>
                </c:pt>
                <c:pt idx="6">
                  <c:v>69.049801405438444</c:v>
                </c:pt>
                <c:pt idx="7">
                  <c:v>59.862441660525654</c:v>
                </c:pt>
              </c:numCache>
            </c:numRef>
          </c:val>
          <c:smooth val="1"/>
        </c:ser>
        <c:marker val="1"/>
        <c:axId val="69518464"/>
        <c:axId val="68516480"/>
      </c:lineChart>
      <c:catAx>
        <c:axId val="6667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67206144"/>
        <c:crosses val="autoZero"/>
        <c:auto val="1"/>
        <c:lblAlgn val="ctr"/>
        <c:lblOffset val="100"/>
      </c:catAx>
      <c:valAx>
        <c:axId val="672061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66670592"/>
        <c:crosses val="autoZero"/>
        <c:crossBetween val="between"/>
      </c:valAx>
      <c:valAx>
        <c:axId val="68516480"/>
        <c:scaling>
          <c:orientation val="minMax"/>
          <c:max val="120"/>
        </c:scaling>
        <c:axPos val="r"/>
        <c:numFmt formatCode="0" sourceLinked="1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crossAx val="69518464"/>
        <c:crosses val="max"/>
        <c:crossBetween val="between"/>
        <c:majorUnit val="20"/>
      </c:valAx>
      <c:catAx>
        <c:axId val="69518464"/>
        <c:scaling>
          <c:orientation val="minMax"/>
        </c:scaling>
        <c:delete val="1"/>
        <c:axPos val="b"/>
        <c:numFmt formatCode="General" sourceLinked="1"/>
        <c:tickLblPos val="none"/>
        <c:crossAx val="68516480"/>
        <c:crosses val="autoZero"/>
        <c:auto val="1"/>
        <c:lblAlgn val="ctr"/>
        <c:lblOffset val="100"/>
      </c:cat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2.6844365777539889E-2"/>
          <c:y val="0.77067131429841174"/>
          <c:w val="0.54551564977628697"/>
          <c:h val="0.18821034051955529"/>
        </c:manualLayout>
      </c:layout>
      <c:txPr>
        <a:bodyPr/>
        <a:lstStyle/>
        <a:p>
          <a:pPr>
            <a:defRPr>
              <a:latin typeface="Arial Narrow" pitchFamily="34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spPr>
            <a:solidFill>
              <a:schemeClr val="tx1"/>
            </a:solidFill>
          </c:spPr>
          <c:dPt>
            <c:idx val="0"/>
            <c:explosion val="6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val>
            <c:numRef>
              <c:f>Лист1!$I$6:$I$7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7790750007368932E-2"/>
                  <c:y val="-6.403048712744703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3596703540876411E-2"/>
                  <c:y val="-6.833217718356497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8792316726712912E-2"/>
                  <c:y val="-8.553893740803865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Лист1!$A$1:$G$1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Лист1!$A$2:$G$2</c:f>
              <c:numCache>
                <c:formatCode>#,##0</c:formatCode>
                <c:ptCount val="7"/>
                <c:pt idx="0">
                  <c:v>15500</c:v>
                </c:pt>
                <c:pt idx="1">
                  <c:v>12000</c:v>
                </c:pt>
                <c:pt idx="2">
                  <c:v>10000</c:v>
                </c:pt>
                <c:pt idx="3">
                  <c:v>10500</c:v>
                </c:pt>
                <c:pt idx="4">
                  <c:v>11000</c:v>
                </c:pt>
                <c:pt idx="5">
                  <c:v>11500</c:v>
                </c:pt>
                <c:pt idx="6">
                  <c:v>12000</c:v>
                </c:pt>
              </c:numCache>
            </c:numRef>
          </c:val>
        </c:ser>
        <c:dLbls>
          <c:showVal val="1"/>
        </c:dLbls>
        <c:upDownBars>
          <c:gapWidth val="150"/>
          <c:upBars/>
          <c:downBars/>
        </c:upDownBars>
        <c:marker val="1"/>
        <c:axId val="95391744"/>
        <c:axId val="95393664"/>
      </c:lineChart>
      <c:catAx>
        <c:axId val="95391744"/>
        <c:scaling>
          <c:orientation val="minMax"/>
        </c:scaling>
        <c:axPos val="b"/>
        <c:numFmt formatCode="General" sourceLinked="1"/>
        <c:tickLblPos val="nextTo"/>
        <c:spPr>
          <a:ln w="34925">
            <a:solidFill>
              <a:srgbClr val="0070C0"/>
            </a:solidFill>
          </a:ln>
        </c:spPr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95393664"/>
        <c:crosses val="autoZero"/>
        <c:auto val="1"/>
        <c:lblAlgn val="ctr"/>
        <c:lblOffset val="100"/>
      </c:catAx>
      <c:valAx>
        <c:axId val="95393664"/>
        <c:scaling>
          <c:orientation val="minMax"/>
          <c:max val="16000"/>
          <c:min val="80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1"/>
        <c:tickLblPos val="none"/>
        <c:crossAx val="95391744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9612" cy="3403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335" y="3"/>
            <a:ext cx="4279612" cy="3403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4F94-A059-4A1E-8F0B-822FDC013939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279612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335" y="6456218"/>
            <a:ext cx="4279612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BBD4F-F0B2-464C-B7E8-2EA57288A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83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4279918" cy="338791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4335" y="7"/>
            <a:ext cx="4277613" cy="338791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457DA8-3C91-4B8B-A0D5-0C7E66366801}" type="datetime1">
              <a:rPr lang="ru-RU" smtClean="0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08000"/>
            <a:ext cx="36861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0" tIns="45130" rIns="90260" bIns="4513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9278" y="3228353"/>
            <a:ext cx="7898016" cy="3058954"/>
          </a:xfrm>
          <a:prstGeom prst="rect">
            <a:avLst/>
          </a:prstGeom>
        </p:spPr>
        <p:txBody>
          <a:bodyPr vert="horz" lIns="90260" tIns="45130" rIns="90260" bIns="4513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7798"/>
            <a:ext cx="4279918" cy="338791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4335" y="6457798"/>
            <a:ext cx="4277613" cy="338791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2EE95A-180A-4ACA-8B18-5E906032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887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5625" y="508000"/>
            <a:ext cx="3686175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70F661-C34C-4D9C-8994-85E3216276E3}" type="datetime1">
              <a:rPr lang="ru-RU" smtClean="0"/>
              <a:pPr>
                <a:defRPr/>
              </a:pPr>
              <a:t>02.10.2014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C07F-54F2-4C17-9E02-59C17C721C29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1050-4AD4-45F0-8796-3536E6AC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3167-0194-4878-9962-A62B7D5BCC12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CA6D-3977-469C-9783-B0423CF6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CB03-FBB8-48C2-A421-4E3970A9261B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AFA6-F7BB-4019-9136-5F5D03D0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63FE-1332-4D7C-9098-99114990D10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D3CE-EF73-4515-9B6E-063B89370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708F-640D-4826-AAFE-F5B05A99621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B37F-8EF1-467B-AEF1-F6DB2C61A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0377-D31E-44D5-8F86-812F20E14B2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0DD5-F9F1-481C-84A2-0770D1C42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5BE2-A3D1-4581-92D7-A229584BBD82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F600-0790-42DA-AAED-5050E2F55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304A-ADA5-496A-967D-A0457F78A064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77A6-FFEB-4FAA-9A20-11D80865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1BFF-3BAE-4519-B204-6690153F098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B833-E1E0-4D38-9B8E-5CE13844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C486-F950-452E-8E8B-AB03B2BFC430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D07B-A91F-4862-804C-B44066A7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A3F2-8A63-403A-90E3-675B4297B34F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10FA-6DFE-4DD7-859F-D09438342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3DBD8-39B1-425D-B05D-F12AEEA55C69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BACC2B-5350-48E6-AD02-05D4C2ACB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352600" cy="6858000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072680" y="2132856"/>
            <a:ext cx="7272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ИНВЕСТИРОВАНИЕ СРЕДСТВ ПЕНСИОННЫХ НАКОПЛЕНИЙ В ЭКОНОМИКУ ЮГРЫ</a:t>
            </a:r>
          </a:p>
          <a:p>
            <a:endParaRPr lang="ru-RU" sz="3000" b="1" dirty="0" smtClean="0">
              <a:solidFill>
                <a:schemeClr val="tx2"/>
              </a:solidFill>
              <a:cs typeface="Arial" pitchFamily="34" charset="0"/>
            </a:endParaRPr>
          </a:p>
          <a:p>
            <a:endParaRPr lang="ru-RU" sz="3000" b="1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ru-RU" sz="3000" b="1" smtClean="0">
                <a:solidFill>
                  <a:schemeClr val="tx2"/>
                </a:solidFill>
                <a:cs typeface="Arial" pitchFamily="34" charset="0"/>
              </a:rPr>
              <a:t>ИПОТЕЧНЫЕ </a:t>
            </a:r>
            <a:r>
              <a:rPr lang="ru-RU" sz="3000" b="1" smtClean="0">
                <a:solidFill>
                  <a:schemeClr val="tx2"/>
                </a:solidFill>
                <a:cs typeface="Arial" pitchFamily="34" charset="0"/>
              </a:rPr>
              <a:t>СЕРТИФИКАТЫ </a:t>
            </a:r>
            <a:r>
              <a:rPr lang="ru-RU" sz="3000" b="1" dirty="0" smtClean="0">
                <a:solidFill>
                  <a:schemeClr val="tx2"/>
                </a:solidFill>
                <a:cs typeface="Arial" pitchFamily="34" charset="0"/>
              </a:rPr>
              <a:t>УЧАСТИЯ </a:t>
            </a:r>
          </a:p>
          <a:p>
            <a:endParaRPr lang="ru-RU" sz="2400" b="1" i="1" dirty="0" smtClean="0">
              <a:solidFill>
                <a:schemeClr val="tx2"/>
              </a:solidFill>
              <a:cs typeface="Arial" pitchFamily="34" charset="0"/>
            </a:endParaRPr>
          </a:p>
          <a:p>
            <a:endParaRPr lang="ru-RU" sz="2400" b="1" i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2600" y="0"/>
            <a:ext cx="144016" cy="4149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2600" y="332656"/>
            <a:ext cx="7632848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ПЛАНИРУЕМЫЕ РЕЗУЛЬТАТЫ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92560" y="1556792"/>
            <a:ext cx="28533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Правительство ХМАО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− </a:t>
            </a:r>
            <a:r>
              <a:rPr lang="ru-RU" b="1" dirty="0" err="1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Югры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64968" y="1556792"/>
            <a:ext cx="13353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Жители </a:t>
            </a:r>
            <a:r>
              <a:rPr lang="ru-RU" b="1" dirty="0" err="1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Югры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545288" y="1556792"/>
            <a:ext cx="10708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Инвесторы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8584" y="2276872"/>
            <a:ext cx="237626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Привлечение пенсионных средств в экономику </a:t>
            </a:r>
            <a:r>
              <a:rPr lang="ru-RU" dirty="0" err="1" smtClean="0">
                <a:latin typeface="Arial Narrow" pitchFamily="34" charset="0"/>
              </a:rPr>
              <a:t>Югры</a:t>
            </a:r>
            <a:endParaRPr lang="ru-RU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Уменьшение текущих расходов бюджета </a:t>
            </a: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ХМАО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Югры</a:t>
            </a:r>
            <a:r>
              <a:rPr lang="ru-RU" dirty="0" smtClean="0">
                <a:latin typeface="Arial Narrow" pitchFamily="34" charset="0"/>
              </a:rPr>
              <a:t> на выплату компенсации процентной ставки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912" y="2276872"/>
            <a:ext cx="273630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Снижение долговой нагрузки на «семейный бюджет» участников окружной жилищной программы за счет снижения процентных ставок по действующим ипотечным кредитам.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Улучшение жилищных условий путем аренды жилья (порядка 50 </a:t>
            </a:r>
            <a:r>
              <a:rPr lang="ru-RU" dirty="0" err="1" smtClean="0">
                <a:latin typeface="Arial Narrow" pitchFamily="34" charset="0"/>
              </a:rPr>
              <a:t>тыс</a:t>
            </a:r>
            <a:r>
              <a:rPr lang="en-US" dirty="0" smtClean="0">
                <a:latin typeface="Arial Narrow" pitchFamily="34" charset="0"/>
              </a:rPr>
              <a:t>.</a:t>
            </a:r>
            <a:r>
              <a:rPr lang="ru-RU" dirty="0" smtClean="0">
                <a:latin typeface="Arial Narrow" pitchFamily="34" charset="0"/>
              </a:rPr>
              <a:t> кв.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м).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280" y="2276872"/>
            <a:ext cx="194421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Обеспечение стабильной доходности 9–10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% при минимальных рисках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2560" y="5949280"/>
            <a:ext cx="8280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Arial Narrow" pitchFamily="34" charset="0"/>
              </a:rPr>
              <a:t>Только при соблюдении интересов всех задействованных в этом процессе сторон, нас ждет успех – новая система станет жизнеспособной и устойчивой.</a:t>
            </a:r>
          </a:p>
        </p:txBody>
      </p:sp>
      <p:pic>
        <p:nvPicPr>
          <p:cNvPr id="3" name="Picture 3" descr="C:\Users\PolyvjannajaEN\Desktop\Безымянный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2132856"/>
            <a:ext cx="389729" cy="360040"/>
          </a:xfrm>
          <a:prstGeom prst="rect">
            <a:avLst/>
          </a:prstGeom>
          <a:noFill/>
        </p:spPr>
      </p:pic>
      <p:pic>
        <p:nvPicPr>
          <p:cNvPr id="24" name="Picture 3" descr="C:\Users\PolyvjannajaEN\Desktop\Безымянный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2996952"/>
            <a:ext cx="389729" cy="360040"/>
          </a:xfrm>
          <a:prstGeom prst="rect">
            <a:avLst/>
          </a:prstGeom>
          <a:noFill/>
        </p:spPr>
      </p:pic>
      <p:pic>
        <p:nvPicPr>
          <p:cNvPr id="25" name="Picture 3" descr="C:\Users\PolyvjannajaEN\Desktop\Безымянный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872" y="2132856"/>
            <a:ext cx="389729" cy="360040"/>
          </a:xfrm>
          <a:prstGeom prst="rect">
            <a:avLst/>
          </a:prstGeom>
          <a:noFill/>
        </p:spPr>
      </p:pic>
      <p:pic>
        <p:nvPicPr>
          <p:cNvPr id="26" name="Picture 3" descr="C:\Users\PolyvjannajaEN\Desktop\Безымянный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872" y="4365104"/>
            <a:ext cx="389729" cy="360040"/>
          </a:xfrm>
          <a:prstGeom prst="rect">
            <a:avLst/>
          </a:prstGeom>
          <a:noFill/>
        </p:spPr>
      </p:pic>
      <p:pic>
        <p:nvPicPr>
          <p:cNvPr id="27" name="Picture 3" descr="C:\Users\PolyvjannajaEN\Desktop\Безымянный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232" y="2204864"/>
            <a:ext cx="389729" cy="360040"/>
          </a:xfrm>
          <a:prstGeom prst="rect">
            <a:avLst/>
          </a:prstGeom>
          <a:noFill/>
        </p:spPr>
      </p:pic>
      <p:pic>
        <p:nvPicPr>
          <p:cNvPr id="28" name="Picture 3" descr="C:\Users\PolyvjannajaEN\Desktop\Безымянный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3240" y="4005064"/>
            <a:ext cx="389729" cy="3600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545288" y="4077072"/>
            <a:ext cx="194421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При вложении в арендную недвижимость 8-9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% + капитализация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27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2600" y="332656"/>
            <a:ext cx="6696744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ОАО «ИПОТЕЧНОЕ АГЕНТСТВО ЮГРЫ»</a:t>
            </a:r>
          </a:p>
        </p:txBody>
      </p:sp>
      <p:pic>
        <p:nvPicPr>
          <p:cNvPr id="141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  <p:pic>
        <p:nvPicPr>
          <p:cNvPr id="2050" name="Picture 2" descr="D:\Shara\Дизайн-ТАНЯ\Инфографик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672" y="1628800"/>
            <a:ext cx="5328592" cy="535003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04692" y="3955122"/>
            <a:ext cx="1684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400" dirty="0" smtClean="0">
                <a:latin typeface="Arial Narrow" pitchFamily="34" charset="0"/>
              </a:rPr>
              <a:t>Создано в 2005 году </a:t>
            </a: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latin typeface="Arial Narrow" pitchFamily="34" charset="0"/>
              </a:rPr>
              <a:t>Правительством </a:t>
            </a: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latin typeface="Arial Narrow" pitchFamily="34" charset="0"/>
              </a:rPr>
              <a:t>автономного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6616" y="2093947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4 филиала </a:t>
            </a:r>
            <a:r>
              <a:rPr lang="ru-RU" sz="1400" dirty="0" smtClean="0">
                <a:latin typeface="Arial Narrow" pitchFamily="34" charset="0"/>
              </a:rPr>
              <a:t>и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13 представительств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в крупнейших городах </a:t>
            </a:r>
            <a:r>
              <a:rPr lang="ru-RU" sz="1400" dirty="0" err="1" smtClean="0">
                <a:latin typeface="Arial Narrow" pitchFamily="34" charset="0"/>
              </a:rPr>
              <a:t>Югры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4568" y="3284984"/>
            <a:ext cx="1828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latin typeface="Arial Narrow" pitchFamily="34" charset="0"/>
            </a:endParaRPr>
          </a:p>
          <a:p>
            <a:pPr lvl="0"/>
            <a:r>
              <a:rPr lang="ru-RU" sz="1400" dirty="0" smtClean="0">
                <a:latin typeface="Arial Narrow" pitchFamily="34" charset="0"/>
              </a:rPr>
              <a:t>С 2007 по 2014 год выдано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3 190 займов </a:t>
            </a:r>
            <a:r>
              <a:rPr lang="ru-RU" sz="1400" dirty="0" smtClean="0">
                <a:latin typeface="Arial Narrow" pitchFamily="34" charset="0"/>
              </a:rPr>
              <a:t>суммой более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5,3 </a:t>
            </a:r>
            <a:r>
              <a:rPr lang="ru-RU" sz="1400" dirty="0" err="1" smtClean="0">
                <a:latin typeface="Arial Narrow" pitchFamily="34" charset="0"/>
              </a:rPr>
              <a:t>млрд</a:t>
            </a:r>
            <a:r>
              <a:rPr lang="ru-RU" sz="1400" dirty="0" smtClean="0">
                <a:latin typeface="Arial Narrow" pitchFamily="34" charset="0"/>
              </a:rPr>
              <a:t>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0592" y="4923165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 Narrow" pitchFamily="34" charset="0"/>
              </a:rPr>
              <a:t>Узнаваемость бренда в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(по данным социального исследования, проведенного в 2013 году).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16896" y="623731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 Narrow" pitchFamily="34" charset="0"/>
              </a:rPr>
              <a:t>Доля рынка</a:t>
            </a:r>
          </a:p>
          <a:p>
            <a:pPr lvl="0" algn="ctr"/>
            <a:r>
              <a:rPr lang="ru-RU" sz="1400" dirty="0" smtClean="0">
                <a:latin typeface="Arial Narrow" pitchFamily="34" charset="0"/>
              </a:rPr>
              <a:t> по ипотечному </a:t>
            </a:r>
            <a:r>
              <a:rPr lang="ru-RU" sz="1400" dirty="0" err="1" smtClean="0">
                <a:latin typeface="Arial Narrow" pitchFamily="34" charset="0"/>
              </a:rPr>
              <a:t>брокериджу</a:t>
            </a:r>
            <a:endParaRPr lang="ru-RU" sz="1400" b="1" dirty="0" smtClean="0"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7216" y="4922584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 Narrow" pitchFamily="34" charset="0"/>
              </a:rPr>
              <a:t>Продает около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100 квартир </a:t>
            </a:r>
            <a:r>
              <a:rPr lang="ru-RU" sz="1400" dirty="0" smtClean="0">
                <a:latin typeface="Arial Narrow" pitchFamily="34" charset="0"/>
              </a:rPr>
              <a:t>от застройщиков ежемесячно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01272" y="3501008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 Narrow" pitchFamily="34" charset="0"/>
              </a:rPr>
              <a:t>Рефинансирован 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1 291 </a:t>
            </a:r>
            <a:r>
              <a:rPr lang="ru-RU" sz="1400" b="1" dirty="0" err="1" smtClean="0">
                <a:solidFill>
                  <a:srgbClr val="0070C0"/>
                </a:solidFill>
                <a:latin typeface="Arial Narrow" pitchFamily="34" charset="0"/>
              </a:rPr>
              <a:t>займ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на сумму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порядка 1,4 </a:t>
            </a:r>
            <a:r>
              <a:rPr lang="ru-RU" sz="1400" dirty="0" err="1" smtClean="0">
                <a:latin typeface="Arial Narrow" pitchFamily="34" charset="0"/>
              </a:rPr>
              <a:t>млрд</a:t>
            </a:r>
            <a:r>
              <a:rPr lang="ru-RU" sz="1400" dirty="0" smtClean="0">
                <a:latin typeface="Arial Narrow" pitchFamily="34" charset="0"/>
              </a:rPr>
              <a:t>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53200" y="2134597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 Narrow" pitchFamily="34" charset="0"/>
              </a:rPr>
              <a:t>За 8 лет помогло улучшить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свои жилищные условия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более чем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57 тыс. семей </a:t>
            </a:r>
            <a:r>
              <a:rPr lang="ru-RU" sz="1400" dirty="0" smtClean="0">
                <a:latin typeface="Arial Narrow" pitchFamily="34" charset="0"/>
              </a:rPr>
              <a:t>округа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12840" y="1052736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 Narrow" pitchFamily="34" charset="0"/>
              </a:rPr>
              <a:t>Оператор по реализации и сопровождению окружных программ в сфере жилищной политики и жилищного строительства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1229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2600" y="116632"/>
            <a:ext cx="8280920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РЫНОК ИПОТЕЧНОГО КРЕДИТОВАНИЯ В 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ХАНТЫ-МАНСИЙСКОМ АВТОНОМНОМ ОКРУГЕ -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ЮГРЕ</a:t>
            </a:r>
          </a:p>
        </p:txBody>
      </p:sp>
      <p:pic>
        <p:nvPicPr>
          <p:cNvPr id="22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920552" y="1310571"/>
            <a:ext cx="8568952" cy="246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Остаток ссудной задолженности в </a:t>
            </a:r>
            <a:r>
              <a:rPr lang="ru-RU" sz="1600" dirty="0" err="1" smtClean="0">
                <a:solidFill>
                  <a:schemeClr val="tx1"/>
                </a:solidFill>
                <a:latin typeface="Arial Narrow" pitchFamily="34" charset="0"/>
              </a:rPr>
              <a:t>ХМАО-Югре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по состоянию на 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01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0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1.201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г. составляет 111,1 млрд. рублей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1424608" y="1700808"/>
          <a:ext cx="7920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712640" y="4941168"/>
          <a:ext cx="7128002" cy="1584176"/>
        </p:xfrm>
        <a:graphic>
          <a:graphicData uri="http://schemas.openxmlformats.org/drawingml/2006/table">
            <a:tbl>
              <a:tblPr/>
              <a:tblGrid>
                <a:gridCol w="2664296"/>
                <a:gridCol w="743951"/>
                <a:gridCol w="743951"/>
                <a:gridCol w="743951"/>
                <a:gridCol w="743951"/>
                <a:gridCol w="743951"/>
                <a:gridCol w="743951"/>
              </a:tblGrid>
              <a:tr h="164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ПОКАЗАТЕЛИ</a:t>
                      </a:r>
                    </a:p>
                  </a:txBody>
                  <a:tcPr marL="72000" marR="72000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CC"/>
                    </a:solidFill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Место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ХМАО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−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Югры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 рейтинге субъектов РФ по объему ипотечного кредитования</a:t>
                      </a:r>
                    </a:p>
                  </a:txBody>
                  <a:tcPr marL="72000" marR="72000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Уровень просроченной ипотеки, млн.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Остаток ссудной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задолженности, млн.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41 286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40 809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51 153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69 124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88 640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111 110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Доля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просроченной ипотеки от остатка ссудной задолженности,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5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0592" y="332656"/>
            <a:ext cx="2592288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ЦЕЛЬ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4809" y="3284984"/>
            <a:ext cx="39604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7 млрд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. рублей до 2020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4728" y="2492896"/>
            <a:ext cx="583264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Рефинансирование ипотечных активов Агентства в объеме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04728" y="4077072"/>
            <a:ext cx="561662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с привлечением средств пенсионных накоплений НПФ и инвесторов. 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0632" y="1988840"/>
            <a:ext cx="6840760" cy="3600400"/>
          </a:xfrm>
          <a:prstGeom prst="roundRect">
            <a:avLst>
              <a:gd name="adj" fmla="val 8480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7329264" y="3068960"/>
            <a:ext cx="2160240" cy="12241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28864" y="3068960"/>
            <a:ext cx="3024336" cy="302433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80592" y="3068960"/>
            <a:ext cx="1872208" cy="23042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2600" y="332656"/>
            <a:ext cx="34803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 ЭТАП ПРОЕКТА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2601" y="1609345"/>
            <a:ext cx="69127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Создание и реализация механизма </a:t>
            </a:r>
            <a:r>
              <a:rPr lang="ru-RU" b="1" dirty="0" err="1" smtClean="0">
                <a:latin typeface="Arial Narrow" pitchFamily="34" charset="0"/>
              </a:rPr>
              <a:t>секьюритизации</a:t>
            </a:r>
            <a:r>
              <a:rPr lang="ru-RU" b="1" dirty="0" smtClean="0">
                <a:latin typeface="Arial Narrow" pitchFamily="34" charset="0"/>
              </a:rPr>
              <a:t> ипотечных активов с низкими административными издержками путем выпуска ИПОТЕЧНЫХ СЕРТИФИКАТОВ УЧАСТИЯ</a:t>
            </a:r>
            <a:r>
              <a:rPr lang="en-US" b="1" dirty="0" smtClean="0">
                <a:latin typeface="Arial Narrow" pitchFamily="34" charset="0"/>
              </a:rPr>
              <a:t> (</a:t>
            </a:r>
            <a:r>
              <a:rPr lang="ru-RU" b="1" dirty="0" smtClean="0">
                <a:latin typeface="Arial Narrow" pitchFamily="34" charset="0"/>
              </a:rPr>
              <a:t>ИСУ).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01272" y="3190324"/>
            <a:ext cx="2232248" cy="102592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1600" dirty="0" smtClean="0">
                <a:latin typeface="Arial Narrow" pitchFamily="34" charset="0"/>
              </a:rPr>
              <a:t>Ханты-Мансийский НПФ </a:t>
            </a:r>
          </a:p>
          <a:p>
            <a:pPr lvl="0">
              <a:lnSpc>
                <a:spcPts val="2000"/>
              </a:lnSpc>
            </a:pPr>
            <a:r>
              <a:rPr lang="ru-RU" sz="1600" dirty="0" smtClean="0">
                <a:latin typeface="Arial Narrow" pitchFamily="34" charset="0"/>
              </a:rPr>
              <a:t>за счет пенсионных накоплений приобретает через ММВБ ИСУ.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352600" y="1484784"/>
            <a:ext cx="7560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352600" y="2564904"/>
            <a:ext cx="7560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2600" y="3190324"/>
            <a:ext cx="1800200" cy="205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dirty="0" smtClean="0">
                <a:latin typeface="Arial Narrow" pitchFamily="34" charset="0"/>
              </a:rPr>
              <a:t>Агентство выдает ипотечные займы участникам программы на рефинансирование ранее полученных ипотечных кредитов.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00872" y="3190324"/>
            <a:ext cx="2880320" cy="282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dirty="0" smtClean="0">
                <a:latin typeface="Arial Narrow" pitchFamily="34" charset="0"/>
              </a:rPr>
              <a:t>Управляющая компания «ОРЕОЛ» получает от Агентства ипотечные договоры в доверительное управление </a:t>
            </a:r>
          </a:p>
          <a:p>
            <a:pPr lvl="0">
              <a:lnSpc>
                <a:spcPts val="2000"/>
              </a:lnSpc>
            </a:pPr>
            <a:r>
              <a:rPr lang="ru-RU" dirty="0" smtClean="0">
                <a:latin typeface="Arial Narrow" pitchFamily="34" charset="0"/>
              </a:rPr>
              <a:t>и выпускает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ИСУ. Агентство обязуется обслуживать ипотечные договора и выкупать «</a:t>
            </a:r>
            <a:r>
              <a:rPr lang="ru-RU" dirty="0" err="1" smtClean="0">
                <a:latin typeface="Arial Narrow" pitchFamily="34" charset="0"/>
              </a:rPr>
              <a:t>дефолтные</a:t>
            </a:r>
            <a:r>
              <a:rPr lang="ru-RU" dirty="0" smtClean="0">
                <a:latin typeface="Arial Narrow" pitchFamily="34" charset="0"/>
              </a:rPr>
              <a:t>». Для обеспечения обязательств формируется «кредитное усиление» в размере 20 %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от объема ИСУ.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224808" y="3429000"/>
            <a:ext cx="360040" cy="288032"/>
            <a:chOff x="3872880" y="1700808"/>
            <a:chExt cx="360040" cy="28803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088904" y="1700808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088904" y="1844824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872880" y="1844824"/>
              <a:ext cx="3600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6825208" y="3429000"/>
            <a:ext cx="360040" cy="288032"/>
            <a:chOff x="3872880" y="1700808"/>
            <a:chExt cx="360040" cy="28803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088904" y="1700808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088904" y="1844824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3872880" y="1844824"/>
              <a:ext cx="3600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2600" y="332656"/>
            <a:ext cx="34803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ЭКОНОМИКА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0632" y="1844824"/>
            <a:ext cx="2232248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b="1" dirty="0" smtClean="0">
                <a:latin typeface="Arial Narrow" pitchFamily="34" charset="0"/>
              </a:rPr>
              <a:t>Объем выпуска ИСУ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4938" y="1772816"/>
            <a:ext cx="223779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1 млрд. рублей</a:t>
            </a:r>
            <a:endParaRPr lang="ru-RU" sz="2800" b="1" dirty="0">
              <a:latin typeface="Arial Narrow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64968" y="1916832"/>
            <a:ext cx="648072" cy="288032"/>
            <a:chOff x="3872880" y="1700808"/>
            <a:chExt cx="360040" cy="28803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4088904" y="1700808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088904" y="1844824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3872880" y="1844824"/>
              <a:ext cx="3600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640632" y="3091026"/>
            <a:ext cx="2664296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b="1" dirty="0" smtClean="0">
                <a:latin typeface="Arial Narrow" pitchFamily="34" charset="0"/>
              </a:rPr>
              <a:t>Доход инвестора по ИСУ –  Ханты-Мансийский НПФ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4938" y="3286145"/>
            <a:ext cx="214481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≈ 9 % годовых</a:t>
            </a:r>
            <a:endParaRPr lang="ru-RU" sz="2800" b="1" dirty="0">
              <a:latin typeface="Arial Narrow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592960" y="3356992"/>
            <a:ext cx="720080" cy="288032"/>
            <a:chOff x="3872880" y="1700808"/>
            <a:chExt cx="360040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088904" y="1700808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088904" y="1844824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872880" y="1844824"/>
              <a:ext cx="3600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5754938" y="4726305"/>
            <a:ext cx="239007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≈ 1,5 % годовых</a:t>
            </a:r>
            <a:endParaRPr lang="ru-RU" sz="2800" b="1" dirty="0">
              <a:latin typeface="Arial Narrow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592960" y="4869160"/>
            <a:ext cx="720080" cy="288032"/>
            <a:chOff x="3872880" y="1700808"/>
            <a:chExt cx="360040" cy="288032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4088904" y="1700808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088904" y="1844824"/>
              <a:ext cx="144016" cy="1440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872880" y="1844824"/>
              <a:ext cx="3600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1640632" y="4420270"/>
            <a:ext cx="2880320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b="1" dirty="0" smtClean="0">
                <a:latin typeface="Arial Narrow" pitchFamily="34" charset="0"/>
              </a:rPr>
              <a:t>Затраты на обслуживание ипотечных договоров, услуги управляющей компании, </a:t>
            </a:r>
            <a:r>
              <a:rPr lang="ru-RU" b="1" dirty="0" err="1" smtClean="0">
                <a:latin typeface="Arial Narrow" pitchFamily="34" charset="0"/>
              </a:rPr>
              <a:t>спецдепозитария</a:t>
            </a:r>
            <a:r>
              <a:rPr lang="ru-RU" b="1" dirty="0" smtClean="0">
                <a:latin typeface="Arial Narrow" pitchFamily="34" charset="0"/>
              </a:rPr>
              <a:t> </a:t>
            </a:r>
          </a:p>
          <a:p>
            <a:pPr lvl="0"/>
            <a:r>
              <a:rPr lang="ru-RU" b="1" dirty="0" smtClean="0">
                <a:latin typeface="Arial Narrow" pitchFamily="34" charset="0"/>
              </a:rPr>
              <a:t>и </a:t>
            </a:r>
            <a:r>
              <a:rPr lang="ru-RU" b="1" dirty="0" err="1" smtClean="0">
                <a:latin typeface="Arial Narrow" pitchFamily="34" charset="0"/>
              </a:rPr>
              <a:t>спецрегистратора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2050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2600" y="332656"/>
            <a:ext cx="4248472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ПЕРСПЕКТИВА ПРОЕКТА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53000" y="1916832"/>
          <a:ext cx="4536504" cy="1800200"/>
        </p:xfrm>
        <a:graphic>
          <a:graphicData uri="http://schemas.openxmlformats.org/drawingml/2006/table">
            <a:tbl>
              <a:tblPr/>
              <a:tblGrid>
                <a:gridCol w="2016224"/>
                <a:gridCol w="2520280"/>
              </a:tblGrid>
              <a:tr h="368697">
                <a:tc gridSpan="2"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ВЫПУСК ИСУ (ПО ИПОТЕЧНЫМ ПЛАТЕЖАМ)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316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6316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6316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6316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6239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 </a:t>
                      </a:r>
                      <a:r>
                        <a:rPr lang="ru-RU" sz="13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 2015 по 2018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300" b="1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53000" y="4653136"/>
          <a:ext cx="4536504" cy="1656183"/>
        </p:xfrm>
        <a:graphic>
          <a:graphicData uri="http://schemas.openxmlformats.org/drawingml/2006/table">
            <a:tbl>
              <a:tblPr/>
              <a:tblGrid>
                <a:gridCol w="2016224"/>
                <a:gridCol w="2520280"/>
              </a:tblGrid>
              <a:tr h="375016">
                <a:tc gridSpan="2"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ВЫПУСК ИСУ (ПО АРЕНДНОМУ ЖИЛЬЮ)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313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313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313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228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 </a:t>
                      </a:r>
                      <a:r>
                        <a:rPr lang="ru-RU" sz="13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 2018 по 2020 год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300" b="1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рублей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8592" marR="485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53000" y="1484784"/>
            <a:ext cx="22474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Ипотека физических лиц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53000" y="4221088"/>
            <a:ext cx="3940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Ипотека юридических лиц. Арендное жилье</a:t>
            </a:r>
          </a:p>
        </p:txBody>
      </p:sp>
      <p:pic>
        <p:nvPicPr>
          <p:cNvPr id="22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1136576" y="2270919"/>
          <a:ext cx="31683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2864768" y="3513202"/>
            <a:ext cx="1296144" cy="707886"/>
            <a:chOff x="2614124" y="3068960"/>
            <a:chExt cx="1296144" cy="70788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3400513" y="3212976"/>
              <a:ext cx="509755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млрд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руб.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614124" y="3068960"/>
              <a:ext cx="8066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Arial Narrow" pitchFamily="34" charset="0"/>
                </a:rPr>
                <a:t>≈</a:t>
              </a:r>
              <a:r>
                <a:rPr lang="ru-RU" sz="4000" b="1" dirty="0" smtClean="0">
                  <a:latin typeface="Arial Narrow" pitchFamily="34" charset="0"/>
                </a:rPr>
                <a:t> </a:t>
              </a:r>
              <a:r>
                <a:rPr lang="ru-RU" sz="3800" dirty="0" smtClean="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u-RU" sz="3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38057" y="3351039"/>
            <a:ext cx="1238679" cy="707886"/>
            <a:chOff x="1127732" y="3429000"/>
            <a:chExt cx="1238679" cy="70788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1856656" y="3573016"/>
              <a:ext cx="509755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млрд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руб.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27732" y="3429000"/>
              <a:ext cx="8066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Arial Narrow" pitchFamily="34" charset="0"/>
                </a:rPr>
                <a:t>≈</a:t>
              </a:r>
              <a:r>
                <a:rPr lang="ru-RU" sz="4000" b="1" dirty="0" smtClean="0">
                  <a:latin typeface="Arial Narrow" pitchFamily="34" charset="0"/>
                </a:rPr>
                <a:t> </a:t>
              </a:r>
              <a:r>
                <a:rPr lang="ru-RU" sz="3800" dirty="0" smtClean="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u-RU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64568" y="1694855"/>
            <a:ext cx="1152128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ипотека физических лиц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008784" y="5583287"/>
            <a:ext cx="1152128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ипотека юридических лиц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064568" y="2414935"/>
            <a:ext cx="1152128" cy="792088"/>
            <a:chOff x="920552" y="2204864"/>
            <a:chExt cx="1152128" cy="792088"/>
          </a:xfrm>
        </p:grpSpPr>
        <p:cxnSp>
          <p:nvCxnSpPr>
            <p:cNvPr id="26" name="Соединительная линия уступом 25"/>
            <p:cNvCxnSpPr/>
            <p:nvPr/>
          </p:nvCxnSpPr>
          <p:spPr>
            <a:xfrm rot="10800000">
              <a:off x="920552" y="2204864"/>
              <a:ext cx="1080120" cy="648072"/>
            </a:xfrm>
            <a:prstGeom prst="bentConnector3">
              <a:avLst>
                <a:gd name="adj1" fmla="val -315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1928664" y="2852936"/>
              <a:ext cx="144016" cy="14401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008784" y="4431159"/>
            <a:ext cx="720080" cy="1080120"/>
            <a:chOff x="2864768" y="4221088"/>
            <a:chExt cx="720080" cy="1080120"/>
          </a:xfrm>
        </p:grpSpPr>
        <p:cxnSp>
          <p:nvCxnSpPr>
            <p:cNvPr id="29" name="Соединительная линия уступом 28"/>
            <p:cNvCxnSpPr/>
            <p:nvPr/>
          </p:nvCxnSpPr>
          <p:spPr>
            <a:xfrm rot="5400000">
              <a:off x="2720752" y="4509120"/>
              <a:ext cx="936104" cy="648072"/>
            </a:xfrm>
            <a:prstGeom prst="bentConnector3">
              <a:avLst>
                <a:gd name="adj1" fmla="val 98841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3440832" y="4221088"/>
              <a:ext cx="144016" cy="14401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0592" y="118954"/>
            <a:ext cx="7632848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ТЕКУЩИЕ ПРОЕКТЫ ПО СТРОИТЕЛЬСТВУ АРЕНДНЫХ ДОМОВ В 2014-2015 ГГ.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92560" y="1772816"/>
          <a:ext cx="8496944" cy="4077725"/>
        </p:xfrm>
        <a:graphic>
          <a:graphicData uri="http://schemas.openxmlformats.org/drawingml/2006/table">
            <a:tbl>
              <a:tblPr/>
              <a:tblGrid>
                <a:gridCol w="2498223"/>
                <a:gridCol w="1197691"/>
                <a:gridCol w="1275396"/>
                <a:gridCol w="1275396"/>
                <a:gridCol w="1356481"/>
                <a:gridCol w="893757"/>
              </a:tblGrid>
              <a:tr h="534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г. Сургут,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., д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 15/1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г. Сургут,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д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 1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г. Нефтеюганск,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11Б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 11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г. Ханты-Мансийск, 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ул. Рябиновая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д. 1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Застройщик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ООО «Северные Строительные Технологии»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ООО «Новые </a:t>
                      </a:r>
                      <a:endParaRPr lang="ru-RU" sz="12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Бизнес-Технологии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ОФРЖС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Жилище»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ООО «</a:t>
                      </a:r>
                      <a:r>
                        <a:rPr lang="ru-RU" sz="12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Версо-Монолит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Инвест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8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Степень готовности объекта </a:t>
                      </a:r>
                      <a:endParaRPr lang="ru-RU" sz="12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 01.09.2014 г., </a:t>
                      </a: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−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Начало заселения нанимателей </a:t>
                      </a:r>
                      <a:endParaRPr lang="ru-RU" sz="12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жилые помещения в наемных (арендных) домах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2014 года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2016 года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2014 года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2015 года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−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Общая площадь квартир 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(без учета лоджий и балконов), кв.м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6 996,45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11 941,81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4 565,40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4 150,14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27 653,80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6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Общее количество квартир, шт.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604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Объем инвестиций</a:t>
                      </a: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492 161,05</a:t>
                      </a:r>
                      <a:endParaRPr lang="ru-RU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748 840,13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261 842,45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270 366,16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1 773 209,78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Объем арендной платы в 1-й год при заселении 95</a:t>
                      </a: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% квартир, тыс</a:t>
                      </a: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 руб.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41 655,21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61 107,65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22 959, 90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26 949,63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152 672,3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6656" y="2492896"/>
            <a:ext cx="1944216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00872" y="2492896"/>
            <a:ext cx="482453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63252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16632"/>
            <a:ext cx="9906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2600" y="116632"/>
            <a:ext cx="7632848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ТЕМПЫ СТРОИТЕЛЬСТВА АРЕНДНОГО ЖИЛЬЯ ДО 2020 ГОДА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84648" y="1700808"/>
            <a:ext cx="4336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Динамика объема ввода арендного жилья,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/>
                <a:cs typeface="Times New Roman"/>
              </a:rPr>
              <a:t>м</a:t>
            </a:r>
            <a:r>
              <a:rPr lang="ru-RU" b="1" baseline="30000" dirty="0" smtClean="0">
                <a:solidFill>
                  <a:srgbClr val="0070C0"/>
                </a:solidFill>
                <a:latin typeface="Arial Narrow" pitchFamily="34" charset="0"/>
                <a:ea typeface="Times New Roman"/>
                <a:cs typeface="Times New Roman"/>
              </a:rPr>
              <a:t>2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2" descr="C:\Users\PolyvjannajaE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4664"/>
            <a:ext cx="301625" cy="301625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1712640" y="2348880"/>
          <a:ext cx="705678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8584" y="54452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Всего до 2020 года планируется ввести 82 500 кв. м арендного жилья.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28664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Реализация</a:t>
            </a:r>
          </a:p>
          <a:p>
            <a:pPr lvl="0" algn="ctr"/>
            <a:r>
              <a:rPr lang="ru-RU" sz="1400" dirty="0" err="1" smtClean="0"/>
              <a:t>пилотного</a:t>
            </a:r>
            <a:r>
              <a:rPr lang="ru-RU" sz="1400" dirty="0" smtClean="0"/>
              <a:t> проекта</a:t>
            </a:r>
            <a:endParaRPr lang="ru-RU" sz="1400" dirty="0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2684748" y="3176972"/>
            <a:ext cx="288032" cy="1944216"/>
          </a:xfrm>
          <a:prstGeom prst="rightBrace">
            <a:avLst>
              <a:gd name="adj1" fmla="val 103360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36639</TotalTime>
  <Words>779</Words>
  <Application>Microsoft Office PowerPoint</Application>
  <PresentationFormat>Лист A4 (210x297 мм)</PresentationFormat>
  <Paragraphs>215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ZimaSV</dc:creator>
  <cp:lastModifiedBy>конференц-зал</cp:lastModifiedBy>
  <cp:revision>1827</cp:revision>
  <cp:lastPrinted>2013-08-13T05:36:46Z</cp:lastPrinted>
  <dcterms:created xsi:type="dcterms:W3CDTF">2011-03-11T16:20:40Z</dcterms:created>
  <dcterms:modified xsi:type="dcterms:W3CDTF">2014-10-02T10:55:36Z</dcterms:modified>
</cp:coreProperties>
</file>