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88" r:id="rId2"/>
    <p:sldId id="489" r:id="rId3"/>
    <p:sldId id="467" r:id="rId4"/>
    <p:sldId id="491" r:id="rId5"/>
    <p:sldId id="493" r:id="rId6"/>
    <p:sldId id="498" r:id="rId7"/>
    <p:sldId id="496" r:id="rId8"/>
    <p:sldId id="501" r:id="rId9"/>
    <p:sldId id="500" r:id="rId10"/>
    <p:sldId id="508" r:id="rId11"/>
    <p:sldId id="497" r:id="rId12"/>
    <p:sldId id="495" r:id="rId13"/>
    <p:sldId id="502" r:id="rId14"/>
    <p:sldId id="509" r:id="rId15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814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627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9441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9255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9069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8882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8696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8510" algn="l" defTabSz="859627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Титульный лист" id="{AFD86881-19E9-44D6-B9E1-50F4E5A37DEC}">
          <p14:sldIdLst>
            <p14:sldId id="488"/>
            <p14:sldId id="489"/>
            <p14:sldId id="467"/>
            <p14:sldId id="491"/>
            <p14:sldId id="493"/>
            <p14:sldId id="498"/>
            <p14:sldId id="496"/>
            <p14:sldId id="501"/>
            <p14:sldId id="500"/>
            <p14:sldId id="508"/>
            <p14:sldId id="497"/>
            <p14:sldId id="495"/>
            <p14:sldId id="502"/>
            <p14:sldId id="50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3">
          <p15:clr>
            <a:srgbClr val="A4A3A4"/>
          </p15:clr>
        </p15:guide>
        <p15:guide id="2" pos="2217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F4"/>
    <a:srgbClr val="FF3300"/>
    <a:srgbClr val="000000"/>
    <a:srgbClr val="1600F5"/>
    <a:srgbClr val="7F7F7F"/>
    <a:srgbClr val="FF0000"/>
    <a:srgbClr val="00F6F6"/>
    <a:srgbClr val="FF93FF"/>
    <a:srgbClr val="00FF00"/>
    <a:srgbClr val="FFBA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9314" autoAdjust="0"/>
  </p:normalViewPr>
  <p:slideViewPr>
    <p:cSldViewPr>
      <p:cViewPr>
        <p:scale>
          <a:sx n="120" d="100"/>
          <a:sy n="120" d="100"/>
        </p:scale>
        <p:origin x="-118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902"/>
    </p:cViewPr>
  </p:sorterViewPr>
  <p:notesViewPr>
    <p:cSldViewPr>
      <p:cViewPr varScale="1">
        <p:scale>
          <a:sx n="77" d="100"/>
          <a:sy n="77" d="100"/>
        </p:scale>
        <p:origin x="-1998" y="-84"/>
      </p:cViewPr>
      <p:guideLst>
        <p:guide orient="horz" pos="2893"/>
        <p:guide orient="horz" pos="3127"/>
        <p:guide pos="221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840" cy="48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62" y="0"/>
            <a:ext cx="2908253" cy="48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6591"/>
            <a:ext cx="2981840" cy="48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62" y="9406591"/>
            <a:ext cx="2908253" cy="483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pPr>
              <a:defRPr/>
            </a:pPr>
            <a:fld id="{30B7DA7E-14FE-4EAC-AB19-DCDB1E844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3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513" cy="49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6567" y="0"/>
            <a:ext cx="2943513" cy="49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1363"/>
            <a:ext cx="5353050" cy="3706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3054" y="4694715"/>
            <a:ext cx="5003972" cy="452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1794"/>
            <a:ext cx="2943513" cy="49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6567" y="9471794"/>
            <a:ext cx="2943513" cy="49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951AB8-B0D2-4588-AF4C-DAA4F98102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67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81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627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944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925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9069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16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6591" y="3832411"/>
            <a:ext cx="0" cy="1368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963" tIns="42981" rIns="85963" bIns="42981"/>
          <a:lstStyle/>
          <a:p>
            <a:endParaRPr lang="ru-RU"/>
          </a:p>
        </p:txBody>
      </p:sp>
      <p:sp>
        <p:nvSpPr>
          <p:cNvPr id="10" name="Текст 2"/>
          <p:cNvSpPr>
            <a:spLocks noGrp="1"/>
          </p:cNvSpPr>
          <p:nvPr>
            <p:ph type="body" idx="11" hasCustomPrompt="1"/>
          </p:nvPr>
        </p:nvSpPr>
        <p:spPr>
          <a:xfrm>
            <a:off x="2836089" y="3832412"/>
            <a:ext cx="5400000" cy="108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tabLst/>
              <a:defRPr lang="ru-RU" sz="2600" kern="12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презентации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9" hasCustomPrompt="1"/>
          </p:nvPr>
        </p:nvSpPr>
        <p:spPr>
          <a:xfrm>
            <a:off x="2836089" y="4912411"/>
            <a:ext cx="5400000" cy="288000"/>
          </a:xfrm>
        </p:spPr>
        <p:txBody>
          <a:bodyPr lIns="0" tIns="0" rIns="0" bIns="0"/>
          <a:lstStyle>
            <a:lvl1pPr marL="0" indent="0">
              <a:defRPr lang="ru-RU" sz="10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</a:p>
        </p:txBody>
      </p:sp>
    </p:spTree>
    <p:extLst>
      <p:ext uri="{BB962C8B-B14F-4D97-AF65-F5344CB8AC3E}">
        <p14:creationId xmlns:p14="http://schemas.microsoft.com/office/powerpoint/2010/main" val="128980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диаграмм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6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31" name="Подзаголовок 2"/>
          <p:cNvSpPr>
            <a:spLocks noGrp="1"/>
          </p:cNvSpPr>
          <p:nvPr>
            <p:ph type="subTitle" idx="34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2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35" hasCustomPrompt="1"/>
          </p:nvPr>
        </p:nvSpPr>
        <p:spPr>
          <a:xfrm>
            <a:off x="5045048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36" hasCustomPrompt="1"/>
          </p:nvPr>
        </p:nvSpPr>
        <p:spPr>
          <a:xfrm>
            <a:off x="395554" y="4182417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5" name="Текст 3"/>
          <p:cNvSpPr>
            <a:spLocks noGrp="1"/>
          </p:cNvSpPr>
          <p:nvPr>
            <p:ph type="body" sz="half" idx="37" hasCustomPrompt="1"/>
          </p:nvPr>
        </p:nvSpPr>
        <p:spPr>
          <a:xfrm>
            <a:off x="5045048" y="4182417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6" name="Текст 3"/>
          <p:cNvSpPr>
            <a:spLocks noGrp="1"/>
          </p:cNvSpPr>
          <p:nvPr>
            <p:ph type="body" sz="half" idx="29" hasCustomPrompt="1"/>
          </p:nvPr>
        </p:nvSpPr>
        <p:spPr>
          <a:xfrm>
            <a:off x="395554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7" name="Текст 3"/>
          <p:cNvSpPr>
            <a:spLocks noGrp="1"/>
          </p:cNvSpPr>
          <p:nvPr>
            <p:ph type="body" sz="half" idx="22" hasCustomPrompt="1"/>
          </p:nvPr>
        </p:nvSpPr>
        <p:spPr>
          <a:xfrm>
            <a:off x="395554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38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5045048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9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5045048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40" name="Текст 3"/>
          <p:cNvSpPr>
            <a:spLocks noGrp="1"/>
          </p:cNvSpPr>
          <p:nvPr>
            <p:ph type="body" sz="half" idx="38" hasCustomPrompt="1"/>
          </p:nvPr>
        </p:nvSpPr>
        <p:spPr>
          <a:xfrm>
            <a:off x="395554" y="4468533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half" idx="39" hasCustomPrompt="1"/>
          </p:nvPr>
        </p:nvSpPr>
        <p:spPr>
          <a:xfrm>
            <a:off x="5045048" y="4614465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42" name="Текст 3"/>
          <p:cNvSpPr>
            <a:spLocks noGrp="1"/>
          </p:cNvSpPr>
          <p:nvPr>
            <p:ph type="body" sz="half" idx="40" hasCustomPrompt="1"/>
          </p:nvPr>
        </p:nvSpPr>
        <p:spPr>
          <a:xfrm>
            <a:off x="5045048" y="4468533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43" name="Текст 3"/>
          <p:cNvSpPr>
            <a:spLocks noGrp="1"/>
          </p:cNvSpPr>
          <p:nvPr>
            <p:ph type="body" sz="half" idx="41" hasCustomPrompt="1"/>
          </p:nvPr>
        </p:nvSpPr>
        <p:spPr>
          <a:xfrm>
            <a:off x="395554" y="4614465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20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70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из 4 диаммам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5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36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42" name="Подзаголовок 2"/>
          <p:cNvSpPr>
            <a:spLocks noGrp="1"/>
          </p:cNvSpPr>
          <p:nvPr>
            <p:ph type="subTitle" idx="34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43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6093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4" name="Текст 3"/>
          <p:cNvSpPr>
            <a:spLocks noGrp="1"/>
          </p:cNvSpPr>
          <p:nvPr>
            <p:ph type="body" sz="half" idx="26" hasCustomPrompt="1"/>
          </p:nvPr>
        </p:nvSpPr>
        <p:spPr>
          <a:xfrm>
            <a:off x="6125048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5" name="Текст 3"/>
          <p:cNvSpPr>
            <a:spLocks noGrp="1"/>
          </p:cNvSpPr>
          <p:nvPr>
            <p:ph type="body" sz="half" idx="35" hasCustomPrompt="1"/>
          </p:nvPr>
        </p:nvSpPr>
        <p:spPr>
          <a:xfrm>
            <a:off x="2836093" y="4182417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6" name="Текст 3"/>
          <p:cNvSpPr>
            <a:spLocks noGrp="1"/>
          </p:cNvSpPr>
          <p:nvPr>
            <p:ph type="body" sz="half" idx="36" hasCustomPrompt="1"/>
          </p:nvPr>
        </p:nvSpPr>
        <p:spPr>
          <a:xfrm>
            <a:off x="6125048" y="4182417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47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2836093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2836093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49" name="Текст 3"/>
          <p:cNvSpPr>
            <a:spLocks noGrp="1"/>
          </p:cNvSpPr>
          <p:nvPr>
            <p:ph type="body" sz="half" idx="32" hasCustomPrompt="1"/>
          </p:nvPr>
        </p:nvSpPr>
        <p:spPr>
          <a:xfrm>
            <a:off x="6125048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half" idx="33" hasCustomPrompt="1"/>
          </p:nvPr>
        </p:nvSpPr>
        <p:spPr>
          <a:xfrm>
            <a:off x="6125048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51" name="Текст 3"/>
          <p:cNvSpPr>
            <a:spLocks noGrp="1"/>
          </p:cNvSpPr>
          <p:nvPr>
            <p:ph type="body" sz="half" idx="37" hasCustomPrompt="1"/>
          </p:nvPr>
        </p:nvSpPr>
        <p:spPr>
          <a:xfrm>
            <a:off x="2836093" y="4468533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52" name="Текст 3"/>
          <p:cNvSpPr>
            <a:spLocks noGrp="1"/>
          </p:cNvSpPr>
          <p:nvPr>
            <p:ph type="body" sz="half" idx="38" hasCustomPrompt="1"/>
          </p:nvPr>
        </p:nvSpPr>
        <p:spPr>
          <a:xfrm>
            <a:off x="2836093" y="4612549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53" name="Текст 3"/>
          <p:cNvSpPr>
            <a:spLocks noGrp="1"/>
          </p:cNvSpPr>
          <p:nvPr>
            <p:ph type="body" sz="half" idx="39" hasCustomPrompt="1"/>
          </p:nvPr>
        </p:nvSpPr>
        <p:spPr>
          <a:xfrm>
            <a:off x="6125048" y="4468533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54" name="Текст 3"/>
          <p:cNvSpPr>
            <a:spLocks noGrp="1"/>
          </p:cNvSpPr>
          <p:nvPr>
            <p:ph type="body" sz="half" idx="40" hasCustomPrompt="1"/>
          </p:nvPr>
        </p:nvSpPr>
        <p:spPr>
          <a:xfrm>
            <a:off x="6125048" y="4612549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pic>
        <p:nvPicPr>
          <p:cNvPr id="21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333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4" y="645740"/>
            <a:ext cx="160450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0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2"/>
          <p:cNvSpPr>
            <a:spLocks noGrp="1"/>
          </p:cNvSpPr>
          <p:nvPr>
            <p:ph type="body" idx="13" hasCustomPrompt="1"/>
          </p:nvPr>
        </p:nvSpPr>
        <p:spPr>
          <a:xfrm>
            <a:off x="2836089" y="4120411"/>
            <a:ext cx="5400000" cy="108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600" kern="12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раздела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9" hasCustomPrompt="1"/>
          </p:nvPr>
        </p:nvSpPr>
        <p:spPr>
          <a:xfrm>
            <a:off x="2836089" y="3832411"/>
            <a:ext cx="5400000" cy="288000"/>
          </a:xfrm>
        </p:spPr>
        <p:txBody>
          <a:bodyPr lIns="0" tIns="0" rIns="0" bIns="0"/>
          <a:lstStyle>
            <a:lvl1pPr marL="0" indent="0">
              <a:defRPr lang="ru-RU" sz="1000" b="1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ru-RU" dirty="0" smtClean="0"/>
              <a:t>Раздел 1</a:t>
            </a:r>
          </a:p>
        </p:txBody>
      </p:sp>
      <p:sp>
        <p:nvSpPr>
          <p:cNvPr id="6" name="Line 16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6591" y="3832411"/>
            <a:ext cx="0" cy="1368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963" tIns="42981" rIns="85963" bIns="4298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5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ило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2"/>
          <p:cNvSpPr>
            <a:spLocks noGrp="1"/>
          </p:cNvSpPr>
          <p:nvPr>
            <p:ph type="body" idx="14" hasCustomPrompt="1"/>
          </p:nvPr>
        </p:nvSpPr>
        <p:spPr>
          <a:xfrm>
            <a:off x="2836089" y="4120411"/>
            <a:ext cx="5400000" cy="108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600" kern="12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приложения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9" hasCustomPrompt="1"/>
          </p:nvPr>
        </p:nvSpPr>
        <p:spPr>
          <a:xfrm>
            <a:off x="2836089" y="3832411"/>
            <a:ext cx="5400000" cy="288000"/>
          </a:xfrm>
        </p:spPr>
        <p:txBody>
          <a:bodyPr lIns="0" tIns="0" rIns="0" bIns="0"/>
          <a:lstStyle>
            <a:lvl1pPr marL="0" indent="0">
              <a:defRPr lang="ru-RU" sz="1000" b="1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 lvl="0"/>
            <a:r>
              <a:rPr lang="ru-RU" dirty="0" smtClean="0"/>
              <a:t>Приложение </a:t>
            </a:r>
            <a:r>
              <a:rPr lang="en-US" dirty="0" smtClean="0"/>
              <a:t>A</a:t>
            </a:r>
            <a:endParaRPr lang="ru-RU" dirty="0" smtClean="0"/>
          </a:p>
        </p:txBody>
      </p:sp>
      <p:sp>
        <p:nvSpPr>
          <p:cNvPr id="8" name="Line 16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626591" y="3832411"/>
            <a:ext cx="0" cy="1368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963" tIns="42981" rIns="85963" bIns="42981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355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Текст 2"/>
          <p:cNvSpPr>
            <a:spLocks noGrp="1"/>
          </p:cNvSpPr>
          <p:nvPr>
            <p:ph type="body" idx="15" hasCustomPrompt="1"/>
          </p:nvPr>
        </p:nvSpPr>
        <p:spPr>
          <a:xfrm>
            <a:off x="395554" y="2060848"/>
            <a:ext cx="8969493" cy="4320480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b="0" kern="1200" dirty="0" smtClean="0">
                <a:solidFill>
                  <a:srgbClr val="000000"/>
                </a:solidFill>
                <a:latin typeface="+mj-lt"/>
                <a:ea typeface="MS PGothic" pitchFamily="34" charset="-128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sz="1000" b="0">
                <a:latin typeface="+mj-lt"/>
              </a:defRPr>
            </a:lvl2pPr>
            <a:lvl3pPr marL="539750" indent="-184150">
              <a:buFont typeface="Calibri" pitchFamily="34" charset="0"/>
              <a:buChar char="–"/>
              <a:defRPr sz="1000" b="0">
                <a:latin typeface="+mj-lt"/>
              </a:defRPr>
            </a:lvl3pPr>
            <a:lvl4pPr marL="722313" indent="-182563">
              <a:buFont typeface="Calibri" pitchFamily="34" charset="0"/>
              <a:buChar char="–"/>
              <a:tabLst/>
              <a:defRPr sz="1000" b="0" baseline="0">
                <a:latin typeface="+mj-lt"/>
              </a:defRPr>
            </a:lvl4pPr>
            <a:lvl5pPr marL="895350" indent="-173038">
              <a:buFont typeface="Calibri" pitchFamily="34" charset="0"/>
              <a:buChar char="–"/>
              <a:defRPr sz="1000" b="0">
                <a:latin typeface="+mj-lt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1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11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23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89712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текста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baseline="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29" name="Текст 2"/>
          <p:cNvSpPr>
            <a:spLocks noGrp="1"/>
          </p:cNvSpPr>
          <p:nvPr>
            <p:ph type="body" idx="15" hasCustomPrompt="1"/>
          </p:nvPr>
        </p:nvSpPr>
        <p:spPr>
          <a:xfrm>
            <a:off x="2836093" y="2060848"/>
            <a:ext cx="6528954" cy="4320480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b="0" kern="1200" dirty="0" smtClean="0">
                <a:solidFill>
                  <a:srgbClr val="000000"/>
                </a:solidFill>
                <a:latin typeface="+mj-lt"/>
                <a:ea typeface="MS PGothic" pitchFamily="34" charset="-128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tabLst/>
              <a:defRPr sz="1000" b="0">
                <a:latin typeface="+mj-lt"/>
              </a:defRPr>
            </a:lvl2pPr>
            <a:lvl3pPr marL="539750" indent="-184150">
              <a:buFont typeface="Calibri" pitchFamily="34" charset="0"/>
              <a:buChar char="–"/>
              <a:defRPr sz="1000" b="0">
                <a:latin typeface="+mj-lt"/>
              </a:defRPr>
            </a:lvl3pPr>
            <a:lvl4pPr marL="722313" indent="-182563">
              <a:buFont typeface="Calibri" pitchFamily="34" charset="0"/>
              <a:buChar char="–"/>
              <a:defRPr sz="1000" b="0" baseline="0">
                <a:latin typeface="+mj-lt"/>
              </a:defRPr>
            </a:lvl4pPr>
            <a:lvl5pPr marL="895350" indent="-173038">
              <a:buFont typeface="Calibri" pitchFamily="34" charset="0"/>
              <a:buChar char="–"/>
              <a:defRPr sz="1000" b="0">
                <a:latin typeface="+mj-lt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  <a:endParaRPr lang="ru-RU" dirty="0"/>
          </a:p>
        </p:txBody>
      </p:sp>
      <p:sp>
        <p:nvSpPr>
          <p:cNvPr id="11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2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2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4647" y="1772816"/>
            <a:ext cx="65304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текста</a:t>
            </a:r>
            <a:endParaRPr lang="ru-RU" dirty="0"/>
          </a:p>
        </p:txBody>
      </p:sp>
      <p:pic>
        <p:nvPicPr>
          <p:cNvPr id="12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119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28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89712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0" name="Текст 3"/>
          <p:cNvSpPr>
            <a:spLocks noGrp="1"/>
          </p:cNvSpPr>
          <p:nvPr>
            <p:ph type="body" sz="half" idx="20" hasCustomPrompt="1"/>
          </p:nvPr>
        </p:nvSpPr>
        <p:spPr>
          <a:xfrm>
            <a:off x="395554" y="2060848"/>
            <a:ext cx="89712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1" name="Текст 3"/>
          <p:cNvSpPr>
            <a:spLocks noGrp="1"/>
          </p:cNvSpPr>
          <p:nvPr>
            <p:ph type="body" sz="half" idx="21" hasCustomPrompt="1"/>
          </p:nvPr>
        </p:nvSpPr>
        <p:spPr>
          <a:xfrm>
            <a:off x="395554" y="2204864"/>
            <a:ext cx="89712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11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4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31" name="Подзаголовок 2"/>
          <p:cNvSpPr>
            <a:spLocks noGrp="1"/>
          </p:cNvSpPr>
          <p:nvPr>
            <p:ph type="subTitle" idx="16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4647" y="1772816"/>
            <a:ext cx="65304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20" hasCustomPrompt="1"/>
          </p:nvPr>
        </p:nvSpPr>
        <p:spPr>
          <a:xfrm>
            <a:off x="2834647" y="2060848"/>
            <a:ext cx="65304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5" name="Текст 3"/>
          <p:cNvSpPr>
            <a:spLocks noGrp="1"/>
          </p:cNvSpPr>
          <p:nvPr>
            <p:ph type="body" sz="half" idx="22" hasCustomPrompt="1"/>
          </p:nvPr>
        </p:nvSpPr>
        <p:spPr>
          <a:xfrm>
            <a:off x="2834647" y="2204864"/>
            <a:ext cx="65304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12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42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диаграм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83904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26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29" name="Подзаголовок 2"/>
          <p:cNvSpPr>
            <a:spLocks noGrp="1"/>
          </p:cNvSpPr>
          <p:nvPr>
            <p:ph type="subTitle" idx="27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54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2" name="Текст 3"/>
          <p:cNvSpPr>
            <a:spLocks noGrp="1"/>
          </p:cNvSpPr>
          <p:nvPr>
            <p:ph type="body" sz="half" idx="28" hasCustomPrompt="1"/>
          </p:nvPr>
        </p:nvSpPr>
        <p:spPr>
          <a:xfrm>
            <a:off x="5045048" y="1772816"/>
            <a:ext cx="432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29" hasCustomPrompt="1"/>
          </p:nvPr>
        </p:nvSpPr>
        <p:spPr>
          <a:xfrm>
            <a:off x="395554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22" hasCustomPrompt="1"/>
          </p:nvPr>
        </p:nvSpPr>
        <p:spPr>
          <a:xfrm>
            <a:off x="395554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sp>
        <p:nvSpPr>
          <p:cNvPr id="35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5045048" y="2060848"/>
            <a:ext cx="432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6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5045048" y="2204864"/>
            <a:ext cx="432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                                               Ед. измерения 2-ой оси</a:t>
            </a:r>
          </a:p>
        </p:txBody>
      </p:sp>
      <p:pic>
        <p:nvPicPr>
          <p:cNvPr id="14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215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бинация из 2 диаммам с синим пол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829257.625226.7521.625522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836093" y="645740"/>
            <a:ext cx="6528955" cy="242327"/>
          </a:xfrm>
          <a:prstGeom prst="rect">
            <a:avLst/>
          </a:prstGeom>
          <a:solidFill>
            <a:srgbClr val="00236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70" tIns="0" rIns="0" bIns="0" anchor="ctr"/>
          <a:lstStyle/>
          <a:p>
            <a:endParaRPr lang="en-GB" sz="1000" b="1">
              <a:solidFill>
                <a:srgbClr val="FFFFFF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8645048" y="6387353"/>
            <a:ext cx="720000" cy="456640"/>
          </a:xfrm>
          <a:noFill/>
        </p:spPr>
        <p:txBody>
          <a:bodyPr/>
          <a:lstStyle>
            <a:lvl1pPr defTabSz="958126">
              <a:defRPr sz="1000">
                <a:solidFill>
                  <a:schemeClr val="tx1"/>
                </a:solidFill>
                <a:latin typeface="+mj-lt"/>
              </a:defRPr>
            </a:lvl1pPr>
            <a:lvl2pPr marL="698447" indent="-268634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74534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04348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34162" indent="-214907" defTabSz="958126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63975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793789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23603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53417" indent="-214907" defTabSz="95812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ECF6C1-9AA6-464B-8E7A-6287ADC862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Текст 2"/>
          <p:cNvSpPr>
            <a:spLocks noGrp="1"/>
          </p:cNvSpPr>
          <p:nvPr>
            <p:ph type="body" idx="17" hasCustomPrompt="1"/>
          </p:nvPr>
        </p:nvSpPr>
        <p:spPr>
          <a:xfrm>
            <a:off x="394438" y="1772816"/>
            <a:ext cx="2070000" cy="4608512"/>
          </a:xfrm>
        </p:spPr>
        <p:txBody>
          <a:bodyPr lIns="0" tIns="0" rIns="0" bIns="0" anchor="t" anchorCtr="0"/>
          <a:lstStyle>
            <a:lvl1pPr marL="171450" indent="-171450">
              <a:buFont typeface="Arial" pitchFamily="34" charset="0"/>
              <a:buChar char="•"/>
              <a:defRPr lang="ru-RU" sz="10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73038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2pPr>
            <a:lvl3pPr marL="539750" indent="-184150">
              <a:buFont typeface="Calibri" pitchFamily="34" charset="0"/>
              <a:buChar char="–"/>
              <a:defRPr lang="ru-RU" sz="1000" baseline="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3pPr>
            <a:lvl4pPr marL="720725" indent="-185738">
              <a:buFont typeface="Calibri" pitchFamily="34" charset="0"/>
              <a:buChar char="–"/>
              <a:defRPr lang="ru-RU" sz="1100" dirty="0" smtClean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4pPr>
            <a:lvl5pPr marL="895350" indent="-174625">
              <a:buFont typeface="Calibri" pitchFamily="34" charset="0"/>
              <a:buChar char="–"/>
              <a:defRPr lang="ru-RU" sz="1100" dirty="0">
                <a:solidFill>
                  <a:srgbClr val="1600F5"/>
                </a:solidFill>
                <a:latin typeface="Calibri" pitchFamily="34" charset="0"/>
                <a:cs typeface="Calibri" pitchFamily="34" charset="0"/>
              </a:defRPr>
            </a:lvl5pPr>
            <a:lvl6pPr marL="2149069" indent="0">
              <a:buNone/>
              <a:defRPr sz="1500" b="1"/>
            </a:lvl6pPr>
            <a:lvl7pPr marL="2578882" indent="0">
              <a:buNone/>
              <a:defRPr sz="1500" b="1"/>
            </a:lvl7pPr>
            <a:lvl8pPr marL="3008696" indent="0">
              <a:buNone/>
              <a:defRPr sz="1500" b="1"/>
            </a:lvl8pPr>
            <a:lvl9pPr marL="3438510" indent="0">
              <a:buNone/>
              <a:defRPr sz="1500" b="1"/>
            </a:lvl9pPr>
          </a:lstStyle>
          <a:p>
            <a:pPr lvl="0"/>
            <a:r>
              <a:rPr lang="ru-RU" dirty="0" smtClean="0"/>
              <a:t>Текст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Line 13"/>
          <p:cNvSpPr>
            <a:spLocks noChangeShapeType="1"/>
          </p:cNvSpPr>
          <p:nvPr userDrawn="1">
            <p:custDataLst>
              <p:tags r:id="rId2"/>
            </p:custDataLst>
          </p:nvPr>
        </p:nvSpPr>
        <p:spPr bwMode="auto">
          <a:xfrm>
            <a:off x="2629718" y="645739"/>
            <a:ext cx="0" cy="57600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963" tIns="42981" rIns="85963" bIns="42981" anchor="ctr"/>
          <a:lstStyle/>
          <a:p>
            <a:endParaRPr lang="ru-RU"/>
          </a:p>
        </p:txBody>
      </p:sp>
      <p:sp>
        <p:nvSpPr>
          <p:cNvPr id="17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836093" y="885259"/>
            <a:ext cx="6530400" cy="36000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defRPr lang="ru-RU" sz="2200" kern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>
              <a:spcAft>
                <a:spcPct val="0"/>
              </a:spcAft>
            </a:pPr>
            <a:r>
              <a:rPr lang="ru-RU" dirty="0" smtClean="0"/>
              <a:t>Название слайда</a:t>
            </a:r>
            <a:endParaRPr lang="ru-RU" dirty="0"/>
          </a:p>
        </p:txBody>
      </p:sp>
      <p:sp>
        <p:nvSpPr>
          <p:cNvPr id="31" name="Подзаголовок 2"/>
          <p:cNvSpPr>
            <a:spLocks noGrp="1"/>
          </p:cNvSpPr>
          <p:nvPr>
            <p:ph type="subTitle" idx="25" hasCustomPrompt="1"/>
          </p:nvPr>
        </p:nvSpPr>
        <p:spPr>
          <a:xfrm>
            <a:off x="2834648" y="1243579"/>
            <a:ext cx="6530400" cy="241200"/>
          </a:xfrm>
        </p:spPr>
        <p:txBody>
          <a:bodyPr lIns="0" tIns="0" rIns="0" bIns="0"/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Дополнительное название слайда</a:t>
            </a:r>
            <a:endParaRPr lang="ru-RU" dirty="0"/>
          </a:p>
        </p:txBody>
      </p:sp>
      <p:sp>
        <p:nvSpPr>
          <p:cNvPr id="32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2836093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3" name="Текст 3"/>
          <p:cNvSpPr>
            <a:spLocks noGrp="1"/>
          </p:cNvSpPr>
          <p:nvPr>
            <p:ph type="body" sz="half" idx="26" hasCustomPrompt="1"/>
          </p:nvPr>
        </p:nvSpPr>
        <p:spPr>
          <a:xfrm>
            <a:off x="6125048" y="1772816"/>
            <a:ext cx="3240000" cy="288000"/>
          </a:xfrm>
        </p:spPr>
        <p:txBody>
          <a:bodyPr lIns="0" tIns="0" rIns="0" bIns="0"/>
          <a:lstStyle>
            <a:lvl1pPr>
              <a:defRPr sz="1000" b="1">
                <a:solidFill>
                  <a:srgbClr val="1600F5"/>
                </a:solidFill>
              </a:defRPr>
            </a:lvl1pPr>
          </a:lstStyle>
          <a:p>
            <a:r>
              <a:rPr lang="ru-RU" dirty="0" smtClean="0"/>
              <a:t>Название диаграммы</a:t>
            </a:r>
            <a:endParaRPr lang="ru-RU" dirty="0"/>
          </a:p>
        </p:txBody>
      </p:sp>
      <p:sp>
        <p:nvSpPr>
          <p:cNvPr id="34" name="Текст 3"/>
          <p:cNvSpPr>
            <a:spLocks noGrp="1"/>
          </p:cNvSpPr>
          <p:nvPr>
            <p:ph type="body" sz="half" idx="30" hasCustomPrompt="1"/>
          </p:nvPr>
        </p:nvSpPr>
        <p:spPr>
          <a:xfrm>
            <a:off x="2836093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5" name="Текст 3"/>
          <p:cNvSpPr>
            <a:spLocks noGrp="1"/>
          </p:cNvSpPr>
          <p:nvPr>
            <p:ph type="body" sz="half" idx="31" hasCustomPrompt="1"/>
          </p:nvPr>
        </p:nvSpPr>
        <p:spPr>
          <a:xfrm>
            <a:off x="2836093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sp>
        <p:nvSpPr>
          <p:cNvPr id="38" name="Текст 3"/>
          <p:cNvSpPr>
            <a:spLocks noGrp="1"/>
          </p:cNvSpPr>
          <p:nvPr>
            <p:ph type="body" sz="half" idx="32" hasCustomPrompt="1"/>
          </p:nvPr>
        </p:nvSpPr>
        <p:spPr>
          <a:xfrm>
            <a:off x="6125048" y="2060848"/>
            <a:ext cx="3240000" cy="144000"/>
          </a:xfrm>
        </p:spPr>
        <p:txBody>
          <a:bodyPr lIns="0" tIns="0" rIns="0" bIns="0"/>
          <a:lstStyle>
            <a:lvl1pPr>
              <a:defRPr sz="800" b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Доп. текст к диаграмме</a:t>
            </a:r>
            <a:endParaRPr lang="ru-RU" dirty="0"/>
          </a:p>
        </p:txBody>
      </p:sp>
      <p:sp>
        <p:nvSpPr>
          <p:cNvPr id="39" name="Текст 3"/>
          <p:cNvSpPr>
            <a:spLocks noGrp="1"/>
          </p:cNvSpPr>
          <p:nvPr>
            <p:ph type="body" sz="half" idx="33" hasCustomPrompt="1"/>
          </p:nvPr>
        </p:nvSpPr>
        <p:spPr>
          <a:xfrm>
            <a:off x="6125048" y="2204864"/>
            <a:ext cx="3240000" cy="144000"/>
          </a:xfrm>
        </p:spPr>
        <p:txBody>
          <a:bodyPr lIns="0" tIns="0" rIns="0" bIns="0"/>
          <a:lstStyle>
            <a:lvl1pPr>
              <a:defRPr sz="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Ед. измерения                                                                       Ед. измерения 2-ой оси</a:t>
            </a:r>
          </a:p>
        </p:txBody>
      </p:sp>
      <p:pic>
        <p:nvPicPr>
          <p:cNvPr id="16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54" y="645740"/>
            <a:ext cx="160200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152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638" y="609320"/>
            <a:ext cx="84207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638" y="1980640"/>
            <a:ext cx="8420725" cy="411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863" y="6248681"/>
            <a:ext cx="3136275" cy="4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>
            <a:lvl1pPr algn="ctr" defTabSz="958126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977" y="6387353"/>
            <a:ext cx="2063750" cy="4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79" tIns="47890" rIns="95779" bIns="47890" numCol="1" anchor="t" anchorCtr="0" compatLnSpc="1">
            <a:prstTxWarp prst="textNoShape">
              <a:avLst/>
            </a:prstTxWarp>
          </a:bodyPr>
          <a:lstStyle>
            <a:lvl1pPr algn="r" defTabSz="958126">
              <a:defRPr sz="1000"/>
            </a:lvl1pPr>
          </a:lstStyle>
          <a:p>
            <a:pPr>
              <a:defRPr/>
            </a:pPr>
            <a:fld id="{1982F23F-B454-4F6F-BA46-CCBA5CC56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78" r:id="rId5"/>
    <p:sldLayoutId id="2147483679" r:id="rId6"/>
    <p:sldLayoutId id="2147483675" r:id="rId7"/>
    <p:sldLayoutId id="2147483676" r:id="rId8"/>
    <p:sldLayoutId id="2147483681" r:id="rId9"/>
    <p:sldLayoutId id="2147483677" r:id="rId10"/>
    <p:sldLayoutId id="2147483680" r:id="rId11"/>
    <p:sldLayoutId id="214748365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29814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6pPr>
      <a:lvl7pPr marL="859627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7pPr>
      <a:lvl8pPr marL="1289441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8pPr>
      <a:lvl9pPr marL="1719255" algn="ctr" defTabSz="958126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Times New Roman" pitchFamily="18" charset="0"/>
        </a:defRPr>
      </a:lvl9pPr>
    </p:titleStyle>
    <p:bodyStyle>
      <a:lvl1pPr marL="322360" indent="-322360" algn="l" defTabSz="958126" rtl="0" eaLnBrk="0" fontAlgn="base" hangingPunct="0">
        <a:spcBef>
          <a:spcPct val="0"/>
        </a:spcBef>
        <a:spcAft>
          <a:spcPct val="3500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161180" indent="-159688" algn="l" defTabSz="958126" rtl="0" eaLnBrk="0" fontAlgn="base" hangingPunct="0">
        <a:spcBef>
          <a:spcPct val="0"/>
        </a:spcBef>
        <a:spcAft>
          <a:spcPct val="35000"/>
        </a:spcAft>
        <a:buChar char="•"/>
        <a:defRPr sz="1200">
          <a:solidFill>
            <a:schemeClr val="tx1"/>
          </a:solidFill>
          <a:latin typeface="+mn-lt"/>
        </a:defRPr>
      </a:lvl2pPr>
      <a:lvl3pPr marL="322360" indent="-159688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3pPr>
      <a:lvl4pPr marL="532790" indent="-208937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4pPr>
      <a:lvl5pPr marL="698447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5pPr>
      <a:lvl6pPr marL="1128261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6pPr>
      <a:lvl7pPr marL="1558075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7pPr>
      <a:lvl8pPr marL="1987888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8pPr>
      <a:lvl9pPr marL="2417702" indent="-164165" algn="l" defTabSz="958126" rtl="0" eaLnBrk="0" fontAlgn="base" hangingPunct="0">
        <a:spcBef>
          <a:spcPct val="0"/>
        </a:spcBef>
        <a:spcAft>
          <a:spcPct val="35000"/>
        </a:spcAft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814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627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441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255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9069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8882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696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510" algn="l" defTabSz="8596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1"/>
          </p:nvPr>
        </p:nvSpPr>
        <p:spPr>
          <a:xfrm>
            <a:off x="2836088" y="4048436"/>
            <a:ext cx="5861327" cy="532692"/>
          </a:xfrm>
        </p:spPr>
        <p:txBody>
          <a:bodyPr/>
          <a:lstStyle/>
          <a:p>
            <a:r>
              <a:rPr lang="ru-RU" dirty="0" smtClean="0"/>
              <a:t>Операционные </a:t>
            </a:r>
            <a:r>
              <a:rPr lang="ru-RU" dirty="0" smtClean="0"/>
              <a:t>риски НПФ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9"/>
          </p:nvPr>
        </p:nvSpPr>
        <p:spPr>
          <a:xfrm>
            <a:off x="2836089" y="5128434"/>
            <a:ext cx="4205143" cy="244782"/>
          </a:xfrm>
        </p:spPr>
        <p:txBody>
          <a:bodyPr/>
          <a:lstStyle/>
          <a:p>
            <a:r>
              <a:rPr lang="ru-RU" dirty="0" smtClean="0"/>
              <a:t>Семинар «Практические вопросы реализации риск-менеджмента </a:t>
            </a:r>
            <a:r>
              <a:rPr lang="ru-RU" dirty="0"/>
              <a:t>в </a:t>
            </a:r>
            <a:r>
              <a:rPr lang="ru-RU" dirty="0" smtClean="0"/>
              <a:t>НПФ»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E.Biezbardis\Local Settings\Temporary Internet Files\Content.Outlook\N103D4ES\logos_rus_5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089" y="3142238"/>
            <a:ext cx="2808000" cy="63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 bwMode="auto">
          <a:xfrm>
            <a:off x="2836088" y="5953730"/>
            <a:ext cx="6797431" cy="45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958126" rtl="0" eaLnBrk="0" fontAlgn="base" hangingPunct="0">
              <a:spcBef>
                <a:spcPct val="0"/>
              </a:spcBef>
              <a:spcAft>
                <a:spcPct val="35000"/>
              </a:spcAft>
              <a:defRPr lang="ru-RU" sz="10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161180" indent="-159688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322360" indent="-159688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532790" indent="-208937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698447" indent="-164165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5pPr>
            <a:lvl6pPr marL="1128261" indent="-164165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1558075" indent="-164165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1987888" indent="-164165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2417702" indent="-164165" algn="l" defTabSz="958126" rtl="0" eaLnBrk="0" fontAlgn="base" hangingPunct="0">
              <a:spcBef>
                <a:spcPct val="0"/>
              </a:spcBef>
              <a:spcAft>
                <a:spcPct val="3500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Константинов А.Г. - Руководитель Службы риск-менеджмента </a:t>
            </a:r>
          </a:p>
        </p:txBody>
      </p:sp>
    </p:spTree>
    <p:extLst>
      <p:ext uri="{BB962C8B-B14F-4D97-AF65-F5344CB8AC3E}">
        <p14:creationId xmlns:p14="http://schemas.microsoft.com/office/powerpoint/2010/main" val="16678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pPr marL="171450" lvl="2" indent="-171450">
              <a:buFont typeface="Arial" pitchFamily="34" charset="0"/>
              <a:buChar char="•"/>
            </a:pPr>
            <a:r>
              <a:rPr lang="ru-RU" sz="1200" dirty="0" smtClean="0"/>
              <a:t>Целью </a:t>
            </a:r>
            <a:r>
              <a:rPr lang="ru-RU" sz="1200" dirty="0"/>
              <a:t>самооценки </a:t>
            </a:r>
            <a:r>
              <a:rPr lang="ru-RU" sz="1200" dirty="0" smtClean="0"/>
              <a:t>является выявление и оценка существенных рисков </a:t>
            </a:r>
            <a:r>
              <a:rPr lang="ru-RU" sz="1200" dirty="0"/>
              <a:t>в </a:t>
            </a:r>
            <a:r>
              <a:rPr lang="ru-RU" sz="1200" dirty="0" smtClean="0"/>
              <a:t>процессах, подтверждение эффективности установленных контролей </a:t>
            </a:r>
            <a:r>
              <a:rPr lang="ru-RU" sz="1200" dirty="0"/>
              <a:t>за этими </a:t>
            </a:r>
            <a:r>
              <a:rPr lang="ru-RU" sz="1200" dirty="0" smtClean="0"/>
              <a:t>рисками.</a:t>
            </a:r>
          </a:p>
          <a:p>
            <a:pPr marL="171450" lvl="2" indent="-171450">
              <a:buFont typeface="Arial" pitchFamily="34" charset="0"/>
              <a:buChar char="•"/>
            </a:pPr>
            <a:endParaRPr lang="ru-RU" dirty="0"/>
          </a:p>
          <a:p>
            <a:pPr marL="171450" lvl="2" indent="-171450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Процесс самооценки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772816"/>
            <a:ext cx="6528954" cy="4464496"/>
          </a:xfrm>
        </p:spPr>
        <p:txBody>
          <a:bodyPr/>
          <a:lstStyle/>
          <a:p>
            <a:pPr marL="177800" lvl="0" indent="-177800" algn="just"/>
            <a:r>
              <a:rPr lang="ru-RU" sz="1400" b="1" dirty="0" smtClean="0"/>
              <a:t>Подготовка</a:t>
            </a:r>
            <a:r>
              <a:rPr lang="ru-RU" sz="1400" dirty="0" smtClean="0"/>
              <a:t>:</a:t>
            </a:r>
          </a:p>
          <a:p>
            <a:pPr marL="0" lvl="0" indent="0" algn="just">
              <a:buNone/>
            </a:pPr>
            <a:r>
              <a:rPr lang="ru-RU" sz="1400" dirty="0"/>
              <a:t>- </a:t>
            </a:r>
            <a:r>
              <a:rPr lang="ru-RU" sz="1400" dirty="0" smtClean="0"/>
              <a:t>  составление опросника / проверочного листа;</a:t>
            </a:r>
            <a:endParaRPr lang="ru-RU" sz="1400" dirty="0"/>
          </a:p>
          <a:p>
            <a:pPr>
              <a:buFontTx/>
              <a:buChar char="-"/>
            </a:pPr>
            <a:r>
              <a:rPr lang="ru-RU" sz="1400" dirty="0" smtClean="0"/>
              <a:t>составление методологии оценки;</a:t>
            </a:r>
          </a:p>
          <a:p>
            <a:pPr>
              <a:buFontTx/>
              <a:buChar char="-"/>
            </a:pPr>
            <a:r>
              <a:rPr lang="ru-RU" sz="1400" dirty="0" smtClean="0"/>
              <a:t>обучение персонала;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-   выбор процессов и определение их границ для последующей оценки, состав участников.</a:t>
            </a:r>
          </a:p>
          <a:p>
            <a:r>
              <a:rPr lang="ru-RU" sz="1400" dirty="0" smtClean="0"/>
              <a:t> </a:t>
            </a:r>
            <a:r>
              <a:rPr lang="ru-RU" sz="1400" b="1" dirty="0" smtClean="0"/>
              <a:t>Оценка и анализ</a:t>
            </a:r>
            <a:r>
              <a:rPr lang="ru-RU" sz="1400" dirty="0" smtClean="0"/>
              <a:t>: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-   идентификация рисков и их оценка;</a:t>
            </a:r>
            <a:endParaRPr lang="ru-RU" sz="1400" dirty="0"/>
          </a:p>
          <a:p>
            <a:pPr>
              <a:buFontTx/>
              <a:buChar char="-"/>
            </a:pPr>
            <a:r>
              <a:rPr lang="ru-RU" sz="1400" dirty="0" smtClean="0"/>
              <a:t>проверка наличия и эффективность контролей;</a:t>
            </a:r>
          </a:p>
          <a:p>
            <a:pPr>
              <a:buFontTx/>
              <a:buChar char="-"/>
            </a:pPr>
            <a:r>
              <a:rPr lang="ru-RU" sz="1400" dirty="0" smtClean="0"/>
              <a:t>документирование рисков и контролей;</a:t>
            </a:r>
          </a:p>
          <a:p>
            <a:pPr>
              <a:buFontTx/>
              <a:buChar char="-"/>
            </a:pPr>
            <a:r>
              <a:rPr lang="ru-RU" sz="1400" dirty="0" smtClean="0"/>
              <a:t>обсуждение полученных данных.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Принятие мер:</a:t>
            </a:r>
            <a:endParaRPr lang="ru-RU" sz="1400" b="1" dirty="0">
              <a:solidFill>
                <a:schemeClr val="tx1"/>
              </a:solidFill>
            </a:endParaRPr>
          </a:p>
          <a:p>
            <a:pPr lvl="0" algn="just">
              <a:buFontTx/>
              <a:buChar char="-"/>
            </a:pPr>
            <a:r>
              <a:rPr lang="ru-RU" sz="1400" dirty="0" smtClean="0"/>
              <a:t>подготовка итогового документа с указанием существенных рисков и неадекватных / неэффективных контролей;</a:t>
            </a:r>
          </a:p>
          <a:p>
            <a:pPr lvl="0" algn="just">
              <a:buFontTx/>
              <a:buChar char="-"/>
            </a:pPr>
            <a:r>
              <a:rPr lang="ru-RU" sz="1400" dirty="0" smtClean="0"/>
              <a:t>предложения по улучшению / изменению процесса, контролей и других мер.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70252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ru-RU" sz="1200" dirty="0" smtClean="0"/>
              <a:t>Различные уровни управления Фондом требуют различной детализации информации о рисках.</a:t>
            </a:r>
          </a:p>
          <a:p>
            <a:r>
              <a:rPr lang="ru-RU" sz="1200" dirty="0"/>
              <a:t>Отчетность обеспечивает решение задач управления рисками и предназначена для информационной поддержки принятия </a:t>
            </a:r>
            <a:r>
              <a:rPr lang="ru-RU" sz="1200" dirty="0" smtClean="0"/>
              <a:t>решений.</a:t>
            </a:r>
            <a:endParaRPr lang="ru-RU" sz="1200" dirty="0"/>
          </a:p>
          <a:p>
            <a:r>
              <a:rPr lang="ru-RU" sz="1200" dirty="0" smtClean="0"/>
              <a:t>Важным элементом  оценки эффективности и необходимости подготавливаемых данных / отчетов является оценка степени удовлетворенности подразделений Фонда / получателей отчета.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Отчетность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772816"/>
            <a:ext cx="6528954" cy="4320480"/>
          </a:xfrm>
        </p:spPr>
        <p:txBody>
          <a:bodyPr/>
          <a:lstStyle/>
          <a:p>
            <a:pPr marL="177800" lvl="0" indent="-177800" algn="just"/>
            <a:r>
              <a:rPr lang="ru-RU" sz="1400" dirty="0" smtClean="0"/>
              <a:t>Примеры группировки отчетов по операционным рискам:</a:t>
            </a:r>
          </a:p>
          <a:p>
            <a:pPr marL="349250" lvl="0" algn="just">
              <a:buFont typeface="Wingdings" pitchFamily="2" charset="2"/>
              <a:buChar char="ü"/>
            </a:pPr>
            <a:r>
              <a:rPr lang="ru-RU" sz="1400" b="1" dirty="0" smtClean="0"/>
              <a:t>Сигнальный отчет (немедленное принятие мер);</a:t>
            </a:r>
          </a:p>
          <a:p>
            <a:pPr marL="355600" lvl="0" indent="-177800" algn="just">
              <a:buFontTx/>
              <a:buChar char="-"/>
            </a:pPr>
            <a:r>
              <a:rPr lang="ru-RU" sz="1400" dirty="0" smtClean="0"/>
              <a:t>незакрытые инциденты и события с неприемлемым уровнем риска;</a:t>
            </a:r>
          </a:p>
          <a:p>
            <a:pPr marL="349250" lvl="0" algn="just">
              <a:buFont typeface="Wingdings" pitchFamily="2" charset="2"/>
              <a:buChar char="ü"/>
            </a:pPr>
            <a:r>
              <a:rPr lang="ru-RU" sz="1400" b="1" dirty="0" smtClean="0"/>
              <a:t>Информационный отчет: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уровень показателей КИР;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уровень концентрации рисков;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динамика изменений КИР</a:t>
            </a:r>
            <a:r>
              <a:rPr lang="ru-RU" sz="1400" dirty="0" smtClean="0"/>
              <a:t>.</a:t>
            </a:r>
          </a:p>
          <a:p>
            <a:pPr marL="349250" lvl="0" algn="just">
              <a:buFont typeface="Wingdings" pitchFamily="2" charset="2"/>
              <a:buChar char="ü"/>
            </a:pPr>
            <a:r>
              <a:rPr lang="ru-RU" sz="1400" b="1" dirty="0" smtClean="0"/>
              <a:t>Информационно-аналитические отчет: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прогнозирование и планирование;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оценка убытков;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оценка эффективности контролей;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оценка эффективности принятых мер;</a:t>
            </a:r>
          </a:p>
          <a:p>
            <a:pPr marL="349250" lvl="0" algn="just">
              <a:buFontTx/>
              <a:buChar char="-"/>
            </a:pPr>
            <a:r>
              <a:rPr lang="ru-RU" sz="1400" dirty="0" smtClean="0"/>
              <a:t>кол-во закрытых рисков / проблем и тд.;</a:t>
            </a:r>
          </a:p>
          <a:p>
            <a:pPr lvl="0" indent="6350" algn="just">
              <a:buFont typeface="Wingdings" pitchFamily="2" charset="2"/>
              <a:buChar char="ü"/>
            </a:pPr>
            <a:r>
              <a:rPr lang="ru-RU" sz="1400" dirty="0"/>
              <a:t> </a:t>
            </a:r>
            <a:r>
              <a:rPr lang="ru-RU" sz="1400" b="1" dirty="0"/>
              <a:t>Отчет об </a:t>
            </a:r>
            <a:r>
              <a:rPr lang="ru-RU" sz="1400" b="1" dirty="0" smtClean="0"/>
              <a:t>инцидентах (как отдельный вид отчетности).</a:t>
            </a:r>
            <a:endParaRPr lang="ru-RU" sz="1400" b="1" dirty="0"/>
          </a:p>
          <a:p>
            <a:pPr marL="349250" lvl="0" algn="just">
              <a:buFontTx/>
              <a:buChar char="-"/>
            </a:pPr>
            <a:endParaRPr lang="ru-RU" sz="1400" dirty="0" smtClean="0"/>
          </a:p>
          <a:p>
            <a:pPr marL="349250" lvl="0" algn="just">
              <a:buFontTx/>
              <a:buChar char="-"/>
            </a:pPr>
            <a:endParaRPr lang="ru-RU" sz="1200" dirty="0" smtClean="0"/>
          </a:p>
          <a:p>
            <a:pPr marL="349250" lvl="0" algn="just">
              <a:buFont typeface="Wingdings" pitchFamily="2" charset="2"/>
              <a:buChar char="ü"/>
            </a:pPr>
            <a:endParaRPr lang="ru-RU" sz="1200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00433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Факторы успеха управления рисками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772816"/>
            <a:ext cx="6528954" cy="4680520"/>
          </a:xfrm>
        </p:spPr>
        <p:txBody>
          <a:bodyPr/>
          <a:lstStyle/>
          <a:p>
            <a:pPr algn="just"/>
            <a:r>
              <a:rPr lang="ru-RU" sz="1400" b="1" dirty="0"/>
              <a:t>В Фонде должно быть независимое подразделение, осуществляющее централизованное управление рисками. Подчинение первому </a:t>
            </a:r>
            <a:r>
              <a:rPr lang="ru-RU" sz="1400" b="1" dirty="0" smtClean="0"/>
              <a:t>лицу</a:t>
            </a:r>
            <a:r>
              <a:rPr lang="ru-RU" sz="1400" b="1" dirty="0" smtClean="0"/>
              <a:t>;</a:t>
            </a:r>
            <a:endParaRPr lang="ru-RU" sz="1400" dirty="0"/>
          </a:p>
          <a:p>
            <a:pPr lvl="0" algn="just"/>
            <a:r>
              <a:rPr lang="ru-RU" sz="1400" b="1" dirty="0"/>
              <a:t>Коллегиальный орган по рассмотрению вопросов </a:t>
            </a:r>
            <a:r>
              <a:rPr lang="ru-RU" sz="1400" b="1" dirty="0" smtClean="0"/>
              <a:t>управления </a:t>
            </a:r>
            <a:r>
              <a:rPr lang="ru-RU" sz="1400" b="1" dirty="0"/>
              <a:t>рисками;</a:t>
            </a:r>
            <a:endParaRPr lang="ru-RU" sz="1400" b="1" dirty="0"/>
          </a:p>
          <a:p>
            <a:pPr lvl="0" algn="just"/>
            <a:r>
              <a:rPr lang="ru-RU" sz="1400" b="1" dirty="0" smtClean="0"/>
              <a:t>Трех уровневая система защиты от реализации операционных рисков</a:t>
            </a:r>
            <a:r>
              <a:rPr lang="ru-RU" sz="1400" dirty="0" smtClean="0"/>
              <a:t>:</a:t>
            </a:r>
          </a:p>
          <a:p>
            <a:pPr lvl="0" indent="184150" algn="just">
              <a:buFont typeface="Wingdings" pitchFamily="2" charset="2"/>
              <a:buChar char="ü"/>
            </a:pPr>
            <a:r>
              <a:rPr lang="ru-RU" sz="1400" dirty="0" smtClean="0"/>
              <a:t>1-й уровень – сотрудники и руководители подразделений Фонда (бизнес);</a:t>
            </a:r>
          </a:p>
          <a:p>
            <a:pPr lvl="0" indent="184150" algn="just">
              <a:buNone/>
            </a:pPr>
            <a:r>
              <a:rPr lang="ru-RU" sz="1400" dirty="0" smtClean="0"/>
              <a:t>(управление со стороны экспертов, владельцев риска, риск-координаторов);</a:t>
            </a:r>
          </a:p>
          <a:p>
            <a:pPr lvl="0" indent="184150" algn="just">
              <a:buFont typeface="Wingdings" pitchFamily="2" charset="2"/>
              <a:buChar char="ü"/>
            </a:pPr>
            <a:r>
              <a:rPr lang="ru-RU" sz="1400" dirty="0" smtClean="0"/>
              <a:t>2-й уровень – подразделение рисков;</a:t>
            </a:r>
          </a:p>
          <a:p>
            <a:pPr lvl="0" indent="184150" algn="just">
              <a:buNone/>
            </a:pPr>
            <a:r>
              <a:rPr lang="ru-RU" sz="1400" dirty="0" smtClean="0"/>
              <a:t>(управление комитет по рискам, руководитель по рискам, риск-менеджеры);</a:t>
            </a:r>
          </a:p>
          <a:p>
            <a:pPr lvl="0" indent="184150" algn="just">
              <a:buFont typeface="Wingdings" pitchFamily="2" charset="2"/>
              <a:buChar char="ü"/>
            </a:pPr>
            <a:r>
              <a:rPr lang="ru-RU" sz="1400" dirty="0" smtClean="0"/>
              <a:t>3-й уровень –  подразделение внутреннего аудита / контроля.</a:t>
            </a:r>
          </a:p>
          <a:p>
            <a:pPr marL="355600" lvl="0" indent="0" algn="just">
              <a:buNone/>
            </a:pPr>
            <a:r>
              <a:rPr lang="ru-RU" sz="1400" dirty="0" smtClean="0"/>
              <a:t>(Основная задача аудита – оценка эффективности системы внутреннего контроля и управления рисками).</a:t>
            </a:r>
          </a:p>
          <a:p>
            <a:pPr marL="177800" indent="-177800" algn="just"/>
            <a:r>
              <a:rPr lang="ru-RU" sz="1400" b="1" dirty="0" smtClean="0"/>
              <a:t>Поддержка руководством процессов по управлению рисками;</a:t>
            </a:r>
          </a:p>
          <a:p>
            <a:pPr marL="177800" indent="-177800" algn="just"/>
            <a:r>
              <a:rPr lang="ru-RU" sz="1400" b="1" dirty="0" smtClean="0"/>
              <a:t>Высокий уровень культуры по управлению операционными рисками;</a:t>
            </a:r>
            <a:r>
              <a:rPr lang="ru-RU" sz="1400" b="1" dirty="0"/>
              <a:t> </a:t>
            </a:r>
            <a:endParaRPr lang="ru-RU" sz="1400" b="1" dirty="0" smtClean="0"/>
          </a:p>
          <a:p>
            <a:pPr marL="177800" lvl="0" indent="-177800" algn="just"/>
            <a:r>
              <a:rPr lang="ru-RU" sz="1400" b="1" dirty="0" smtClean="0"/>
              <a:t>Регламентация внутренних правил и процедур;</a:t>
            </a:r>
          </a:p>
          <a:p>
            <a:pPr marL="177800" lvl="0" indent="-177800" algn="just"/>
            <a:r>
              <a:rPr lang="ru-RU" sz="1400" b="1" dirty="0" smtClean="0"/>
              <a:t>Автоматизация процессов и их удобство;</a:t>
            </a:r>
          </a:p>
          <a:p>
            <a:pPr marL="177800" lvl="0" indent="-177800" algn="just"/>
            <a:r>
              <a:rPr lang="ru-RU" sz="1400" b="1" dirty="0" smtClean="0"/>
              <a:t>Правильные внутренние коммуникации и своевременное реагирование в соответствии с уровнем риска.</a:t>
            </a:r>
            <a:endParaRPr lang="ru-RU" sz="1400" b="1" dirty="0"/>
          </a:p>
          <a:p>
            <a:pPr marL="177800" lvl="0" indent="-177800" algn="just"/>
            <a:endParaRPr lang="ru-RU" sz="1200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6631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Наиболее распространенные недостатки / проблемы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772816"/>
            <a:ext cx="6528954" cy="3600400"/>
          </a:xfrm>
        </p:spPr>
        <p:txBody>
          <a:bodyPr/>
          <a:lstStyle/>
          <a:p>
            <a:pPr algn="just"/>
            <a:r>
              <a:rPr lang="ru-RU" sz="1400" dirty="0" smtClean="0"/>
              <a:t>Отсутствие методологии / адекватной документации (процедуры, контроли, эскалация)</a:t>
            </a:r>
            <a:r>
              <a:rPr lang="ru-RU" sz="1400" dirty="0" smtClean="0"/>
              <a:t>;</a:t>
            </a:r>
          </a:p>
          <a:p>
            <a:pPr algn="just"/>
            <a:r>
              <a:rPr lang="ru-RU" sz="1400" dirty="0" smtClean="0"/>
              <a:t>Отсутствие четких границ ответственности подразделений; </a:t>
            </a:r>
            <a:endParaRPr lang="ru-RU" sz="1400" dirty="0"/>
          </a:p>
          <a:p>
            <a:pPr algn="just"/>
            <a:r>
              <a:rPr lang="ru-RU" sz="1400" dirty="0"/>
              <a:t>Зависимость от ключевых сотрудников (если процессы не задокументированы); </a:t>
            </a:r>
          </a:p>
          <a:p>
            <a:pPr marL="177800" indent="-177800" algn="just"/>
            <a:r>
              <a:rPr lang="ru-RU" sz="1400" dirty="0" smtClean="0"/>
              <a:t>Ориентированность на выявление, а не на предотвращение ошибок;</a:t>
            </a:r>
          </a:p>
          <a:p>
            <a:pPr marL="177800" lvl="0" indent="-177800" algn="just"/>
            <a:r>
              <a:rPr lang="ru-RU" sz="1400" dirty="0" smtClean="0"/>
              <a:t>Отсутствие контролей;</a:t>
            </a:r>
          </a:p>
          <a:p>
            <a:pPr marL="177800" lvl="0" indent="-177800" algn="just"/>
            <a:r>
              <a:rPr lang="ru-RU" sz="1400" dirty="0" smtClean="0"/>
              <a:t>Отсутствие обучения;</a:t>
            </a:r>
          </a:p>
          <a:p>
            <a:pPr marL="177800" lvl="0" indent="-177800" algn="just"/>
            <a:r>
              <a:rPr lang="ru-RU" sz="1400" dirty="0" smtClean="0"/>
              <a:t>Неадекватное тестирование разработок;</a:t>
            </a:r>
          </a:p>
          <a:p>
            <a:pPr marL="177800" lvl="0" indent="-177800" algn="just"/>
            <a:r>
              <a:rPr lang="ru-RU" sz="1400" dirty="0" smtClean="0"/>
              <a:t>Отсутствие соответствующего уровня корпоративной культуры;</a:t>
            </a:r>
          </a:p>
          <a:p>
            <a:pPr marL="177800" lvl="0" indent="-177800" algn="just"/>
            <a:r>
              <a:rPr lang="ru-RU" sz="1400" dirty="0" smtClean="0"/>
              <a:t>Отсутствие внутренней коммуникации;</a:t>
            </a:r>
          </a:p>
          <a:p>
            <a:pPr marL="177800" indent="-177800" algn="just"/>
            <a:r>
              <a:rPr lang="ru-RU" sz="1400" dirty="0"/>
              <a:t>Нарушение принципа независимости;</a:t>
            </a:r>
          </a:p>
          <a:p>
            <a:pPr marL="177800" lvl="0" indent="-177800" algn="just"/>
            <a:r>
              <a:rPr lang="ru-RU" sz="1400" dirty="0" smtClean="0"/>
              <a:t>Отсутствие аудиторского следа.</a:t>
            </a:r>
            <a:endParaRPr lang="ru-RU" sz="1400" dirty="0"/>
          </a:p>
          <a:p>
            <a:pPr marL="177800" lvl="0" indent="-177800" algn="just"/>
            <a:endParaRPr lang="ru-RU" sz="1200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0838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en-US" dirty="0"/>
          </a:p>
        </p:txBody>
      </p:sp>
      <p:sp>
        <p:nvSpPr>
          <p:cNvPr id="21" name="Текст 2"/>
          <p:cNvSpPr>
            <a:spLocks noGrp="1"/>
          </p:cNvSpPr>
          <p:nvPr>
            <p:ph type="body" idx="1"/>
          </p:nvPr>
        </p:nvSpPr>
        <p:spPr>
          <a:xfrm>
            <a:off x="2828764" y="944724"/>
            <a:ext cx="4116191" cy="360000"/>
          </a:xfrm>
        </p:spPr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36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88917"/>
              </p:ext>
            </p:extLst>
          </p:nvPr>
        </p:nvGraphicFramePr>
        <p:xfrm>
          <a:off x="3008784" y="1916832"/>
          <a:ext cx="6356264" cy="333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184576"/>
                <a:gridCol w="667632"/>
              </a:tblGrid>
              <a:tr h="333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Операционные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риски НПФ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Источники операционных рисков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процесса управления рисками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риска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Ключевые индикаторы операционного риска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Примеры мониторинга КИР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Процесс самооценки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Отчетность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Факторы успеха управления рисками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algn="ctr" defTabSz="859627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5962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Наиболее распространенные недостатки</a:t>
                      </a:r>
                      <a:endParaRPr lang="ru-RU" sz="1000" b="1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02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>
          <a:xfrm>
            <a:off x="394438" y="1772816"/>
            <a:ext cx="2070000" cy="5085184"/>
          </a:xfrm>
        </p:spPr>
        <p:txBody>
          <a:bodyPr/>
          <a:lstStyle/>
          <a:p>
            <a:r>
              <a:rPr lang="ru-RU" sz="1150" b="1" dirty="0"/>
              <a:t>Операционный риск </a:t>
            </a:r>
            <a:r>
              <a:rPr lang="ru-RU" sz="1150" dirty="0"/>
              <a:t>–</a:t>
            </a:r>
            <a:r>
              <a:rPr lang="ru-RU" sz="1150" b="1" dirty="0"/>
              <a:t> </a:t>
            </a:r>
            <a:r>
              <a:rPr lang="ru-RU" sz="1150" dirty="0"/>
              <a:t>это риск потерь в результате </a:t>
            </a:r>
            <a:r>
              <a:rPr lang="ru-RU" sz="1150" dirty="0" smtClean="0"/>
              <a:t>неадекватных, неэффективных </a:t>
            </a:r>
            <a:r>
              <a:rPr lang="ru-RU" sz="1150" dirty="0"/>
              <a:t>или ошибочных внутренних процессов, человеческого фактора, сбоев информационных систем или внешних  воздействий. </a:t>
            </a:r>
          </a:p>
          <a:p>
            <a:r>
              <a:rPr lang="ru-RU" sz="1150" b="1" dirty="0" smtClean="0"/>
              <a:t>Операционный </a:t>
            </a:r>
            <a:r>
              <a:rPr lang="ru-RU" sz="1150" b="1" dirty="0"/>
              <a:t>риск </a:t>
            </a:r>
            <a:r>
              <a:rPr lang="ru-RU" sz="1150" dirty="0"/>
              <a:t>- это риск возникновения убытков из-за ненадлежащего функционирования основных бизнес-процессов и учета операций, ошибок, вызванных несовершенством IT-платформы и/или недостаточной квалификацией / недобросовестностью персонала, несовершенства практики внутрикорпоративного делового оборота, а также внешних воздействий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Операционные риски НПФ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1200" b="1" dirty="0" smtClean="0"/>
              <a:t>Операционные риски включают:</a:t>
            </a:r>
          </a:p>
          <a:p>
            <a:pPr lvl="0" algn="just"/>
            <a:r>
              <a:rPr lang="ru-RU" sz="1200" b="1" dirty="0" smtClean="0"/>
              <a:t>риск </a:t>
            </a:r>
            <a:r>
              <a:rPr lang="ru-RU" sz="1200" b="1" dirty="0"/>
              <a:t>бизнес-процессов</a:t>
            </a:r>
            <a:r>
              <a:rPr lang="ru-RU" sz="1200" dirty="0"/>
              <a:t> - риск потерь, связанный с ошибками при проведении операций, их учетом, отчетностью и тд. </a:t>
            </a:r>
            <a:r>
              <a:rPr lang="ru-RU" sz="1200" dirty="0" smtClean="0"/>
              <a:t>(неэффективности </a:t>
            </a:r>
            <a:r>
              <a:rPr lang="ru-RU" sz="1200" dirty="0"/>
              <a:t>построения бизнес-процессов, дублирование функций и </a:t>
            </a:r>
            <a:r>
              <a:rPr lang="ru-RU" sz="1200" dirty="0" smtClean="0"/>
              <a:t>тд.)</a:t>
            </a:r>
            <a:r>
              <a:rPr lang="ru-RU" sz="1200" b="1" dirty="0" smtClean="0"/>
              <a:t>;</a:t>
            </a:r>
            <a:endParaRPr lang="ru-RU" sz="1200" dirty="0"/>
          </a:p>
          <a:p>
            <a:pPr lvl="0" algn="just"/>
            <a:r>
              <a:rPr lang="ru-RU" sz="1200" b="1" dirty="0"/>
              <a:t>риск персонала</a:t>
            </a:r>
            <a:r>
              <a:rPr lang="ru-RU" sz="1200" dirty="0"/>
              <a:t> - риск потерь, связанный с ошибками и противоправными действиями работников НПФ, их недостаточной квалификацией, излишней загруженностью, увольнением ключевого </a:t>
            </a:r>
            <a:r>
              <a:rPr lang="ru-RU" sz="1200" dirty="0" smtClean="0"/>
              <a:t>сотрудника и тд</a:t>
            </a:r>
            <a:r>
              <a:rPr lang="ru-RU" sz="1200" dirty="0" smtClean="0"/>
              <a:t>.;</a:t>
            </a:r>
            <a:endParaRPr lang="ru-RU" sz="1200" dirty="0"/>
          </a:p>
          <a:p>
            <a:pPr lvl="0" algn="just"/>
            <a:r>
              <a:rPr lang="ru-RU" sz="1200" b="1" dirty="0"/>
              <a:t>риск информационных систем</a:t>
            </a:r>
            <a:r>
              <a:rPr lang="ru-RU" sz="1200" dirty="0"/>
              <a:t> - риск нанесения ущерба, прекращения функционирования, неправильного использования, несанкционированного разглашения или изменения, отсутствие возможности доступа, неточности и нарушения информации, сбоев в функционировании информационной IT-системы (систем), прерывания и/или некорректной работа IT-системы, возникшего вследствие внутренних или внешних факторов воздействия, а также от неисполнения нормативных или иных обязанностей;</a:t>
            </a:r>
          </a:p>
          <a:p>
            <a:pPr lvl="0" algn="just"/>
            <a:r>
              <a:rPr lang="ru-RU" sz="1200" b="1" dirty="0"/>
              <a:t>риски внешней среды</a:t>
            </a:r>
            <a:r>
              <a:rPr lang="ru-RU" sz="1200" dirty="0"/>
              <a:t> – риск внешнего </a:t>
            </a:r>
            <a:r>
              <a:rPr lang="ru-RU" sz="1200" dirty="0" smtClean="0"/>
              <a:t>вмешательства </a:t>
            </a:r>
            <a:r>
              <a:rPr lang="ru-RU" sz="1200" dirty="0"/>
              <a:t>в деятельность НПФ, включая причинение вреда материальным активам и персоналу Фонда, а также прерывание нормальной работы НПФ из-за внешних факторов (например, природные/техногенные катаклизмы и др.);</a:t>
            </a:r>
          </a:p>
          <a:p>
            <a:pPr lvl="0" algn="just"/>
            <a:r>
              <a:rPr lang="ru-RU" sz="1200" b="1" dirty="0"/>
              <a:t>комплаенс </a:t>
            </a:r>
            <a:r>
              <a:rPr lang="ru-RU" sz="1200" b="1" dirty="0" smtClean="0"/>
              <a:t>риски</a:t>
            </a:r>
            <a:r>
              <a:rPr lang="ru-RU" sz="1200" dirty="0" smtClean="0"/>
              <a:t> </a:t>
            </a:r>
            <a:r>
              <a:rPr lang="ru-RU" sz="1200" dirty="0"/>
              <a:t>- риск, связанный с изменениями нормативно-правовой базы, регламентирующей деятельность НПФ, а также риски возникновения нарушений при осуществлении профессиональной </a:t>
            </a:r>
            <a:r>
              <a:rPr lang="ru-RU" sz="1200" dirty="0" smtClean="0"/>
              <a:t>деятельности (лицензионный риск);</a:t>
            </a:r>
            <a:endParaRPr lang="ru-RU" sz="1200" dirty="0"/>
          </a:p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в </a:t>
            </a:r>
            <a:r>
              <a:rPr lang="ru-RU" sz="1200" dirty="0" smtClean="0">
                <a:solidFill>
                  <a:schemeClr val="tx1"/>
                </a:solidFill>
              </a:rPr>
              <a:t>некоторых случаях выделяют отдельно правовой риск, внутреннее и внешнее мошенничество, безопасность труда и тд.</a:t>
            </a:r>
            <a:endParaRPr lang="ru-RU" sz="1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200" dirty="0" smtClean="0"/>
              <a:t>Методология. Типовые операционные риски НПФ и их определения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8447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en-US" dirty="0"/>
          </a:p>
        </p:txBody>
      </p:sp>
      <p:sp>
        <p:nvSpPr>
          <p:cNvPr id="21" name="Текст 2"/>
          <p:cNvSpPr>
            <a:spLocks noGrp="1"/>
          </p:cNvSpPr>
          <p:nvPr>
            <p:ph type="body" idx="1"/>
          </p:nvPr>
        </p:nvSpPr>
        <p:spPr>
          <a:xfrm>
            <a:off x="2828764" y="944724"/>
            <a:ext cx="4116191" cy="360000"/>
          </a:xfrm>
        </p:spPr>
        <p:txBody>
          <a:bodyPr/>
          <a:lstStyle/>
          <a:p>
            <a:r>
              <a:rPr lang="ru-RU" dirty="0" smtClean="0"/>
              <a:t>Источники операционных рисков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7288539" y="2132856"/>
            <a:ext cx="1427647" cy="491506"/>
            <a:chOff x="3120763" y="804"/>
            <a:chExt cx="1574552" cy="70025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3154947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</a:rPr>
                <a:t>Внешний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576736" y="2132856"/>
            <a:ext cx="1427646" cy="491506"/>
            <a:chOff x="3120763" y="804"/>
            <a:chExt cx="1574551" cy="70025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</a:rPr>
                <a:t>Внутренний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677482" y="1500560"/>
            <a:ext cx="1427646" cy="491506"/>
            <a:chOff x="3120763" y="804"/>
            <a:chExt cx="1574551" cy="70025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</a:rPr>
                <a:t>Операционный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181538" y="2876929"/>
            <a:ext cx="1427646" cy="491506"/>
            <a:chOff x="3120763" y="804"/>
            <a:chExt cx="1574551" cy="700250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</a:rPr>
                <a:t>ИТ системы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093306" y="2852936"/>
            <a:ext cx="1427646" cy="491506"/>
            <a:chOff x="3120763" y="804"/>
            <a:chExt cx="1574551" cy="700250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</a:rPr>
                <a:t>Процессы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848544" y="2852936"/>
            <a:ext cx="1427646" cy="491506"/>
            <a:chOff x="3120763" y="804"/>
            <a:chExt cx="1574551" cy="700250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solidFill>
                    <a:schemeClr val="tx1"/>
                  </a:solidFill>
                </a:rPr>
                <a:t>Персонал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90447" y="6133308"/>
            <a:ext cx="1427646" cy="491506"/>
            <a:chOff x="3120763" y="804"/>
            <a:chExt cx="1574551" cy="700250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Загрузка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06301" y="5508766"/>
            <a:ext cx="1427646" cy="491506"/>
            <a:chOff x="3120763" y="804"/>
            <a:chExt cx="1574551" cy="700250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Квалификация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99454" y="3557462"/>
            <a:ext cx="1427646" cy="491506"/>
            <a:chOff x="3120763" y="804"/>
            <a:chExt cx="1574551" cy="700250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Ошибки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299454" y="4183143"/>
            <a:ext cx="1427646" cy="491506"/>
            <a:chOff x="3120763" y="804"/>
            <a:chExt cx="1574551" cy="700250"/>
          </a:xfrm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Мошенничество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90447" y="4834438"/>
            <a:ext cx="1427646" cy="491506"/>
            <a:chOff x="3120763" y="804"/>
            <a:chExt cx="1574551" cy="700250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Несоблюдение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4" name="Соединительная линия уступом 53"/>
          <p:cNvCxnSpPr>
            <a:stCxn id="30" idx="3"/>
            <a:endCxn id="42" idx="3"/>
          </p:cNvCxnSpPr>
          <p:nvPr/>
        </p:nvCxnSpPr>
        <p:spPr bwMode="auto">
          <a:xfrm flipH="1">
            <a:off x="1727100" y="3098689"/>
            <a:ext cx="549090" cy="704526"/>
          </a:xfrm>
          <a:prstGeom prst="bentConnector3">
            <a:avLst>
              <a:gd name="adj1" fmla="val -416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Соединительная линия уступом 55"/>
          <p:cNvCxnSpPr>
            <a:stCxn id="30" idx="3"/>
            <a:endCxn id="44" idx="3"/>
          </p:cNvCxnSpPr>
          <p:nvPr/>
        </p:nvCxnSpPr>
        <p:spPr bwMode="auto">
          <a:xfrm flipH="1">
            <a:off x="1709087" y="3098689"/>
            <a:ext cx="567103" cy="1330207"/>
          </a:xfrm>
          <a:prstGeom prst="bentConnector3">
            <a:avLst>
              <a:gd name="adj1" fmla="val -403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Соединительная линия уступом 59"/>
          <p:cNvCxnSpPr>
            <a:stCxn id="12" idx="3"/>
            <a:endCxn id="6" idx="0"/>
          </p:cNvCxnSpPr>
          <p:nvPr/>
        </p:nvCxnSpPr>
        <p:spPr bwMode="auto">
          <a:xfrm>
            <a:off x="6105128" y="1746313"/>
            <a:ext cx="1912732" cy="41053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Соединительная линия уступом 67"/>
          <p:cNvCxnSpPr>
            <a:stCxn id="11" idx="1"/>
            <a:endCxn id="8" idx="0"/>
          </p:cNvCxnSpPr>
          <p:nvPr/>
        </p:nvCxnSpPr>
        <p:spPr bwMode="auto">
          <a:xfrm rot="10800000" flipV="1">
            <a:off x="3281554" y="1746312"/>
            <a:ext cx="1395929" cy="38654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Соединительная линия уступом 71"/>
          <p:cNvCxnSpPr>
            <a:stCxn id="8" idx="1"/>
            <a:endCxn id="30" idx="0"/>
          </p:cNvCxnSpPr>
          <p:nvPr/>
        </p:nvCxnSpPr>
        <p:spPr bwMode="auto">
          <a:xfrm rot="10800000" flipV="1">
            <a:off x="1577864" y="2378609"/>
            <a:ext cx="998872" cy="49832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Группа 75"/>
          <p:cNvGrpSpPr/>
          <p:nvPr/>
        </p:nvGrpSpPr>
        <p:grpSpPr>
          <a:xfrm>
            <a:off x="3093306" y="5524320"/>
            <a:ext cx="1427646" cy="491506"/>
            <a:chOff x="3120763" y="804"/>
            <a:chExt cx="1574551" cy="700250"/>
          </a:xfrm>
        </p:grpSpPr>
        <p:sp>
          <p:nvSpPr>
            <p:cNvPr id="77" name="Скругленный прямоугольник 76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Взаимодействие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3086459" y="3573016"/>
            <a:ext cx="1427646" cy="491506"/>
            <a:chOff x="3120763" y="804"/>
            <a:chExt cx="1574551" cy="700250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Методология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3080792" y="4198697"/>
            <a:ext cx="1427646" cy="491506"/>
            <a:chOff x="3120763" y="804"/>
            <a:chExt cx="1574551" cy="700250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Организационная структура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3093306" y="4849992"/>
            <a:ext cx="1427646" cy="491506"/>
            <a:chOff x="3120763" y="804"/>
            <a:chExt cx="1574551" cy="700250"/>
          </a:xfrm>
        </p:grpSpPr>
        <p:sp>
          <p:nvSpPr>
            <p:cNvPr id="86" name="Скругленный прямоугольник 85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7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Внутренний контроль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181538" y="3585566"/>
            <a:ext cx="1427646" cy="491506"/>
            <a:chOff x="3120763" y="804"/>
            <a:chExt cx="1574551" cy="700250"/>
          </a:xfrm>
        </p:grpSpPr>
        <p:sp>
          <p:nvSpPr>
            <p:cNvPr id="92" name="Скругленный прямоугольник 91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3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Сбои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5169024" y="4305646"/>
            <a:ext cx="1427646" cy="491506"/>
            <a:chOff x="3120763" y="804"/>
            <a:chExt cx="1574551" cy="700250"/>
          </a:xfrm>
        </p:grpSpPr>
        <p:sp>
          <p:nvSpPr>
            <p:cNvPr id="95" name="Скругленный прямоугольник 94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Система защиты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0" name="Группа 99"/>
          <p:cNvGrpSpPr/>
          <p:nvPr/>
        </p:nvGrpSpPr>
        <p:grpSpPr>
          <a:xfrm>
            <a:off x="7179749" y="2868571"/>
            <a:ext cx="1571662" cy="491506"/>
            <a:chOff x="3120763" y="804"/>
            <a:chExt cx="1574551" cy="700250"/>
          </a:xfrm>
        </p:grpSpPr>
        <p:sp>
          <p:nvSpPr>
            <p:cNvPr id="101" name="Скругленный прямоугольник 100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Законодательство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7196702" y="3557462"/>
            <a:ext cx="1571662" cy="491506"/>
            <a:chOff x="3120763" y="804"/>
            <a:chExt cx="1574551" cy="700250"/>
          </a:xfrm>
        </p:grpSpPr>
        <p:sp>
          <p:nvSpPr>
            <p:cNvPr id="104" name="Скругленный прямоугольник 103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5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Катаклизмы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7197762" y="4207136"/>
            <a:ext cx="1571662" cy="491506"/>
            <a:chOff x="3120763" y="804"/>
            <a:chExt cx="1574551" cy="700250"/>
          </a:xfrm>
        </p:grpSpPr>
        <p:sp>
          <p:nvSpPr>
            <p:cNvPr id="107" name="Скругленный прямоугольник 106"/>
            <p:cNvSpPr/>
            <p:nvPr/>
          </p:nvSpPr>
          <p:spPr>
            <a:xfrm>
              <a:off x="3120763" y="804"/>
              <a:ext cx="1554685" cy="700250"/>
            </a:xfrm>
            <a:prstGeom prst="roundRect">
              <a:avLst/>
            </a:prstGeom>
            <a:solidFill>
              <a:srgbClr val="FFC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Скругленный прямоугольник 4"/>
            <p:cNvSpPr/>
            <p:nvPr/>
          </p:nvSpPr>
          <p:spPr>
            <a:xfrm>
              <a:off x="3154946" y="34987"/>
              <a:ext cx="1540368" cy="6318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</a:rPr>
                <a:t>Контрагенты</a:t>
              </a:r>
              <a:endParaRPr lang="ru-RU" sz="12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3" name="Соединительная линия уступом 112"/>
          <p:cNvCxnSpPr>
            <a:stCxn id="30" idx="3"/>
            <a:endCxn id="48" idx="3"/>
          </p:cNvCxnSpPr>
          <p:nvPr/>
        </p:nvCxnSpPr>
        <p:spPr bwMode="auto">
          <a:xfrm flipH="1">
            <a:off x="1718093" y="3098689"/>
            <a:ext cx="558097" cy="1981502"/>
          </a:xfrm>
          <a:prstGeom prst="bentConnector3">
            <a:avLst>
              <a:gd name="adj1" fmla="val -409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Соединительная линия уступом 114"/>
          <p:cNvCxnSpPr>
            <a:stCxn id="30" idx="3"/>
            <a:endCxn id="36" idx="3"/>
          </p:cNvCxnSpPr>
          <p:nvPr/>
        </p:nvCxnSpPr>
        <p:spPr bwMode="auto">
          <a:xfrm flipH="1">
            <a:off x="1733947" y="3098689"/>
            <a:ext cx="542243" cy="2655830"/>
          </a:xfrm>
          <a:prstGeom prst="bentConnector3">
            <a:avLst>
              <a:gd name="adj1" fmla="val -4215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Соединительная линия уступом 116"/>
          <p:cNvCxnSpPr>
            <a:stCxn id="30" idx="3"/>
            <a:endCxn id="32" idx="3"/>
          </p:cNvCxnSpPr>
          <p:nvPr/>
        </p:nvCxnSpPr>
        <p:spPr bwMode="auto">
          <a:xfrm flipH="1">
            <a:off x="1700080" y="3098689"/>
            <a:ext cx="576110" cy="3280372"/>
          </a:xfrm>
          <a:prstGeom prst="bentConnector3">
            <a:avLst>
              <a:gd name="adj1" fmla="val -3968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Соединительная линия уступом 142"/>
          <p:cNvCxnSpPr>
            <a:stCxn id="9" idx="2"/>
            <a:endCxn id="26" idx="1"/>
          </p:cNvCxnSpPr>
          <p:nvPr/>
        </p:nvCxnSpPr>
        <p:spPr bwMode="auto">
          <a:xfrm rot="5400000">
            <a:off x="2950521" y="2743154"/>
            <a:ext cx="498320" cy="212750"/>
          </a:xfrm>
          <a:prstGeom prst="bentConnector4">
            <a:avLst>
              <a:gd name="adj1" fmla="val 25342"/>
              <a:gd name="adj2" fmla="val 2074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Соединительная линия уступом 152"/>
          <p:cNvCxnSpPr>
            <a:stCxn id="9" idx="3"/>
            <a:endCxn id="24" idx="0"/>
          </p:cNvCxnSpPr>
          <p:nvPr/>
        </p:nvCxnSpPr>
        <p:spPr bwMode="auto">
          <a:xfrm>
            <a:off x="4004382" y="2378609"/>
            <a:ext cx="1906476" cy="522313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Соединительная линия уступом 197"/>
          <p:cNvCxnSpPr>
            <a:stCxn id="6" idx="3"/>
            <a:endCxn id="102" idx="3"/>
          </p:cNvCxnSpPr>
          <p:nvPr/>
        </p:nvCxnSpPr>
        <p:spPr bwMode="auto">
          <a:xfrm>
            <a:off x="8716186" y="2378609"/>
            <a:ext cx="35225" cy="735715"/>
          </a:xfrm>
          <a:prstGeom prst="bentConnector3">
            <a:avLst>
              <a:gd name="adj1" fmla="val 7489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Соединительная линия уступом 205"/>
          <p:cNvCxnSpPr/>
          <p:nvPr/>
        </p:nvCxnSpPr>
        <p:spPr bwMode="auto">
          <a:xfrm rot="5400000">
            <a:off x="8500927" y="3340801"/>
            <a:ext cx="704527" cy="23585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Соединительная линия уступом 207"/>
          <p:cNvCxnSpPr/>
          <p:nvPr/>
        </p:nvCxnSpPr>
        <p:spPr bwMode="auto">
          <a:xfrm rot="5400000">
            <a:off x="8539808" y="3980520"/>
            <a:ext cx="649674" cy="217841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Соединительная линия уступом 15"/>
          <p:cNvCxnSpPr>
            <a:stCxn id="27" idx="3"/>
            <a:endCxn id="81" idx="3"/>
          </p:cNvCxnSpPr>
          <p:nvPr/>
        </p:nvCxnSpPr>
        <p:spPr bwMode="auto">
          <a:xfrm flipH="1">
            <a:off x="4514105" y="3098689"/>
            <a:ext cx="6847" cy="720080"/>
          </a:xfrm>
          <a:prstGeom prst="bentConnector3">
            <a:avLst>
              <a:gd name="adj1" fmla="val -333868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Соединительная линия уступом 37"/>
          <p:cNvCxnSpPr>
            <a:stCxn id="84" idx="3"/>
            <a:endCxn id="87" idx="3"/>
          </p:cNvCxnSpPr>
          <p:nvPr/>
        </p:nvCxnSpPr>
        <p:spPr bwMode="auto">
          <a:xfrm>
            <a:off x="4508438" y="4444450"/>
            <a:ext cx="12514" cy="651295"/>
          </a:xfrm>
          <a:prstGeom prst="bentConnector3">
            <a:avLst>
              <a:gd name="adj1" fmla="val 19267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Соединительная линия уступом 50"/>
          <p:cNvCxnSpPr>
            <a:stCxn id="87" idx="3"/>
            <a:endCxn id="78" idx="3"/>
          </p:cNvCxnSpPr>
          <p:nvPr/>
        </p:nvCxnSpPr>
        <p:spPr bwMode="auto">
          <a:xfrm>
            <a:off x="4520952" y="5095745"/>
            <a:ext cx="12700" cy="674328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Соединительная линия уступом 52"/>
          <p:cNvCxnSpPr>
            <a:stCxn id="81" idx="3"/>
            <a:endCxn id="84" idx="3"/>
          </p:cNvCxnSpPr>
          <p:nvPr/>
        </p:nvCxnSpPr>
        <p:spPr bwMode="auto">
          <a:xfrm flipH="1">
            <a:off x="4508438" y="3818769"/>
            <a:ext cx="5667" cy="625681"/>
          </a:xfrm>
          <a:prstGeom prst="bentConnector3">
            <a:avLst>
              <a:gd name="adj1" fmla="val -403388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Соединительная линия уступом 56"/>
          <p:cNvCxnSpPr>
            <a:stCxn id="24" idx="3"/>
            <a:endCxn id="93" idx="3"/>
          </p:cNvCxnSpPr>
          <p:nvPr/>
        </p:nvCxnSpPr>
        <p:spPr bwMode="auto">
          <a:xfrm>
            <a:off x="6609184" y="3122682"/>
            <a:ext cx="12700" cy="708637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Соединительная линия уступом 63"/>
          <p:cNvCxnSpPr>
            <a:stCxn id="93" idx="3"/>
            <a:endCxn id="96" idx="3"/>
          </p:cNvCxnSpPr>
          <p:nvPr/>
        </p:nvCxnSpPr>
        <p:spPr bwMode="auto">
          <a:xfrm flipH="1">
            <a:off x="6596670" y="3831319"/>
            <a:ext cx="12514" cy="720080"/>
          </a:xfrm>
          <a:prstGeom prst="bentConnector3">
            <a:avLst>
              <a:gd name="adj1" fmla="val -182675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896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Организация процесса управления рисками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556792"/>
            <a:ext cx="6528954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 smtClean="0"/>
              <a:t>Управление операционным риском включает:</a:t>
            </a:r>
          </a:p>
          <a:p>
            <a:pPr lvl="0" algn="just"/>
            <a:r>
              <a:rPr lang="ru-RU" sz="1400" b="1" dirty="0" smtClean="0"/>
              <a:t>Идентификация </a:t>
            </a:r>
            <a:r>
              <a:rPr lang="ru-RU" sz="1400" b="1" dirty="0" smtClean="0"/>
              <a:t>риска (выявление, классификация, документирование): </a:t>
            </a:r>
            <a:endParaRPr lang="ru-RU" sz="1400" dirty="0"/>
          </a:p>
          <a:p>
            <a:pPr lvl="0" algn="just">
              <a:buFontTx/>
              <a:buChar char="-"/>
            </a:pPr>
            <a:r>
              <a:rPr lang="ru-RU" sz="1400" dirty="0" smtClean="0"/>
              <a:t>ежедневный сбор внешних и внутренних </a:t>
            </a:r>
            <a:r>
              <a:rPr lang="ru-RU" sz="1400" dirty="0" smtClean="0"/>
              <a:t>данных (база инцидентов);</a:t>
            </a:r>
            <a:endParaRPr lang="ru-RU" sz="1400" dirty="0" smtClean="0"/>
          </a:p>
          <a:p>
            <a:pPr lvl="0" algn="just">
              <a:buFontTx/>
              <a:buChar char="-"/>
            </a:pPr>
            <a:r>
              <a:rPr lang="ru-RU" sz="1400" dirty="0" smtClean="0"/>
              <a:t>анализ </a:t>
            </a:r>
            <a:r>
              <a:rPr lang="ru-RU" sz="1400" dirty="0" smtClean="0"/>
              <a:t>бизнес процессов;</a:t>
            </a:r>
            <a:endParaRPr lang="ru-RU" sz="1400" dirty="0" smtClean="0"/>
          </a:p>
          <a:p>
            <a:pPr lvl="0" algn="just">
              <a:buFontTx/>
              <a:buChar char="-"/>
            </a:pPr>
            <a:r>
              <a:rPr lang="ru-RU" sz="1400" dirty="0" smtClean="0"/>
              <a:t>самооценка рисков </a:t>
            </a:r>
            <a:r>
              <a:rPr lang="ru-RU" sz="1400" dirty="0" smtClean="0"/>
              <a:t>подразделениями;</a:t>
            </a:r>
          </a:p>
          <a:p>
            <a:pPr lvl="0" algn="just">
              <a:buFontTx/>
              <a:buChar char="-"/>
            </a:pPr>
            <a:r>
              <a:rPr lang="ru-RU" sz="1400" dirty="0" smtClean="0"/>
              <a:t>интервьюирование и анкетирование;</a:t>
            </a: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сценарный анализ;</a:t>
            </a:r>
            <a:endParaRPr lang="ru-RU" sz="1400" dirty="0">
              <a:solidFill>
                <a:schemeClr val="tx1"/>
              </a:solidFill>
            </a:endParaRPr>
          </a:p>
          <a:p>
            <a:pPr lvl="0" algn="just">
              <a:buFontTx/>
              <a:buChar char="-"/>
            </a:pPr>
            <a:r>
              <a:rPr lang="ru-RU" sz="1400" dirty="0" smtClean="0"/>
              <a:t>отчеты СВК, </a:t>
            </a:r>
            <a:r>
              <a:rPr lang="ru-RU" sz="1400" dirty="0" smtClean="0"/>
              <a:t>СВА.</a:t>
            </a:r>
            <a:endParaRPr lang="ru-RU" sz="1400" dirty="0" smtClean="0"/>
          </a:p>
          <a:p>
            <a:pPr lvl="0" algn="just"/>
            <a:r>
              <a:rPr lang="ru-RU" sz="1400" b="1" dirty="0" smtClean="0"/>
              <a:t>Оценка риска:</a:t>
            </a:r>
            <a:endParaRPr lang="ru-RU" sz="1400" b="1" dirty="0" smtClean="0"/>
          </a:p>
          <a:p>
            <a:pPr lvl="0" algn="just">
              <a:buFontTx/>
              <a:buChar char="-"/>
            </a:pPr>
            <a:r>
              <a:rPr lang="ru-RU" sz="1400" dirty="0" smtClean="0"/>
              <a:t>методы оценки риска;</a:t>
            </a:r>
          </a:p>
          <a:p>
            <a:pPr lvl="0" algn="just">
              <a:buFontTx/>
              <a:buChar char="-"/>
            </a:pPr>
            <a:r>
              <a:rPr lang="ru-RU" sz="1400" dirty="0" smtClean="0"/>
              <a:t>количественная и качественная </a:t>
            </a:r>
            <a:r>
              <a:rPr lang="ru-RU" sz="1400" dirty="0" smtClean="0"/>
              <a:t>оценка.</a:t>
            </a:r>
          </a:p>
          <a:p>
            <a:pPr lvl="0" algn="just"/>
            <a:r>
              <a:rPr lang="ru-RU" sz="1400" b="1" dirty="0"/>
              <a:t>Разработка плана </a:t>
            </a:r>
            <a:r>
              <a:rPr lang="ru-RU" sz="1400" b="1" dirty="0" smtClean="0"/>
              <a:t>мероприятий и мониторинг:</a:t>
            </a:r>
            <a:endParaRPr lang="ru-RU" sz="1400" b="1" dirty="0"/>
          </a:p>
          <a:p>
            <a:pPr lvl="0" algn="just">
              <a:buFontTx/>
              <a:buChar char="-"/>
            </a:pPr>
            <a:r>
              <a:rPr lang="ru-RU" sz="1400" dirty="0"/>
              <a:t>уровни принятия решения;</a:t>
            </a:r>
          </a:p>
          <a:p>
            <a:pPr lvl="0" algn="just">
              <a:buFontTx/>
              <a:buChar char="-"/>
            </a:pPr>
            <a:r>
              <a:rPr lang="ru-RU" sz="1400" dirty="0" smtClean="0"/>
              <a:t>план </a:t>
            </a:r>
            <a:r>
              <a:rPr lang="ru-RU" sz="1400" dirty="0"/>
              <a:t>действий (</a:t>
            </a:r>
            <a:r>
              <a:rPr lang="ru-RU" sz="1400" dirty="0" smtClean="0"/>
              <a:t>сокращение</a:t>
            </a:r>
            <a:r>
              <a:rPr lang="ru-RU" sz="1400" dirty="0"/>
              <a:t>, принятие, отказ, передача</a:t>
            </a:r>
            <a:r>
              <a:rPr lang="ru-RU" sz="1400" dirty="0" smtClean="0"/>
              <a:t>);</a:t>
            </a:r>
          </a:p>
          <a:p>
            <a:pPr lvl="0" algn="just">
              <a:buFontTx/>
              <a:buChar char="-"/>
            </a:pPr>
            <a:r>
              <a:rPr lang="ru-RU" sz="1400" dirty="0" smtClean="0"/>
              <a:t>мониторинг ключевых индикаторов риска;</a:t>
            </a:r>
            <a:endParaRPr lang="ru-RU" sz="1400" dirty="0" smtClean="0"/>
          </a:p>
          <a:p>
            <a:pPr lvl="0" algn="just">
              <a:buFontTx/>
              <a:buChar char="-"/>
            </a:pPr>
            <a:r>
              <a:rPr lang="ru-RU" sz="1400" dirty="0" smtClean="0"/>
              <a:t>оценка эффективности.</a:t>
            </a:r>
          </a:p>
          <a:p>
            <a:pPr lvl="0" algn="just"/>
            <a:r>
              <a:rPr lang="ru-RU" sz="1400" b="1" dirty="0" smtClean="0"/>
              <a:t>Отчетность.</a:t>
            </a:r>
            <a:endParaRPr lang="ru-RU" sz="1400" b="1" dirty="0" smtClean="0"/>
          </a:p>
        </p:txBody>
      </p:sp>
      <p:sp>
        <p:nvSpPr>
          <p:cNvPr id="7" name="Текст 1"/>
          <p:cNvSpPr>
            <a:spLocks noGrp="1"/>
          </p:cNvSpPr>
          <p:nvPr>
            <p:ph type="body" idx="17"/>
          </p:nvPr>
        </p:nvSpPr>
        <p:spPr>
          <a:xfrm>
            <a:off x="344488" y="1556792"/>
            <a:ext cx="2070000" cy="4176464"/>
          </a:xfrm>
        </p:spPr>
        <p:txBody>
          <a:bodyPr/>
          <a:lstStyle/>
          <a:p>
            <a:r>
              <a:rPr lang="ru-RU" sz="1200" dirty="0" smtClean="0"/>
              <a:t>Эффективность управлени</a:t>
            </a:r>
            <a:r>
              <a:rPr lang="ru-RU" sz="1200" dirty="0" smtClean="0"/>
              <a:t>я рисками во многом зависит от методов контроля и своевременного информирования обо всех изменениях в рамках управления рисками.</a:t>
            </a:r>
          </a:p>
          <a:p>
            <a:r>
              <a:rPr lang="ru-RU" sz="1200" dirty="0"/>
              <a:t>Методы оценки риска могут включать:</a:t>
            </a:r>
          </a:p>
          <a:p>
            <a:pPr>
              <a:buFontTx/>
              <a:buChar char="-"/>
            </a:pPr>
            <a:r>
              <a:rPr lang="ru-RU" sz="1200" dirty="0"/>
              <a:t>статистический анализ (прогноз на основе исторических данных);</a:t>
            </a:r>
          </a:p>
          <a:p>
            <a:pPr>
              <a:buFontTx/>
              <a:buChar char="-"/>
            </a:pPr>
            <a:r>
              <a:rPr lang="ru-RU" sz="1200" dirty="0"/>
              <a:t>метод оценочных карт;</a:t>
            </a:r>
          </a:p>
          <a:p>
            <a:pPr>
              <a:buFontTx/>
              <a:buChar char="-"/>
            </a:pPr>
            <a:r>
              <a:rPr lang="ru-RU" sz="1200" dirty="0"/>
              <a:t>моделирование (сценарный анализ).</a:t>
            </a:r>
          </a:p>
          <a:p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155292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Оценка риска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844824"/>
            <a:ext cx="6528954" cy="4464496"/>
          </a:xfrm>
        </p:spPr>
        <p:txBody>
          <a:bodyPr/>
          <a:lstStyle/>
          <a:p>
            <a:pPr marL="0" indent="0" algn="just">
              <a:buNone/>
            </a:pPr>
            <a:endParaRPr lang="ru-RU" sz="1200" b="1" dirty="0" smtClean="0"/>
          </a:p>
          <a:p>
            <a:pPr marL="0" indent="0" algn="just">
              <a:buNone/>
            </a:pPr>
            <a:endParaRPr lang="ru-RU" sz="1200" b="1" dirty="0" smtClean="0"/>
          </a:p>
        </p:txBody>
      </p:sp>
      <p:sp>
        <p:nvSpPr>
          <p:cNvPr id="7" name="Текст 1"/>
          <p:cNvSpPr>
            <a:spLocks noGrp="1"/>
          </p:cNvSpPr>
          <p:nvPr>
            <p:ph type="body" idx="17"/>
          </p:nvPr>
        </p:nvSpPr>
        <p:spPr>
          <a:xfrm>
            <a:off x="344488" y="1628800"/>
            <a:ext cx="2070000" cy="4608512"/>
          </a:xfrm>
        </p:spPr>
        <p:txBody>
          <a:bodyPr/>
          <a:lstStyle/>
          <a:p>
            <a:r>
              <a:rPr lang="ru-RU" sz="1200" dirty="0" smtClean="0"/>
              <a:t>Рекомендуется </a:t>
            </a:r>
            <a:r>
              <a:rPr lang="ru-RU" sz="1200" dirty="0"/>
              <a:t>применять как количественные, так и качественные подходы к оценке операционного риска. При этом рекомендуется давать преимущественно количественную оценку риску там, где это возможно.</a:t>
            </a:r>
          </a:p>
          <a:p>
            <a:pPr>
              <a:buFontTx/>
              <a:buChar char="-"/>
            </a:pPr>
            <a:endParaRPr lang="ru-RU" sz="1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005569"/>
              </p:ext>
            </p:extLst>
          </p:nvPr>
        </p:nvGraphicFramePr>
        <p:xfrm>
          <a:off x="2936776" y="4869160"/>
          <a:ext cx="6552728" cy="1524870"/>
        </p:xfrm>
        <a:graphic>
          <a:graphicData uri="http://schemas.openxmlformats.org/drawingml/2006/table">
            <a:tbl>
              <a:tblPr firstRow="1" firstCol="1" bandRow="1"/>
              <a:tblGrid>
                <a:gridCol w="1787108"/>
                <a:gridCol w="1191405"/>
                <a:gridCol w="1092121"/>
                <a:gridCol w="1191405"/>
                <a:gridCol w="1290689"/>
              </a:tblGrid>
              <a:tr h="15988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Вероятность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Потери / ущерб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8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71805" algn="l"/>
                        </a:tabLs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71805" algn="l"/>
                        </a:tabLst>
                      </a:pPr>
                      <a:r>
                        <a:rPr lang="ru-RU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7180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Критичный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Высокая 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805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Средняя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521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Низкая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solidFill>
                            <a:srgbClr val="00B050"/>
                          </a:solidFill>
                          <a:effectLst/>
                          <a:highlight>
                            <a:srgbClr val="00FF00"/>
                          </a:highlight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67722"/>
              </p:ext>
            </p:extLst>
          </p:nvPr>
        </p:nvGraphicFramePr>
        <p:xfrm>
          <a:off x="2936776" y="1628800"/>
          <a:ext cx="6552728" cy="1220408"/>
        </p:xfrm>
        <a:graphic>
          <a:graphicData uri="http://schemas.openxmlformats.org/drawingml/2006/table">
            <a:tbl>
              <a:tblPr firstRow="1" firstCol="1" bandRow="1"/>
              <a:tblGrid>
                <a:gridCol w="1391140"/>
                <a:gridCol w="516158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Вероятность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Практически отсутствует вероятность наступления события в течение «Х» лет, вероятность наступления менее «Х» %, событие не наступало и тд.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Существует вероятность наступления события в течение «Х» лет, вероятность наступления «Х» %, количественное выражение или исторические данные.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Высокая вероятность наступления события в течение «Х» лет, вероятность наступления «Х»%, событие произошло недавно, может произойти несколько раз.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21193"/>
              </p:ext>
            </p:extLst>
          </p:nvPr>
        </p:nvGraphicFramePr>
        <p:xfrm>
          <a:off x="2936776" y="3141662"/>
          <a:ext cx="6552727" cy="1390969"/>
        </p:xfrm>
        <a:graphic>
          <a:graphicData uri="http://schemas.openxmlformats.org/drawingml/2006/table">
            <a:tbl>
              <a:tblPr firstRow="1" firstCol="1" bandRow="1"/>
              <a:tblGrid>
                <a:gridCol w="1391141"/>
                <a:gridCol w="516158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Потери / ущерб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Потери не превысят «Х»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млн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руб., незначительное влияние на цели Фонда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Потери могут составить от «Х» до «</a:t>
                      </a: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млн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руб., нанесение краткосрочного вреда Фонду.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Потери могут составить от «</a:t>
                      </a: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до «</a:t>
                      </a: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млн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руб. Существенное влияние на деятельность Фонда и его стратегические цели.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Критичные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Потери могут составить свыше «</a:t>
                      </a:r>
                      <a:r>
                        <a:rPr lang="en-US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млн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руб. Аннулирование / приостановление лицензии. Массовый негатив в СМИ, отток клиентов и тд.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42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7"/>
          </p:nvPr>
        </p:nvSpPr>
        <p:spPr>
          <a:xfrm>
            <a:off x="394438" y="1628800"/>
            <a:ext cx="2070000" cy="4608512"/>
          </a:xfrm>
        </p:spPr>
        <p:txBody>
          <a:bodyPr/>
          <a:lstStyle/>
          <a:p>
            <a:pPr marL="171450" lvl="2" indent="-171450">
              <a:buFont typeface="Arial" pitchFamily="34" charset="0"/>
              <a:buChar char="•"/>
            </a:pPr>
            <a:r>
              <a:rPr lang="ru-RU" sz="1200" dirty="0"/>
              <a:t>Система ключевых индикаторов риска может содержать плановые, критические и фактические значения показателей. </a:t>
            </a:r>
            <a:r>
              <a:rPr lang="ru-RU" sz="1200" dirty="0"/>
              <a:t>В рамках мониторинга КИР необходимо на постоянной основе отслеживать динамику показателей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CF6C1-9AA6-464B-8E7A-6287ADC8629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Ключевые индикаторы операционного риска (КИР)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5"/>
          </p:nvPr>
        </p:nvSpPr>
        <p:spPr>
          <a:xfrm>
            <a:off x="2836093" y="1700808"/>
            <a:ext cx="6528954" cy="4176464"/>
          </a:xfrm>
        </p:spPr>
        <p:txBody>
          <a:bodyPr/>
          <a:lstStyle/>
          <a:p>
            <a:pPr marL="177800" lvl="0" indent="-177800" algn="just"/>
            <a:r>
              <a:rPr lang="ru-RU" sz="1400" b="1" dirty="0" smtClean="0"/>
              <a:t>Примеры КИР: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уровень дозвона до застрахованного лица;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уровень отказов застрахованными лицами или подтверждения ими заключения договора ОПС;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уровень доставки смс-сообщений на номер телефона застрахованным лицам;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соотношение мужчин и женщин при заключении договоров;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кол-во повторов телефонных номеров застрахованных лиц;</a:t>
            </a:r>
          </a:p>
          <a:p>
            <a:pPr lvl="0" indent="184150" algn="just">
              <a:buFontTx/>
              <a:buChar char="-"/>
            </a:pPr>
            <a:r>
              <a:rPr lang="ru-RU" sz="1400" dirty="0"/>
              <a:t>уровень недействительных паспортных данных застрахованных </a:t>
            </a:r>
            <a:r>
              <a:rPr lang="ru-RU" sz="1400" dirty="0" smtClean="0"/>
              <a:t>лиц;</a:t>
            </a:r>
            <a:endParaRPr lang="ru-RU" sz="1400" dirty="0"/>
          </a:p>
          <a:p>
            <a:pPr lvl="0" indent="184150" algn="just">
              <a:buFontTx/>
              <a:buChar char="-"/>
            </a:pPr>
            <a:r>
              <a:rPr lang="ru-RU" sz="1400" dirty="0"/>
              <a:t>кол-во ошибок при оформлении пакета документов ОПС</a:t>
            </a:r>
            <a:r>
              <a:rPr lang="ru-RU" sz="1400" dirty="0" smtClean="0"/>
              <a:t>;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кол-во ошибок в расчетах;</a:t>
            </a:r>
            <a:endParaRPr lang="ru-RU" sz="1400" dirty="0"/>
          </a:p>
          <a:p>
            <a:pPr lvl="0" indent="184150" algn="just">
              <a:buFontTx/>
              <a:buChar char="-"/>
            </a:pPr>
            <a:r>
              <a:rPr lang="ru-RU" sz="1400" dirty="0"/>
              <a:t>кол-во </a:t>
            </a:r>
            <a:r>
              <a:rPr lang="ru-RU" sz="1400" dirty="0" smtClean="0"/>
              <a:t>жалоб;</a:t>
            </a:r>
          </a:p>
          <a:p>
            <a:pPr lvl="0" indent="184150" algn="just">
              <a:buFontTx/>
              <a:buChar char="-"/>
            </a:pPr>
            <a:r>
              <a:rPr lang="ru-RU" sz="1400" dirty="0"/>
              <a:t>количество сбоев оборудования;</a:t>
            </a:r>
          </a:p>
          <a:p>
            <a:pPr lvl="0" indent="184150" algn="just">
              <a:buFontTx/>
              <a:buChar char="-"/>
            </a:pPr>
            <a:r>
              <a:rPr lang="ru-RU" sz="1400" dirty="0"/>
              <a:t>простои оборудования / ПО;</a:t>
            </a:r>
          </a:p>
          <a:p>
            <a:pPr lvl="0" indent="184150" algn="just">
              <a:buFontTx/>
              <a:buChar char="-"/>
            </a:pPr>
            <a:r>
              <a:rPr lang="ru-RU" sz="1400" dirty="0" smtClean="0"/>
              <a:t>и др.</a:t>
            </a:r>
            <a:endParaRPr lang="ru-RU" sz="1400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70394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en-US" dirty="0"/>
          </a:p>
        </p:txBody>
      </p:sp>
      <p:sp>
        <p:nvSpPr>
          <p:cNvPr id="21" name="Текст 2"/>
          <p:cNvSpPr>
            <a:spLocks noGrp="1"/>
          </p:cNvSpPr>
          <p:nvPr>
            <p:ph type="body" idx="1"/>
          </p:nvPr>
        </p:nvSpPr>
        <p:spPr>
          <a:xfrm>
            <a:off x="2828764" y="944724"/>
            <a:ext cx="4116191" cy="360000"/>
          </a:xfrm>
        </p:spPr>
        <p:txBody>
          <a:bodyPr/>
          <a:lstStyle/>
          <a:p>
            <a:r>
              <a:rPr lang="ru-RU" dirty="0" smtClean="0"/>
              <a:t>Примеры мониторинга КИР</a:t>
            </a:r>
            <a:endParaRPr lang="ru-RU" dirty="0"/>
          </a:p>
        </p:txBody>
      </p:sp>
      <p:pic>
        <p:nvPicPr>
          <p:cNvPr id="5122" name="Picture 2" descr="M:\Риск-Менеджмент\Индикатор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" y="1755253"/>
            <a:ext cx="9816422" cy="246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4653136"/>
            <a:ext cx="9577064" cy="1124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en-US" dirty="0"/>
          </a:p>
        </p:txBody>
      </p:sp>
      <p:sp>
        <p:nvSpPr>
          <p:cNvPr id="21" name="Текст 2"/>
          <p:cNvSpPr>
            <a:spLocks noGrp="1"/>
          </p:cNvSpPr>
          <p:nvPr>
            <p:ph type="body" idx="1"/>
          </p:nvPr>
        </p:nvSpPr>
        <p:spPr>
          <a:xfrm>
            <a:off x="2828764" y="944724"/>
            <a:ext cx="4116191" cy="360000"/>
          </a:xfrm>
        </p:spPr>
        <p:txBody>
          <a:bodyPr/>
          <a:lstStyle/>
          <a:p>
            <a:r>
              <a:rPr lang="ru-RU" dirty="0" smtClean="0"/>
              <a:t>Примеры мониторинга КИР</a:t>
            </a:r>
            <a:endParaRPr lang="ru-RU" dirty="0"/>
          </a:p>
        </p:txBody>
      </p:sp>
      <p:pic>
        <p:nvPicPr>
          <p:cNvPr id="5" name="Picture 2" descr="M:\Риск-Менеджмент\Подтвержде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556792"/>
            <a:ext cx="944778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46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0"/>
  <p:tag name="ANCHORPOINT" val="NO VALUE"/>
  <p:tag name="CHARTLIBVERSION" val="NO VALUE"/>
  <p:tag name="DDVERSION" val="2.0"/>
  <p:tag name="FILLFORECOLOR" val="NO VALUE"/>
  <p:tag name="PLACEHOLDERSIZE" val="NO VALUE"/>
  <p:tag name="SOURCE" val="NO VALUE"/>
  <p:tag name="LINEWEIGHT" val="0.75"/>
  <p:tag name="TOP" val="342"/>
  <p:tag name="LEFT" val="210.24"/>
  <p:tag name="OBJECTID" val="TitlePgVerticalRule"/>
  <p:tag name="SUBOBJECTID" val="TitlePgVerticalRule"/>
  <p:tag name="TYPE" val="TitlePgVerticalRule"/>
  <p:tag name="HEIGHT" val="108"/>
  <p:tag name="LINECOLOR" val="Title Page Rule"/>
  <p:tag name="DEVICE" val="Canon Colorpass 10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0"/>
  <p:tag name="ANCHORPOINT" val="NO VALUE"/>
  <p:tag name="CHARTLIBVERSION" val="NO VALUE"/>
  <p:tag name="DDVERSION" val="2.0"/>
  <p:tag name="FILLFORECOLOR" val="NO VALUE"/>
  <p:tag name="PLACEHOLDERSIZE" val="NO VALUE"/>
  <p:tag name="SOURCE" val="NO VALUE"/>
  <p:tag name="LINEWEIGHT" val="0.75"/>
  <p:tag name="TOP" val="342"/>
  <p:tag name="LEFT" val="210.24"/>
  <p:tag name="OBJECTID" val="TitlePgVerticalRule"/>
  <p:tag name="SUBOBJECTID" val="TitlePgVerticalRule"/>
  <p:tag name="TYPE" val="TitlePgVerticalRule"/>
  <p:tag name="HEIGHT" val="108"/>
  <p:tag name="LINECOLOR" val="Title Page Rule"/>
  <p:tag name="DEVICE" val="Canon Colorpass 1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IDTH" val="0"/>
  <p:tag name="ANCHORPOINT" val="NO VALUE"/>
  <p:tag name="CHARTLIBVERSION" val="NO VALUE"/>
  <p:tag name="DDVERSION" val="2.0"/>
  <p:tag name="FILLFORECOLOR" val="NO VALUE"/>
  <p:tag name="PLACEHOLDERSIZE" val="NO VALUE"/>
  <p:tag name="SOURCE" val="NO VALUE"/>
  <p:tag name="LINEWEIGHT" val="0.75"/>
  <p:tag name="TOP" val="342"/>
  <p:tag name="LEFT" val="210.24"/>
  <p:tag name="OBJECTID" val="TitlePgVerticalRule"/>
  <p:tag name="SUBOBJECTID" val="TitlePgVerticalRule"/>
  <p:tag name="TYPE" val="TitlePgVerticalRule"/>
  <p:tag name="HEIGHT" val="108"/>
  <p:tag name="LINECOLOR" val="Title Page Rule"/>
  <p:tag name="DEVICE" val="Canon Colorpass 1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LINECOLOR" val="NO VALUE"/>
  <p:tag name="PLACEHOLDERSIZE" val="NO VALUE"/>
  <p:tag name="SOURCE" val="NO VALUE"/>
  <p:tag name="TYPE" val="SectionTitle"/>
  <p:tag name="SUBOBJECTID" val="PgTitlesSecTitle"/>
  <p:tag name="OBJECTID" val="PgTitles"/>
  <p:tag name="WIDTH" val="522"/>
  <p:tag name="HEIGHT" val="21.63"/>
  <p:tag name="LEFT" val="226.75"/>
  <p:tag name="TOP" val="57.63"/>
  <p:tag name="FILLFORECOLOR" val="Page SecTitle Fill"/>
  <p:tag name="FONTCOLOR" val="Page SecTitle Font"/>
  <p:tag name="DEVICE" val="Canon Colorpass 1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Short"/>
  <p:tag name="DEVICE" val="Canon Colorpass 1000"/>
  <p:tag name="LINECOLOR" val="Title Page Rule"/>
  <p:tag name="SUBOBJECTID" val="PageVerticalRuleShort"/>
  <p:tag name="OBJECTID" val="PageVerticalRuleShort"/>
  <p:tag name="LEFT" val="210.24"/>
  <p:tag name="TOP" val="57.6"/>
  <p:tag name="HEIGHT" val="74.88"/>
  <p:tag name="LINEWEIGHT" val="0.75"/>
  <p:tag name="FIRMWIDECONVERSION" val="YES"/>
</p:tagLst>
</file>

<file path=ppt/theme/theme1.xml><?xml version="1.0" encoding="utf-8"?>
<a:theme xmlns:a="http://schemas.openxmlformats.org/drawingml/2006/main" name="blank">
  <a:themeElements>
    <a:clrScheme name="European Pension Fund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4B720"/>
      </a:accent1>
      <a:accent2>
        <a:srgbClr val="27915F"/>
      </a:accent2>
      <a:accent3>
        <a:srgbClr val="80D4E8"/>
      </a:accent3>
      <a:accent4>
        <a:srgbClr val="F2673C"/>
      </a:accent4>
      <a:accent5>
        <a:srgbClr val="72E873"/>
      </a:accent5>
      <a:accent6>
        <a:srgbClr val="0083C3"/>
      </a:accent6>
      <a:hlink>
        <a:srgbClr val="1600F5"/>
      </a:hlink>
      <a:folHlink>
        <a:srgbClr val="800080"/>
      </a:folHlink>
    </a:clrScheme>
    <a:fontScheme name="European Pension Fun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37144</TotalTime>
  <Words>1295</Words>
  <Application>Microsoft Office PowerPoint</Application>
  <PresentationFormat>Лист A4 (210x297 мм)</PresentationFormat>
  <Paragraphs>227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blank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European Pension Fund</Company>
  <LinksUpToDate>false</LinksUpToDate>
  <SharedDoc>false</SharedDoc>
  <HyperlinkBase>www.europf.com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guidelines European Pension Fund</dc:title>
  <dc:creator>BEV</dc:creator>
  <cp:lastModifiedBy>Konstantinov, Andrey</cp:lastModifiedBy>
  <cp:revision>453</cp:revision>
  <cp:lastPrinted>2015-04-20T13:56:50Z</cp:lastPrinted>
  <dcterms:created xsi:type="dcterms:W3CDTF">2010-02-09T14:45:46Z</dcterms:created>
  <dcterms:modified xsi:type="dcterms:W3CDTF">2015-04-20T15:59:10Z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 Scheme">
    <vt:lpwstr>Printed</vt:lpwstr>
  </property>
  <property fmtid="{D5CDD505-2E9C-101B-9397-08002B2CF9AE}" pid="3" name="Style">
    <vt:lpwstr>IBD</vt:lpwstr>
  </property>
  <property fmtid="{D5CDD505-2E9C-101B-9397-08002B2CF9AE}" pid="4" name="AuthorVersion">
    <vt:lpwstr>3.5</vt:lpwstr>
  </property>
  <property fmtid="{D5CDD505-2E9C-101B-9397-08002B2CF9AE}" pid="5" name="RequiresJobNumber">
    <vt:bool>true</vt:bool>
  </property>
  <property fmtid="{D5CDD505-2E9C-101B-9397-08002B2CF9AE}" pid="6" name="Job">
    <vt:lpwstr>9643823</vt:lpwstr>
  </property>
  <property fmtid="{D5CDD505-2E9C-101B-9397-08002B2CF9AE}" pid="7" name="Industry Group">
    <vt:lpwstr> </vt:lpwstr>
  </property>
  <property fmtid="{D5CDD505-2E9C-101B-9397-08002B2CF9AE}" pid="8" name="Coverage Group">
    <vt:lpwstr> </vt:lpwstr>
  </property>
  <property fmtid="{D5CDD505-2E9C-101B-9397-08002B2CF9AE}" pid="9" name="Poduct Group">
    <vt:lpwstr> </vt:lpwstr>
  </property>
  <property fmtid="{D5CDD505-2E9C-101B-9397-08002B2CF9AE}" pid="10" name="Client Name">
    <vt:lpwstr> </vt:lpwstr>
  </property>
  <property fmtid="{D5CDD505-2E9C-101B-9397-08002B2CF9AE}" pid="11" name="zzzJob 5/21/2007 7:12:38 PM">
    <vt:lpwstr> </vt:lpwstr>
  </property>
  <property fmtid="{D5CDD505-2E9C-101B-9397-08002B2CF9AE}" pid="12" name="zzzJob 9/21/2007 3:46:12 PM">
    <vt:lpwstr> </vt:lpwstr>
  </property>
  <property fmtid="{D5CDD505-2E9C-101B-9397-08002B2CF9AE}" pid="13" name="zzzJob 10/9/2007 7:06:33 PM">
    <vt:lpwstr> </vt:lpwstr>
  </property>
  <property fmtid="{D5CDD505-2E9C-101B-9397-08002B2CF9AE}" pid="14" name="Language">
    <vt:lpwstr>English (United Kingdom)</vt:lpwstr>
  </property>
  <property fmtid="{D5CDD505-2E9C-101B-9397-08002B2CF9AE}" pid="15" name="NewPres">
    <vt:bool>false</vt:bool>
  </property>
  <property fmtid="{D5CDD505-2E9C-101B-9397-08002B2CF9AE}" pid="16" name="Branding">
    <vt:lpwstr>Wordmark</vt:lpwstr>
  </property>
  <property fmtid="{D5CDD505-2E9C-101B-9397-08002B2CF9AE}" pid="17" name="NewDesign">
    <vt:lpwstr>Yes</vt:lpwstr>
  </property>
  <property fmtid="{D5CDD505-2E9C-101B-9397-08002B2CF9AE}" pid="18" name="Output Device">
    <vt:lpwstr>Canon Colorpass 1000</vt:lpwstr>
  </property>
  <property fmtid="{D5CDD505-2E9C-101B-9397-08002B2CF9AE}" pid="19" name="Project Name">
    <vt:lpwstr>BU Name or Client/Project Name</vt:lpwstr>
  </property>
  <property fmtid="{D5CDD505-2E9C-101B-9397-08002B2CF9AE}" pid="20" name="Project Date">
    <vt:lpwstr>10 December 2008</vt:lpwstr>
  </property>
  <property fmtid="{D5CDD505-2E9C-101B-9397-08002B2CF9AE}" pid="21" name="Regenerate TOC">
    <vt:bool>true</vt:bool>
  </property>
  <property fmtid="{D5CDD505-2E9C-101B-9397-08002B2CF9AE}" pid="22" name="Remove TOC Page">
    <vt:bool>true</vt:bool>
  </property>
  <property fmtid="{D5CDD505-2E9C-101B-9397-08002B2CF9AE}" pid="23" name="Show Slip Sheets">
    <vt:bool>true</vt:bool>
  </property>
  <property fmtid="{D5CDD505-2E9C-101B-9397-08002B2CF9AE}" pid="24" name="Page Numbers Start At">
    <vt:i4>1</vt:i4>
  </property>
  <property fmtid="{D5CDD505-2E9C-101B-9397-08002B2CF9AE}" pid="25" name="Section Numbers Start At">
    <vt:i4>1</vt:i4>
  </property>
  <property fmtid="{D5CDD505-2E9C-101B-9397-08002B2CF9AE}" pid="26" name="Tab Sections Start At">
    <vt:lpwstr>A</vt:lpwstr>
  </property>
  <property fmtid="{D5CDD505-2E9C-101B-9397-08002B2CF9AE}" pid="27" name="Appendix Sections Start At">
    <vt:lpwstr>A</vt:lpwstr>
  </property>
  <property fmtid="{D5CDD505-2E9C-101B-9397-08002B2CF9AE}" pid="28" name="zzzJob 09/02/2010 18:07:22">
    <vt:lpwstr> </vt:lpwstr>
  </property>
  <property fmtid="{D5CDD505-2E9C-101B-9397-08002B2CF9AE}" pid="29" name="SignatureID">
    <vt:lpwstr>IBD</vt:lpwstr>
  </property>
</Properties>
</file>