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20"/>
  </p:notesMasterIdLst>
  <p:handoutMasterIdLst>
    <p:handoutMasterId r:id="rId21"/>
  </p:handoutMasterIdLst>
  <p:sldIdLst>
    <p:sldId id="646" r:id="rId2"/>
    <p:sldId id="647" r:id="rId3"/>
    <p:sldId id="649" r:id="rId4"/>
    <p:sldId id="655" r:id="rId5"/>
    <p:sldId id="656" r:id="rId6"/>
    <p:sldId id="657" r:id="rId7"/>
    <p:sldId id="658" r:id="rId8"/>
    <p:sldId id="659" r:id="rId9"/>
    <p:sldId id="661" r:id="rId10"/>
    <p:sldId id="663" r:id="rId11"/>
    <p:sldId id="662" r:id="rId12"/>
    <p:sldId id="664" r:id="rId13"/>
    <p:sldId id="665" r:id="rId14"/>
    <p:sldId id="666" r:id="rId15"/>
    <p:sldId id="667" r:id="rId16"/>
    <p:sldId id="668" r:id="rId17"/>
    <p:sldId id="670" r:id="rId18"/>
    <p:sldId id="645" r:id="rId19"/>
  </p:sldIdLst>
  <p:sldSz cx="10693400" cy="7561263"/>
  <p:notesSz cx="9926638" cy="6797675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1pPr>
    <a:lvl2pPr marL="521528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2pPr>
    <a:lvl3pPr marL="1043056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3pPr>
    <a:lvl4pPr marL="1564584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4pPr>
    <a:lvl5pPr marL="2086112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5pPr>
    <a:lvl6pPr marL="2607640" algn="l" defTabSz="1043056" rtl="0" eaLnBrk="1" latinLnBrk="0" hangingPunct="1"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6pPr>
    <a:lvl7pPr marL="3129168" algn="l" defTabSz="1043056" rtl="0" eaLnBrk="1" latinLnBrk="0" hangingPunct="1"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7pPr>
    <a:lvl8pPr marL="3650696" algn="l" defTabSz="1043056" rtl="0" eaLnBrk="1" latinLnBrk="0" hangingPunct="1"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8pPr>
    <a:lvl9pPr marL="4172224" algn="l" defTabSz="1043056" rtl="0" eaLnBrk="1" latinLnBrk="0" hangingPunct="1"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382">
          <p15:clr>
            <a:srgbClr val="A4A3A4"/>
          </p15:clr>
        </p15:guide>
        <p15:guide id="2" pos="3368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2142" userDrawn="1">
          <p15:clr>
            <a:srgbClr val="A4A3A4"/>
          </p15:clr>
        </p15:guide>
        <p15:guide id="2" pos="3127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nna Khaprova" initials="AK" lastIdx="23" clrIdx="0">
    <p:extLst/>
  </p:cmAuthor>
  <p:cmAuthor id="2" name="Victoria Zolotareva" initials="VZ" lastIdx="3" clrIdx="1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3366"/>
    <a:srgbClr val="7F2D5E"/>
    <a:srgbClr val="8F1D59"/>
    <a:srgbClr val="631A4B"/>
    <a:srgbClr val="7C124A"/>
    <a:srgbClr val="EDD8F8"/>
    <a:srgbClr val="FFB7FF"/>
    <a:srgbClr val="FFFF99"/>
    <a:srgbClr val="FFFFCC"/>
    <a:srgbClr val="FFE7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309" autoAdjust="0"/>
    <p:restoredTop sz="96098" autoAdjust="0"/>
  </p:normalViewPr>
  <p:slideViewPr>
    <p:cSldViewPr>
      <p:cViewPr varScale="1">
        <p:scale>
          <a:sx n="51" d="100"/>
          <a:sy n="51" d="100"/>
        </p:scale>
        <p:origin x="-912" y="-90"/>
      </p:cViewPr>
      <p:guideLst>
        <p:guide orient="horz" pos="2382"/>
        <p:guide pos="336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78" d="100"/>
          <a:sy n="78" d="100"/>
        </p:scale>
        <p:origin x="-1764" y="-84"/>
      </p:cViewPr>
      <p:guideLst>
        <p:guide orient="horz" pos="2142"/>
        <p:guide pos="3127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6" y="0"/>
            <a:ext cx="4302317" cy="339448"/>
          </a:xfrm>
          <a:prstGeom prst="rect">
            <a:avLst/>
          </a:prstGeom>
        </p:spPr>
        <p:txBody>
          <a:bodyPr vert="horz" lIns="91523" tIns="45759" rIns="91523" bIns="45759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5622018" y="0"/>
            <a:ext cx="4302317" cy="339448"/>
          </a:xfrm>
          <a:prstGeom prst="rect">
            <a:avLst/>
          </a:prstGeom>
        </p:spPr>
        <p:txBody>
          <a:bodyPr vert="horz" wrap="square" lIns="91523" tIns="45759" rIns="91523" bIns="45759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29B0F5A5-94D4-4FB8-9460-AD24AFA8E5E4}" type="datetimeFigureOut">
              <a:rPr lang="ru-RU"/>
              <a:pPr>
                <a:defRPr/>
              </a:pPr>
              <a:t>23.04.2015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16" y="6457142"/>
            <a:ext cx="4302317" cy="339448"/>
          </a:xfrm>
          <a:prstGeom prst="rect">
            <a:avLst/>
          </a:prstGeom>
        </p:spPr>
        <p:txBody>
          <a:bodyPr vert="horz" lIns="91523" tIns="45759" rIns="91523" bIns="45759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r>
              <a:rPr lang="en-US"/>
              <a:t>edw</a:t>
            </a: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5622018" y="6457142"/>
            <a:ext cx="4302317" cy="339448"/>
          </a:xfrm>
          <a:prstGeom prst="rect">
            <a:avLst/>
          </a:prstGeom>
        </p:spPr>
        <p:txBody>
          <a:bodyPr vert="horz" wrap="square" lIns="91523" tIns="45759" rIns="91523" bIns="45759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6F018386-7C06-4932-8CED-7CD221FC34C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70476693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6" y="0"/>
            <a:ext cx="4302317" cy="339448"/>
          </a:xfrm>
          <a:prstGeom prst="rect">
            <a:avLst/>
          </a:prstGeom>
        </p:spPr>
        <p:txBody>
          <a:bodyPr vert="horz" lIns="91523" tIns="45759" rIns="91523" bIns="45759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5622018" y="0"/>
            <a:ext cx="4302317" cy="339448"/>
          </a:xfrm>
          <a:prstGeom prst="rect">
            <a:avLst/>
          </a:prstGeom>
        </p:spPr>
        <p:txBody>
          <a:bodyPr vert="horz" wrap="square" lIns="91523" tIns="45759" rIns="91523" bIns="45759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978EB380-6A7B-4577-AA53-6DAD422E298C}" type="datetimeFigureOut">
              <a:rPr lang="ru-RU"/>
              <a:pPr>
                <a:defRPr/>
              </a:pPr>
              <a:t>23.04.2015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163888" y="509588"/>
            <a:ext cx="3598862" cy="25463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523" tIns="45759" rIns="91523" bIns="45759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992676" y="3229114"/>
            <a:ext cx="7943631" cy="3058301"/>
          </a:xfrm>
          <a:prstGeom prst="rect">
            <a:avLst/>
          </a:prstGeom>
        </p:spPr>
        <p:txBody>
          <a:bodyPr vert="horz" wrap="square" lIns="91523" tIns="45759" rIns="91523" bIns="45759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16" y="6457142"/>
            <a:ext cx="4302317" cy="339448"/>
          </a:xfrm>
          <a:prstGeom prst="rect">
            <a:avLst/>
          </a:prstGeom>
        </p:spPr>
        <p:txBody>
          <a:bodyPr vert="horz" lIns="91523" tIns="45759" rIns="91523" bIns="45759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r>
              <a:rPr lang="en-US"/>
              <a:t>edw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5622018" y="6457142"/>
            <a:ext cx="4302317" cy="339448"/>
          </a:xfrm>
          <a:prstGeom prst="rect">
            <a:avLst/>
          </a:prstGeom>
        </p:spPr>
        <p:txBody>
          <a:bodyPr vert="horz" wrap="square" lIns="91523" tIns="45759" rIns="91523" bIns="45759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1BCC76E9-808F-4B1F-83C1-829A7301E58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25945112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algn="l" rtl="0" eaLnBrk="0" fontAlgn="base" hangingPunct="0">
      <a:spcBef>
        <a:spcPct val="30000"/>
      </a:spcBef>
      <a:spcAft>
        <a:spcPct val="0"/>
      </a:spcAft>
      <a:defRPr sz="1400" kern="1200">
        <a:solidFill>
          <a:schemeClr val="tx1"/>
        </a:solidFill>
        <a:latin typeface="+mn-lt"/>
        <a:ea typeface="MS PGothic" pitchFamily="34" charset="-128"/>
        <a:cs typeface="+mn-cs"/>
      </a:defRPr>
    </a:lvl1pPr>
    <a:lvl2pPr marL="521528" algn="l" rtl="0" eaLnBrk="0" fontAlgn="base" hangingPunct="0">
      <a:spcBef>
        <a:spcPct val="30000"/>
      </a:spcBef>
      <a:spcAft>
        <a:spcPct val="0"/>
      </a:spcAft>
      <a:defRPr sz="1400" kern="1200">
        <a:solidFill>
          <a:schemeClr val="tx1"/>
        </a:solidFill>
        <a:latin typeface="+mn-lt"/>
        <a:ea typeface="MS PGothic" pitchFamily="34" charset="-128"/>
        <a:cs typeface="+mn-cs"/>
      </a:defRPr>
    </a:lvl2pPr>
    <a:lvl3pPr marL="1043056" algn="l" rtl="0" eaLnBrk="0" fontAlgn="base" hangingPunct="0">
      <a:spcBef>
        <a:spcPct val="30000"/>
      </a:spcBef>
      <a:spcAft>
        <a:spcPct val="0"/>
      </a:spcAft>
      <a:defRPr sz="1400" kern="1200">
        <a:solidFill>
          <a:schemeClr val="tx1"/>
        </a:solidFill>
        <a:latin typeface="+mn-lt"/>
        <a:ea typeface="MS PGothic" pitchFamily="34" charset="-128"/>
        <a:cs typeface="+mn-cs"/>
      </a:defRPr>
    </a:lvl3pPr>
    <a:lvl4pPr marL="1564584" algn="l" rtl="0" eaLnBrk="0" fontAlgn="base" hangingPunct="0">
      <a:spcBef>
        <a:spcPct val="30000"/>
      </a:spcBef>
      <a:spcAft>
        <a:spcPct val="0"/>
      </a:spcAft>
      <a:defRPr sz="1400" kern="1200">
        <a:solidFill>
          <a:schemeClr val="tx1"/>
        </a:solidFill>
        <a:latin typeface="+mn-lt"/>
        <a:ea typeface="MS PGothic" pitchFamily="34" charset="-128"/>
        <a:cs typeface="+mn-cs"/>
      </a:defRPr>
    </a:lvl4pPr>
    <a:lvl5pPr marL="2086112" algn="l" rtl="0" eaLnBrk="0" fontAlgn="base" hangingPunct="0">
      <a:spcBef>
        <a:spcPct val="30000"/>
      </a:spcBef>
      <a:spcAft>
        <a:spcPct val="0"/>
      </a:spcAft>
      <a:defRPr sz="1400" kern="1200">
        <a:solidFill>
          <a:schemeClr val="tx1"/>
        </a:solidFill>
        <a:latin typeface="+mn-lt"/>
        <a:ea typeface="MS PGothic" pitchFamily="34" charset="-128"/>
        <a:cs typeface="+mn-cs"/>
      </a:defRPr>
    </a:lvl5pPr>
    <a:lvl6pPr marL="2607640" algn="l" defTabSz="1043056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6pPr>
    <a:lvl7pPr marL="3129168" algn="l" defTabSz="1043056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7pPr>
    <a:lvl8pPr marL="3650696" algn="l" defTabSz="1043056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8pPr>
    <a:lvl9pPr marL="4172224" algn="l" defTabSz="1043056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163888" y="509588"/>
            <a:ext cx="3598862" cy="25463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7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31748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1852CEE4-3529-46C0-BD20-1CA84D61C995}" type="slidenum">
              <a:rPr lang="ru-RU" smtClean="0">
                <a:solidFill>
                  <a:prstClr val="black"/>
                </a:solidFill>
              </a:rPr>
              <a:pPr/>
              <a:t>2</a:t>
            </a:fld>
            <a:endParaRPr lang="ru-RU" smtClean="0">
              <a:solidFill>
                <a:prstClr val="black"/>
              </a:solidFill>
            </a:endParaRPr>
          </a:p>
        </p:txBody>
      </p:sp>
      <p:sp>
        <p:nvSpPr>
          <p:cNvPr id="22533" name="Нижний колонтитул 4"/>
          <p:cNvSpPr>
            <a:spLocks noGrp="1"/>
          </p:cNvSpPr>
          <p:nvPr>
            <p:ph type="ftr" sz="quarter" idx="4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 err="1" smtClean="0">
                <a:solidFill>
                  <a:prstClr val="black"/>
                </a:solidFill>
              </a:rPr>
              <a:t>edw</a:t>
            </a:r>
            <a:endParaRPr lang="ru-RU" smtClean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698766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>
                <a:solidFill>
                  <a:prstClr val="black"/>
                </a:solidFill>
              </a:rPr>
              <a:t>edw</a:t>
            </a:r>
            <a:endParaRPr lang="ru-RU">
              <a:solidFill>
                <a:prstClr val="black"/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1BCC76E9-808F-4B1F-83C1-829A7301E582}" type="slidenum">
              <a:rPr lang="ru-RU" smtClean="0">
                <a:solidFill>
                  <a:prstClr val="black"/>
                </a:solidFill>
              </a:rPr>
              <a:pPr>
                <a:defRPr/>
              </a:pPr>
              <a:t>11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9837557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>
                <a:solidFill>
                  <a:prstClr val="black"/>
                </a:solidFill>
              </a:rPr>
              <a:t>edw</a:t>
            </a:r>
            <a:endParaRPr lang="ru-RU">
              <a:solidFill>
                <a:prstClr val="black"/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1BCC76E9-808F-4B1F-83C1-829A7301E582}" type="slidenum">
              <a:rPr lang="ru-RU" smtClean="0">
                <a:solidFill>
                  <a:prstClr val="black"/>
                </a:solidFill>
              </a:rPr>
              <a:pPr>
                <a:defRPr/>
              </a:pPr>
              <a:t>12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3452265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>
                <a:solidFill>
                  <a:prstClr val="black"/>
                </a:solidFill>
              </a:rPr>
              <a:t>edw</a:t>
            </a:r>
            <a:endParaRPr lang="ru-RU">
              <a:solidFill>
                <a:prstClr val="black"/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1BCC76E9-808F-4B1F-83C1-829A7301E582}" type="slidenum">
              <a:rPr lang="ru-RU" smtClean="0">
                <a:solidFill>
                  <a:prstClr val="black"/>
                </a:solidFill>
              </a:rPr>
              <a:pPr>
                <a:defRPr/>
              </a:pPr>
              <a:t>13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765823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>
                <a:solidFill>
                  <a:prstClr val="black"/>
                </a:solidFill>
              </a:rPr>
              <a:t>edw</a:t>
            </a:r>
            <a:endParaRPr lang="ru-RU">
              <a:solidFill>
                <a:prstClr val="black"/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1BCC76E9-808F-4B1F-83C1-829A7301E582}" type="slidenum">
              <a:rPr lang="ru-RU" smtClean="0">
                <a:solidFill>
                  <a:prstClr val="black"/>
                </a:solidFill>
              </a:rPr>
              <a:pPr>
                <a:defRPr/>
              </a:pPr>
              <a:t>14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1730433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>
                <a:solidFill>
                  <a:prstClr val="black"/>
                </a:solidFill>
              </a:rPr>
              <a:t>edw</a:t>
            </a:r>
            <a:endParaRPr lang="ru-RU">
              <a:solidFill>
                <a:prstClr val="black"/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1BCC76E9-808F-4B1F-83C1-829A7301E582}" type="slidenum">
              <a:rPr lang="ru-RU" smtClean="0">
                <a:solidFill>
                  <a:prstClr val="black"/>
                </a:solidFill>
              </a:rPr>
              <a:pPr>
                <a:defRPr/>
              </a:pPr>
              <a:t>15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279979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>
                <a:solidFill>
                  <a:prstClr val="black"/>
                </a:solidFill>
              </a:rPr>
              <a:t>edw</a:t>
            </a:r>
            <a:endParaRPr lang="ru-RU">
              <a:solidFill>
                <a:prstClr val="black"/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1BCC76E9-808F-4B1F-83C1-829A7301E582}" type="slidenum">
              <a:rPr lang="ru-RU" smtClean="0">
                <a:solidFill>
                  <a:prstClr val="black"/>
                </a:solidFill>
              </a:rPr>
              <a:pPr>
                <a:defRPr/>
              </a:pPr>
              <a:t>16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044436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>
                <a:solidFill>
                  <a:prstClr val="black"/>
                </a:solidFill>
              </a:rPr>
              <a:t>edw</a:t>
            </a:r>
            <a:endParaRPr lang="ru-RU">
              <a:solidFill>
                <a:prstClr val="black"/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1BCC76E9-808F-4B1F-83C1-829A7301E582}" type="slidenum">
              <a:rPr lang="ru-RU" smtClean="0">
                <a:solidFill>
                  <a:prstClr val="black"/>
                </a:solidFill>
              </a:rPr>
              <a:pPr>
                <a:defRPr/>
              </a:pPr>
              <a:t>17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727346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>
                <a:solidFill>
                  <a:prstClr val="black"/>
                </a:solidFill>
              </a:rPr>
              <a:t>edw</a:t>
            </a:r>
            <a:endParaRPr lang="ru-RU">
              <a:solidFill>
                <a:prstClr val="black"/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1BCC76E9-808F-4B1F-83C1-829A7301E582}" type="slidenum">
              <a:rPr lang="ru-RU" smtClean="0">
                <a:solidFill>
                  <a:prstClr val="black"/>
                </a:solidFill>
              </a:rPr>
              <a:pPr>
                <a:defRPr/>
              </a:pPr>
              <a:t>3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621211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>
                <a:solidFill>
                  <a:prstClr val="black"/>
                </a:solidFill>
              </a:rPr>
              <a:t>edw</a:t>
            </a:r>
            <a:endParaRPr lang="ru-RU">
              <a:solidFill>
                <a:prstClr val="black"/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1BCC76E9-808F-4B1F-83C1-829A7301E582}" type="slidenum">
              <a:rPr lang="ru-RU" smtClean="0">
                <a:solidFill>
                  <a:prstClr val="black"/>
                </a:solidFill>
              </a:rPr>
              <a:pPr>
                <a:defRPr/>
              </a:pPr>
              <a:t>4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6652483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>
                <a:solidFill>
                  <a:prstClr val="black"/>
                </a:solidFill>
              </a:rPr>
              <a:t>edw</a:t>
            </a:r>
            <a:endParaRPr lang="ru-RU">
              <a:solidFill>
                <a:prstClr val="black"/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1BCC76E9-808F-4B1F-83C1-829A7301E582}" type="slidenum">
              <a:rPr lang="ru-RU" smtClean="0">
                <a:solidFill>
                  <a:prstClr val="black"/>
                </a:solidFill>
              </a:rPr>
              <a:pPr>
                <a:defRPr/>
              </a:pPr>
              <a:t>5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5397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>
                <a:solidFill>
                  <a:prstClr val="black"/>
                </a:solidFill>
              </a:rPr>
              <a:t>edw</a:t>
            </a:r>
            <a:endParaRPr lang="ru-RU">
              <a:solidFill>
                <a:prstClr val="black"/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1BCC76E9-808F-4B1F-83C1-829A7301E582}" type="slidenum">
              <a:rPr lang="ru-RU" smtClean="0">
                <a:solidFill>
                  <a:prstClr val="black"/>
                </a:solidFill>
              </a:rPr>
              <a:pPr>
                <a:defRPr/>
              </a:pPr>
              <a:t>6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541950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>
                <a:solidFill>
                  <a:prstClr val="black"/>
                </a:solidFill>
              </a:rPr>
              <a:t>edw</a:t>
            </a:r>
            <a:endParaRPr lang="ru-RU">
              <a:solidFill>
                <a:prstClr val="black"/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1BCC76E9-808F-4B1F-83C1-829A7301E582}" type="slidenum">
              <a:rPr lang="ru-RU" smtClean="0">
                <a:solidFill>
                  <a:prstClr val="black"/>
                </a:solidFill>
              </a:rPr>
              <a:pPr>
                <a:defRPr/>
              </a:pPr>
              <a:t>7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76506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>
                <a:solidFill>
                  <a:prstClr val="black"/>
                </a:solidFill>
              </a:rPr>
              <a:t>edw</a:t>
            </a:r>
            <a:endParaRPr lang="ru-RU">
              <a:solidFill>
                <a:prstClr val="black"/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1BCC76E9-808F-4B1F-83C1-829A7301E582}" type="slidenum">
              <a:rPr lang="ru-RU" smtClean="0">
                <a:solidFill>
                  <a:prstClr val="black"/>
                </a:solidFill>
              </a:rPr>
              <a:pPr>
                <a:defRPr/>
              </a:pPr>
              <a:t>8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417320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>
                <a:solidFill>
                  <a:prstClr val="black"/>
                </a:solidFill>
              </a:rPr>
              <a:t>edw</a:t>
            </a:r>
            <a:endParaRPr lang="ru-RU">
              <a:solidFill>
                <a:prstClr val="black"/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1BCC76E9-808F-4B1F-83C1-829A7301E582}" type="slidenum">
              <a:rPr lang="ru-RU" smtClean="0">
                <a:solidFill>
                  <a:prstClr val="black"/>
                </a:solidFill>
              </a:rPr>
              <a:pPr>
                <a:defRPr/>
              </a:pPr>
              <a:t>9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411158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>
                <a:solidFill>
                  <a:prstClr val="black"/>
                </a:solidFill>
              </a:rPr>
              <a:t>edw</a:t>
            </a:r>
            <a:endParaRPr lang="ru-RU">
              <a:solidFill>
                <a:prstClr val="black"/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1BCC76E9-808F-4B1F-83C1-829A7301E582}" type="slidenum">
              <a:rPr lang="ru-RU" smtClean="0">
                <a:solidFill>
                  <a:prstClr val="black"/>
                </a:solidFill>
              </a:rPr>
              <a:pPr>
                <a:defRPr/>
              </a:pPr>
              <a:t>10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35895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Рисунок 18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7289"/>
          <a:stretch/>
        </p:blipFill>
        <p:spPr>
          <a:xfrm>
            <a:off x="-18814" y="-1"/>
            <a:ext cx="3493306" cy="7597056"/>
          </a:xfrm>
          <a:prstGeom prst="rect">
            <a:avLst/>
          </a:prstGeom>
        </p:spPr>
      </p:pic>
      <p:sp>
        <p:nvSpPr>
          <p:cNvPr id="13" name="Прямоугольник 12"/>
          <p:cNvSpPr/>
          <p:nvPr userDrawn="1"/>
        </p:nvSpPr>
        <p:spPr>
          <a:xfrm>
            <a:off x="3474492" y="27304"/>
            <a:ext cx="7218908" cy="7569751"/>
          </a:xfrm>
          <a:prstGeom prst="rect">
            <a:avLst/>
          </a:prstGeom>
          <a:solidFill>
            <a:srgbClr val="7F2D5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prstClr val="white"/>
              </a:solidFill>
            </a:endParaRPr>
          </a:p>
        </p:txBody>
      </p:sp>
      <p:sp>
        <p:nvSpPr>
          <p:cNvPr id="14" name="Заголовок 1"/>
          <p:cNvSpPr txBox="1">
            <a:spLocks/>
          </p:cNvSpPr>
          <p:nvPr userDrawn="1"/>
        </p:nvSpPr>
        <p:spPr>
          <a:xfrm>
            <a:off x="651630" y="4654029"/>
            <a:ext cx="10041770" cy="353559"/>
          </a:xfrm>
          <a:prstGeom prst="rect">
            <a:avLst/>
          </a:prstGeom>
        </p:spPr>
        <p:txBody>
          <a:bodyPr lIns="104306" tIns="52153" rIns="104306" bIns="52153" anchor="ctr"/>
          <a:lstStyle/>
          <a:p>
            <a:pPr fontAlgn="auto">
              <a:spcAft>
                <a:spcPts val="0"/>
              </a:spcAft>
              <a:defRPr/>
            </a:pPr>
            <a:r>
              <a:rPr lang="ru-RU" sz="1400" cap="all" spc="114" dirty="0">
                <a:solidFill>
                  <a:prstClr val="white"/>
                </a:solidFill>
                <a:latin typeface="Georgia" pitchFamily="18" charset="0"/>
                <a:cs typeface="Arial" pitchFamily="34" charset="0"/>
              </a:rPr>
              <a:t>					</a:t>
            </a:r>
            <a:r>
              <a:rPr lang="en-US" sz="1400" cap="all" spc="114" dirty="0">
                <a:solidFill>
                  <a:prstClr val="white"/>
                </a:solidFill>
                <a:latin typeface="Georgia" pitchFamily="18" charset="0"/>
                <a:cs typeface="Arial" pitchFamily="34" charset="0"/>
              </a:rPr>
              <a:t>            	</a:t>
            </a:r>
            <a:endParaRPr lang="ru-RU" sz="1400" cap="all" spc="114" dirty="0">
              <a:solidFill>
                <a:prstClr val="white"/>
              </a:solidFill>
              <a:latin typeface="Georgia" pitchFamily="18" charset="0"/>
              <a:cs typeface="Arial" pitchFamily="34" charset="0"/>
            </a:endParaRPr>
          </a:p>
        </p:txBody>
      </p:sp>
      <p:pic>
        <p:nvPicPr>
          <p:cNvPr id="15" name="Рисунок 11" descr="qr.png"/>
          <p:cNvPicPr>
            <a:picLocks noChangeAspect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06540" y="6854181"/>
            <a:ext cx="543952" cy="5128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" name="TextBox 12"/>
          <p:cNvSpPr txBox="1">
            <a:spLocks noChangeArrowheads="1"/>
          </p:cNvSpPr>
          <p:nvPr userDrawn="1"/>
        </p:nvSpPr>
        <p:spPr bwMode="auto">
          <a:xfrm>
            <a:off x="4554612" y="6981187"/>
            <a:ext cx="3958043" cy="4715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4306" tIns="52153" rIns="104306" bIns="52153">
            <a:spAutoFit/>
          </a:bodyPr>
          <a:lstStyle/>
          <a:p>
            <a:pPr>
              <a:lnSpc>
                <a:spcPct val="140000"/>
              </a:lnSpc>
            </a:pPr>
            <a:r>
              <a:rPr lang="en-US" sz="900" dirty="0" smtClean="0">
                <a:solidFill>
                  <a:prstClr val="white"/>
                </a:solidFill>
                <a:latin typeface="PT Sans" pitchFamily="34" charset="-52"/>
                <a:cs typeface="Arial" charset="0"/>
              </a:rPr>
              <a:t>CLS.RU</a:t>
            </a:r>
            <a:endParaRPr lang="en-US" sz="900" dirty="0">
              <a:solidFill>
                <a:prstClr val="white"/>
              </a:solidFill>
              <a:latin typeface="PT Sans" pitchFamily="34" charset="-52"/>
              <a:cs typeface="Arial" charset="0"/>
            </a:endParaRPr>
          </a:p>
          <a:p>
            <a:pPr>
              <a:lnSpc>
                <a:spcPct val="140000"/>
              </a:lnSpc>
            </a:pPr>
            <a:r>
              <a:rPr lang="en-US" sz="800" dirty="0">
                <a:solidFill>
                  <a:prstClr val="white"/>
                </a:solidFill>
                <a:latin typeface="PT Sans" pitchFamily="34" charset="-52"/>
                <a:cs typeface="Arial" charset="0"/>
              </a:rPr>
              <a:t>© </a:t>
            </a:r>
            <a:r>
              <a:rPr lang="en-US" sz="800" dirty="0" smtClean="0">
                <a:solidFill>
                  <a:prstClr val="white"/>
                </a:solidFill>
                <a:latin typeface="PT Sans" pitchFamily="34" charset="-52"/>
                <a:cs typeface="Arial" charset="0"/>
              </a:rPr>
              <a:t>2015 </a:t>
            </a:r>
            <a:r>
              <a:rPr lang="en-US" sz="800" dirty="0">
                <a:solidFill>
                  <a:prstClr val="white"/>
                </a:solidFill>
                <a:latin typeface="PT Sans" pitchFamily="34" charset="-52"/>
                <a:cs typeface="Arial" charset="0"/>
              </a:rPr>
              <a:t>CAPITAL LEGAL SERVICES INTERNATIONAL, L.L.C.</a:t>
            </a:r>
            <a:endParaRPr lang="ru-RU" sz="800" dirty="0">
              <a:solidFill>
                <a:prstClr val="white"/>
              </a:solidFill>
              <a:latin typeface="PT Sans" pitchFamily="34" charset="-52"/>
              <a:cs typeface="Arial" charset="0"/>
            </a:endParaRPr>
          </a:p>
        </p:txBody>
      </p:sp>
      <p:sp>
        <p:nvSpPr>
          <p:cNvPr id="17" name="TextBox 4"/>
          <p:cNvSpPr txBox="1">
            <a:spLocks noChangeArrowheads="1"/>
          </p:cNvSpPr>
          <p:nvPr userDrawn="1"/>
        </p:nvSpPr>
        <p:spPr bwMode="auto">
          <a:xfrm>
            <a:off x="3762524" y="1651473"/>
            <a:ext cx="6696744" cy="17673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04306" tIns="52153" rIns="104306" bIns="52153">
            <a:spAutoFit/>
          </a:bodyPr>
          <a:lstStyle/>
          <a:p>
            <a:pPr>
              <a:defRPr/>
            </a:pPr>
            <a:r>
              <a:rPr lang="en-US" sz="4400" dirty="0" smtClean="0">
                <a:solidFill>
                  <a:prstClr val="white"/>
                </a:solidFill>
                <a:latin typeface="PT Sans" pitchFamily="34" charset="-52"/>
              </a:rPr>
              <a:t>Capital Legal Services</a:t>
            </a:r>
          </a:p>
          <a:p>
            <a:pPr>
              <a:defRPr/>
            </a:pPr>
            <a:endParaRPr lang="en-US" sz="3200" dirty="0" smtClean="0">
              <a:solidFill>
                <a:srgbClr val="FFCC99"/>
              </a:solidFill>
              <a:latin typeface="PT Sans" pitchFamily="34" charset="-52"/>
            </a:endParaRPr>
          </a:p>
          <a:p>
            <a:pPr algn="r">
              <a:defRPr/>
            </a:pPr>
            <a:endParaRPr lang="en-US" sz="3200" dirty="0" smtClean="0">
              <a:solidFill>
                <a:srgbClr val="FFCC99"/>
              </a:solidFill>
              <a:latin typeface="PT Sans" pitchFamily="34" charset="-5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6A9AD5-830A-4EB8-9332-0A6E7A397C66}" type="datetime1">
              <a:rPr lang="ru-RU" smtClean="0"/>
              <a:t>23.04.2015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414A5C-A599-476B-866D-41FA2848D76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0" y="972319"/>
            <a:ext cx="10675292" cy="64807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752715" y="302802"/>
            <a:ext cx="2406015" cy="645157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4670" y="302802"/>
            <a:ext cx="7039822" cy="645157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B02EB3-2C2D-48FF-A467-FF831033498E}" type="datetime1">
              <a:rPr lang="ru-RU" smtClean="0"/>
              <a:t>23.04.2015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Рисунок 1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6885"/>
            <a:ext cx="10693400" cy="7570170"/>
          </a:xfrm>
          <a:prstGeom prst="rect">
            <a:avLst/>
          </a:prstGeom>
        </p:spPr>
      </p:pic>
      <p:sp>
        <p:nvSpPr>
          <p:cNvPr id="13" name="Прямоугольник 12"/>
          <p:cNvSpPr/>
          <p:nvPr userDrawn="1"/>
        </p:nvSpPr>
        <p:spPr>
          <a:xfrm>
            <a:off x="3474492" y="0"/>
            <a:ext cx="7218908" cy="7597055"/>
          </a:xfrm>
          <a:prstGeom prst="rect">
            <a:avLst/>
          </a:prstGeom>
          <a:solidFill>
            <a:srgbClr val="7F2D5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prstClr val="white"/>
              </a:solidFill>
            </a:endParaRPr>
          </a:p>
        </p:txBody>
      </p:sp>
      <p:sp>
        <p:nvSpPr>
          <p:cNvPr id="14" name="Заголовок 1"/>
          <p:cNvSpPr txBox="1">
            <a:spLocks/>
          </p:cNvSpPr>
          <p:nvPr userDrawn="1"/>
        </p:nvSpPr>
        <p:spPr>
          <a:xfrm>
            <a:off x="651630" y="4654029"/>
            <a:ext cx="10041770" cy="353559"/>
          </a:xfrm>
          <a:prstGeom prst="rect">
            <a:avLst/>
          </a:prstGeom>
        </p:spPr>
        <p:txBody>
          <a:bodyPr lIns="104306" tIns="52153" rIns="104306" bIns="52153" anchor="ctr"/>
          <a:lstStyle/>
          <a:p>
            <a:pPr fontAlgn="auto">
              <a:spcAft>
                <a:spcPts val="0"/>
              </a:spcAft>
              <a:defRPr/>
            </a:pPr>
            <a:r>
              <a:rPr lang="ru-RU" sz="1400" cap="all" spc="114" dirty="0">
                <a:solidFill>
                  <a:prstClr val="white"/>
                </a:solidFill>
                <a:latin typeface="Georgia" pitchFamily="18" charset="0"/>
                <a:cs typeface="Arial" pitchFamily="34" charset="0"/>
              </a:rPr>
              <a:t>					</a:t>
            </a:r>
            <a:r>
              <a:rPr lang="en-US" sz="1400" cap="all" spc="114" dirty="0">
                <a:solidFill>
                  <a:prstClr val="white"/>
                </a:solidFill>
                <a:latin typeface="Georgia" pitchFamily="18" charset="0"/>
                <a:cs typeface="Arial" pitchFamily="34" charset="0"/>
              </a:rPr>
              <a:t>            	</a:t>
            </a:r>
            <a:endParaRPr lang="ru-RU" sz="1400" cap="all" spc="114" dirty="0">
              <a:solidFill>
                <a:prstClr val="white"/>
              </a:solidFill>
              <a:latin typeface="Georgia" pitchFamily="18" charset="0"/>
              <a:cs typeface="Arial" pitchFamily="34" charset="0"/>
            </a:endParaRPr>
          </a:p>
        </p:txBody>
      </p:sp>
      <p:pic>
        <p:nvPicPr>
          <p:cNvPr id="15" name="Рисунок 11" descr="qr.png"/>
          <p:cNvPicPr>
            <a:picLocks noChangeAspect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06540" y="6854181"/>
            <a:ext cx="543952" cy="5128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" name="TextBox 12"/>
          <p:cNvSpPr txBox="1">
            <a:spLocks noChangeArrowheads="1"/>
          </p:cNvSpPr>
          <p:nvPr userDrawn="1"/>
        </p:nvSpPr>
        <p:spPr bwMode="auto">
          <a:xfrm>
            <a:off x="4554612" y="6981187"/>
            <a:ext cx="3958043" cy="4715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4306" tIns="52153" rIns="104306" bIns="52153">
            <a:spAutoFit/>
          </a:bodyPr>
          <a:lstStyle/>
          <a:p>
            <a:pPr>
              <a:lnSpc>
                <a:spcPct val="140000"/>
              </a:lnSpc>
            </a:pPr>
            <a:r>
              <a:rPr lang="en-US" sz="900" dirty="0" smtClean="0">
                <a:solidFill>
                  <a:prstClr val="white"/>
                </a:solidFill>
                <a:latin typeface="PT Sans" pitchFamily="34" charset="-52"/>
                <a:cs typeface="Arial" charset="0"/>
              </a:rPr>
              <a:t>CLS.RU</a:t>
            </a:r>
            <a:endParaRPr lang="en-US" sz="900" dirty="0">
              <a:solidFill>
                <a:prstClr val="white"/>
              </a:solidFill>
              <a:latin typeface="PT Sans" pitchFamily="34" charset="-52"/>
              <a:cs typeface="Arial" charset="0"/>
            </a:endParaRPr>
          </a:p>
          <a:p>
            <a:pPr>
              <a:lnSpc>
                <a:spcPct val="140000"/>
              </a:lnSpc>
            </a:pPr>
            <a:r>
              <a:rPr lang="en-US" sz="800" dirty="0">
                <a:solidFill>
                  <a:prstClr val="white"/>
                </a:solidFill>
                <a:latin typeface="PT Sans" pitchFamily="34" charset="-52"/>
                <a:cs typeface="Arial" charset="0"/>
              </a:rPr>
              <a:t>© </a:t>
            </a:r>
            <a:r>
              <a:rPr lang="en-US" sz="800" dirty="0" smtClean="0">
                <a:solidFill>
                  <a:prstClr val="white"/>
                </a:solidFill>
                <a:latin typeface="PT Sans" pitchFamily="34" charset="-52"/>
                <a:cs typeface="Arial" charset="0"/>
              </a:rPr>
              <a:t>2015 </a:t>
            </a:r>
            <a:r>
              <a:rPr lang="en-US" sz="800" dirty="0">
                <a:solidFill>
                  <a:prstClr val="white"/>
                </a:solidFill>
                <a:latin typeface="PT Sans" pitchFamily="34" charset="-52"/>
                <a:cs typeface="Arial" charset="0"/>
              </a:rPr>
              <a:t>CAPITAL LEGAL SERVICES INTERNATIONAL, L.L.C.</a:t>
            </a:r>
            <a:endParaRPr lang="ru-RU" sz="800" dirty="0">
              <a:solidFill>
                <a:prstClr val="white"/>
              </a:solidFill>
              <a:latin typeface="PT Sans" pitchFamily="34" charset="-52"/>
              <a:cs typeface="Arial" charset="0"/>
            </a:endParaRPr>
          </a:p>
        </p:txBody>
      </p:sp>
      <p:sp>
        <p:nvSpPr>
          <p:cNvPr id="17" name="TextBox 4"/>
          <p:cNvSpPr txBox="1">
            <a:spLocks noChangeArrowheads="1"/>
          </p:cNvSpPr>
          <p:nvPr userDrawn="1"/>
        </p:nvSpPr>
        <p:spPr bwMode="auto">
          <a:xfrm>
            <a:off x="3762524" y="1651473"/>
            <a:ext cx="6696744" cy="12748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04306" tIns="52153" rIns="104306" bIns="52153">
            <a:spAutoFit/>
          </a:bodyPr>
          <a:lstStyle/>
          <a:p>
            <a:pPr>
              <a:defRPr/>
            </a:pPr>
            <a:r>
              <a:rPr lang="ru-RU" sz="4400" dirty="0" smtClean="0">
                <a:solidFill>
                  <a:prstClr val="white"/>
                </a:solidFill>
                <a:latin typeface="PT Sans" pitchFamily="34" charset="-52"/>
              </a:rPr>
              <a:t>Спасибо за внимание!</a:t>
            </a:r>
            <a:endParaRPr lang="en-US" sz="3200" dirty="0" smtClean="0">
              <a:solidFill>
                <a:srgbClr val="FFCC99"/>
              </a:solidFill>
              <a:latin typeface="PT Sans" pitchFamily="34" charset="-52"/>
            </a:endParaRPr>
          </a:p>
          <a:p>
            <a:pPr algn="r">
              <a:defRPr/>
            </a:pPr>
            <a:endParaRPr lang="en-US" sz="3200" dirty="0" smtClean="0">
              <a:solidFill>
                <a:srgbClr val="FFCC99"/>
              </a:solidFill>
              <a:latin typeface="PT Sans" pitchFamily="34" charset="-52"/>
            </a:endParaRPr>
          </a:p>
        </p:txBody>
      </p:sp>
      <p:sp>
        <p:nvSpPr>
          <p:cNvPr id="20" name="Прямоугольник 19"/>
          <p:cNvSpPr>
            <a:spLocks noChangeArrowheads="1"/>
          </p:cNvSpPr>
          <p:nvPr userDrawn="1"/>
        </p:nvSpPr>
        <p:spPr bwMode="auto">
          <a:xfrm>
            <a:off x="3756074" y="1636813"/>
            <a:ext cx="6642526" cy="7824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04306" tIns="52153" rIns="104306" bIns="52153">
            <a:spAutoFit/>
          </a:bodyPr>
          <a:lstStyle/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US" sz="4400" dirty="0" smtClean="0">
                <a:solidFill>
                  <a:prstClr val="white"/>
                </a:solidFill>
                <a:latin typeface="PT Sans" pitchFamily="34" charset="-52"/>
              </a:rPr>
              <a:t> </a:t>
            </a:r>
            <a:endParaRPr lang="ru-RU" sz="4400" dirty="0">
              <a:solidFill>
                <a:prstClr val="white"/>
              </a:solidFill>
              <a:latin typeface="PT Sans" pitchFamily="34" charset="-52"/>
            </a:endParaRPr>
          </a:p>
        </p:txBody>
      </p:sp>
    </p:spTree>
    <p:extLst>
      <p:ext uri="{BB962C8B-B14F-4D97-AF65-F5344CB8AC3E}">
        <p14:creationId xmlns:p14="http://schemas.microsoft.com/office/powerpoint/2010/main" val="339352118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 userDrawn="1"/>
        </p:nvSpPr>
        <p:spPr>
          <a:xfrm>
            <a:off x="3473498" y="0"/>
            <a:ext cx="7219902" cy="972319"/>
          </a:xfrm>
          <a:prstGeom prst="rect">
            <a:avLst/>
          </a:prstGeom>
          <a:solidFill>
            <a:srgbClr val="7F2D5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400" dirty="0" smtClean="0">
              <a:solidFill>
                <a:prstClr val="white"/>
              </a:solidFill>
            </a:endParaRPr>
          </a:p>
          <a:p>
            <a:pPr algn="ctr"/>
            <a:endParaRPr lang="ru-RU" sz="1400" dirty="0">
              <a:solidFill>
                <a:prstClr val="white"/>
              </a:solidFill>
            </a:endParaRPr>
          </a:p>
        </p:txBody>
      </p:sp>
      <p:sp>
        <p:nvSpPr>
          <p:cNvPr id="2" name="Прямоугольник 1"/>
          <p:cNvSpPr/>
          <p:nvPr userDrawn="1"/>
        </p:nvSpPr>
        <p:spPr>
          <a:xfrm>
            <a:off x="0" y="972319"/>
            <a:ext cx="10675292" cy="658894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3" name="Содержимое 2"/>
          <p:cNvSpPr txBox="1">
            <a:spLocks/>
          </p:cNvSpPr>
          <p:nvPr userDrawn="1"/>
        </p:nvSpPr>
        <p:spPr>
          <a:xfrm>
            <a:off x="771426" y="1994816"/>
            <a:ext cx="9327802" cy="4541032"/>
          </a:xfrm>
          <a:prstGeom prst="rect">
            <a:avLst/>
          </a:prstGeom>
        </p:spPr>
        <p:txBody>
          <a:bodyPr/>
          <a:lstStyle>
            <a:lvl1pPr marL="391146" indent="-391146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700" kern="1200">
                <a:solidFill>
                  <a:schemeClr val="tx1"/>
                </a:solidFill>
                <a:latin typeface="+mn-lt"/>
                <a:ea typeface="MS PGothic" pitchFamily="34" charset="-128"/>
                <a:cs typeface="+mn-cs"/>
              </a:defRPr>
            </a:lvl1pPr>
            <a:lvl2pPr marL="847483" indent="-325955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3200" kern="1200">
                <a:solidFill>
                  <a:schemeClr val="tx1"/>
                </a:solidFill>
                <a:latin typeface="+mn-lt"/>
                <a:ea typeface="MS PGothic" pitchFamily="34" charset="-128"/>
                <a:cs typeface="+mn-cs"/>
              </a:defRPr>
            </a:lvl2pPr>
            <a:lvl3pPr marL="1303820" indent="-260764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700" kern="1200">
                <a:solidFill>
                  <a:schemeClr val="tx1"/>
                </a:solidFill>
                <a:latin typeface="+mn-lt"/>
                <a:ea typeface="MS PGothic" pitchFamily="34" charset="-128"/>
                <a:cs typeface="+mn-cs"/>
              </a:defRPr>
            </a:lvl3pPr>
            <a:lvl4pPr marL="1825348" indent="-260764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300" kern="1200">
                <a:solidFill>
                  <a:schemeClr val="tx1"/>
                </a:solidFill>
                <a:latin typeface="+mn-lt"/>
                <a:ea typeface="MS PGothic" pitchFamily="34" charset="-128"/>
                <a:cs typeface="+mn-cs"/>
              </a:defRPr>
            </a:lvl4pPr>
            <a:lvl5pPr marL="2346876" indent="-260764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300" kern="1200">
                <a:solidFill>
                  <a:schemeClr val="tx1"/>
                </a:solidFill>
                <a:latin typeface="+mn-lt"/>
                <a:ea typeface="MS PGothic" pitchFamily="34" charset="-128"/>
                <a:cs typeface="+mn-cs"/>
              </a:defRPr>
            </a:lvl5pPr>
            <a:lvl6pPr marL="2868404" indent="-260764" algn="l" defTabSz="104305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89932" indent="-260764" algn="l" defTabSz="104305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911460" indent="-260764" algn="l" defTabSz="104305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432988" indent="-260764" algn="l" defTabSz="104305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Font typeface="Arial" charset="0"/>
              <a:buNone/>
              <a:defRPr/>
            </a:pPr>
            <a:endParaRPr lang="ru-RU" sz="2000" dirty="0" smtClean="0">
              <a:solidFill>
                <a:srgbClr val="631A4B"/>
              </a:solidFill>
              <a:latin typeface="PT Sans" panose="020B0503020203020204" pitchFamily="34" charset="-52"/>
            </a:endParaRPr>
          </a:p>
        </p:txBody>
      </p:sp>
      <p:cxnSp>
        <p:nvCxnSpPr>
          <p:cNvPr id="11" name="Прямая соединительная линия 10"/>
          <p:cNvCxnSpPr/>
          <p:nvPr userDrawn="1"/>
        </p:nvCxnSpPr>
        <p:spPr>
          <a:xfrm>
            <a:off x="306140" y="1620391"/>
            <a:ext cx="7992888" cy="0"/>
          </a:xfrm>
          <a:prstGeom prst="line">
            <a:avLst/>
          </a:prstGeom>
          <a:ln w="19050">
            <a:solidFill>
              <a:srgbClr val="631A4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9"/>
          <p:cNvSpPr txBox="1">
            <a:spLocks noChangeArrowheads="1"/>
          </p:cNvSpPr>
          <p:nvPr userDrawn="1"/>
        </p:nvSpPr>
        <p:spPr bwMode="auto">
          <a:xfrm>
            <a:off x="3367679" y="6981460"/>
            <a:ext cx="3958043" cy="4715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4306" tIns="52153" rIns="104306" bIns="52153">
            <a:spAutoFit/>
          </a:bodyPr>
          <a:lstStyle/>
          <a:p>
            <a:pPr algn="ctr">
              <a:lnSpc>
                <a:spcPct val="140000"/>
              </a:lnSpc>
            </a:pPr>
            <a:r>
              <a:rPr lang="en-US" sz="900" dirty="0" smtClean="0">
                <a:solidFill>
                  <a:srgbClr val="631A4B"/>
                </a:solidFill>
                <a:latin typeface="Arial" charset="0"/>
                <a:cs typeface="Arial" charset="0"/>
              </a:rPr>
              <a:t>CLS.RU</a:t>
            </a:r>
            <a:endParaRPr lang="en-US" sz="900" dirty="0">
              <a:solidFill>
                <a:srgbClr val="631A4B"/>
              </a:solidFill>
              <a:latin typeface="Arial" charset="0"/>
              <a:cs typeface="Arial" charset="0"/>
            </a:endParaRPr>
          </a:p>
          <a:p>
            <a:pPr algn="ctr">
              <a:lnSpc>
                <a:spcPct val="140000"/>
              </a:lnSpc>
            </a:pPr>
            <a:r>
              <a:rPr lang="en-US" sz="800" dirty="0">
                <a:solidFill>
                  <a:srgbClr val="7F7F7F"/>
                </a:solidFill>
                <a:latin typeface="Arial" charset="0"/>
                <a:cs typeface="Arial" charset="0"/>
              </a:rPr>
              <a:t>© </a:t>
            </a:r>
            <a:r>
              <a:rPr lang="en-US" sz="800" dirty="0" smtClean="0">
                <a:solidFill>
                  <a:srgbClr val="7F7F7F"/>
                </a:solidFill>
                <a:latin typeface="Arial" charset="0"/>
                <a:cs typeface="Arial" charset="0"/>
              </a:rPr>
              <a:t>2015 </a:t>
            </a:r>
            <a:r>
              <a:rPr lang="en-US" sz="800" dirty="0">
                <a:solidFill>
                  <a:srgbClr val="7F7F7F"/>
                </a:solidFill>
                <a:latin typeface="Arial" charset="0"/>
                <a:cs typeface="Arial" charset="0"/>
              </a:rPr>
              <a:t>CAPITAL LEGAL </a:t>
            </a:r>
            <a:r>
              <a:rPr lang="en-US" sz="800" dirty="0" smtClean="0">
                <a:solidFill>
                  <a:srgbClr val="7F7F7F"/>
                </a:solidFill>
                <a:latin typeface="Arial" charset="0"/>
                <a:cs typeface="Arial" charset="0"/>
              </a:rPr>
              <a:t>SERVICES </a:t>
            </a:r>
            <a:r>
              <a:rPr lang="en-US" sz="800" dirty="0">
                <a:solidFill>
                  <a:srgbClr val="7F7F7F"/>
                </a:solidFill>
                <a:latin typeface="Arial" charset="0"/>
                <a:cs typeface="Arial" charset="0"/>
              </a:rPr>
              <a:t>INTERNATIONAL, L.L.C.</a:t>
            </a:r>
            <a:endParaRPr lang="ru-RU" sz="800" dirty="0">
              <a:solidFill>
                <a:srgbClr val="7F7F7F"/>
              </a:solidFill>
              <a:latin typeface="Arial" charset="0"/>
              <a:cs typeface="Arial" charset="0"/>
            </a:endParaRPr>
          </a:p>
        </p:txBody>
      </p:sp>
      <p:sp>
        <p:nvSpPr>
          <p:cNvPr id="14" name="Номер слайда 5"/>
          <p:cNvSpPr txBox="1">
            <a:spLocks/>
          </p:cNvSpPr>
          <p:nvPr userDrawn="1"/>
        </p:nvSpPr>
        <p:spPr bwMode="auto">
          <a:xfrm>
            <a:off x="9739188" y="7122480"/>
            <a:ext cx="648072" cy="402567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>
            <a:defPPr>
              <a:defRPr lang="ru-RU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  <a:cs typeface="+mn-cs"/>
              </a:defRPr>
            </a:lvl1pPr>
            <a:lvl2pPr marL="521528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  <a:cs typeface="+mn-cs"/>
              </a:defRPr>
            </a:lvl2pPr>
            <a:lvl3pPr marL="1043056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  <a:cs typeface="+mn-cs"/>
              </a:defRPr>
            </a:lvl3pPr>
            <a:lvl4pPr marL="1564584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  <a:cs typeface="+mn-cs"/>
              </a:defRPr>
            </a:lvl4pPr>
            <a:lvl5pPr marL="2086112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  <a:cs typeface="+mn-cs"/>
              </a:defRPr>
            </a:lvl5pPr>
            <a:lvl6pPr marL="2607640" algn="l" defTabSz="1043056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  <a:cs typeface="+mn-cs"/>
              </a:defRPr>
            </a:lvl6pPr>
            <a:lvl7pPr marL="3129168" algn="l" defTabSz="1043056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  <a:cs typeface="+mn-cs"/>
              </a:defRPr>
            </a:lvl7pPr>
            <a:lvl8pPr marL="3650696" algn="l" defTabSz="1043056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  <a:cs typeface="+mn-cs"/>
              </a:defRPr>
            </a:lvl8pPr>
            <a:lvl9pPr marL="4172224" algn="l" defTabSz="1043056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  <a:cs typeface="+mn-cs"/>
              </a:defRPr>
            </a:lvl9pPr>
          </a:lstStyle>
          <a:p>
            <a:fld id="{231A8415-AC99-4A42-8394-4E61096B55C7}" type="slidenum">
              <a:rPr lang="ru-RU" sz="1400" smtClean="0">
                <a:solidFill>
                  <a:srgbClr val="631A4B"/>
                </a:solidFill>
                <a:latin typeface="PT Sans" pitchFamily="34" charset="-52"/>
              </a:rPr>
              <a:pPr/>
              <a:t>‹#›</a:t>
            </a:fld>
            <a:endParaRPr lang="ru-RU" sz="1400" dirty="0" smtClean="0">
              <a:solidFill>
                <a:srgbClr val="631A4B"/>
              </a:solidFill>
              <a:latin typeface="PT Sans" pitchFamily="34" charset="-5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Рисунок 1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"/>
            <a:ext cx="10693400" cy="7590049"/>
          </a:xfrm>
          <a:prstGeom prst="rect">
            <a:avLst/>
          </a:prstGeom>
        </p:spPr>
      </p:pic>
      <p:sp>
        <p:nvSpPr>
          <p:cNvPr id="9" name="Прямоугольник 8"/>
          <p:cNvSpPr/>
          <p:nvPr userDrawn="1"/>
        </p:nvSpPr>
        <p:spPr>
          <a:xfrm>
            <a:off x="3762524" y="396255"/>
            <a:ext cx="3735360" cy="289991"/>
          </a:xfrm>
          <a:prstGeom prst="rect">
            <a:avLst/>
          </a:prstGeom>
        </p:spPr>
        <p:txBody>
          <a:bodyPr wrap="square" lIns="104306" tIns="52153" rIns="104306" bIns="52153">
            <a:spAutoFit/>
          </a:bodyPr>
          <a:lstStyle/>
          <a:p>
            <a:pPr>
              <a:defRPr/>
            </a:pPr>
            <a:r>
              <a:rPr lang="en-US" sz="1200" cap="all" spc="114" dirty="0" smtClean="0">
                <a:solidFill>
                  <a:prstClr val="white"/>
                </a:solidFill>
                <a:latin typeface="PT Sans" pitchFamily="34" charset="-52"/>
                <a:cs typeface="Arial" pitchFamily="34" charset="0"/>
              </a:rPr>
              <a:t>Finland, TAMPERE, march 2014</a:t>
            </a:r>
            <a:endParaRPr lang="ru-RU" sz="1200" dirty="0">
              <a:solidFill>
                <a:prstClr val="black"/>
              </a:solidFill>
              <a:latin typeface="PT Sans" pitchFamily="34" charset="-52"/>
            </a:endParaRPr>
          </a:p>
        </p:txBody>
      </p:sp>
      <p:sp>
        <p:nvSpPr>
          <p:cNvPr id="10" name="Прямоугольник 9"/>
          <p:cNvSpPr/>
          <p:nvPr userDrawn="1"/>
        </p:nvSpPr>
        <p:spPr>
          <a:xfrm>
            <a:off x="3473498" y="0"/>
            <a:ext cx="7219902" cy="972319"/>
          </a:xfrm>
          <a:prstGeom prst="rect">
            <a:avLst/>
          </a:prstGeom>
          <a:solidFill>
            <a:srgbClr val="7F2D5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400">
              <a:solidFill>
                <a:prstClr val="white"/>
              </a:solidFill>
            </a:endParaRPr>
          </a:p>
        </p:txBody>
      </p:sp>
      <p:sp>
        <p:nvSpPr>
          <p:cNvPr id="12" name="Прямоугольник 11"/>
          <p:cNvSpPr/>
          <p:nvPr userDrawn="1"/>
        </p:nvSpPr>
        <p:spPr>
          <a:xfrm>
            <a:off x="280993" y="898912"/>
            <a:ext cx="9818235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47675">
              <a:defRPr/>
            </a:pPr>
            <a:endParaRPr lang="en-US" sz="1000" b="1" dirty="0">
              <a:solidFill>
                <a:srgbClr val="B33589"/>
              </a:solidFill>
              <a:latin typeface="Georgia" pitchFamily="18" charset="0"/>
            </a:endParaRPr>
          </a:p>
        </p:txBody>
      </p:sp>
      <p:sp>
        <p:nvSpPr>
          <p:cNvPr id="13" name="Содержимое 2"/>
          <p:cNvSpPr txBox="1">
            <a:spLocks/>
          </p:cNvSpPr>
          <p:nvPr userDrawn="1"/>
        </p:nvSpPr>
        <p:spPr>
          <a:xfrm>
            <a:off x="771426" y="1994816"/>
            <a:ext cx="9327802" cy="4541032"/>
          </a:xfrm>
          <a:prstGeom prst="rect">
            <a:avLst/>
          </a:prstGeom>
        </p:spPr>
        <p:txBody>
          <a:bodyPr/>
          <a:lstStyle>
            <a:lvl1pPr marL="391146" indent="-391146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700" kern="1200">
                <a:solidFill>
                  <a:schemeClr val="tx1"/>
                </a:solidFill>
                <a:latin typeface="+mn-lt"/>
                <a:ea typeface="MS PGothic" pitchFamily="34" charset="-128"/>
                <a:cs typeface="+mn-cs"/>
              </a:defRPr>
            </a:lvl1pPr>
            <a:lvl2pPr marL="847483" indent="-325955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3200" kern="1200">
                <a:solidFill>
                  <a:schemeClr val="tx1"/>
                </a:solidFill>
                <a:latin typeface="+mn-lt"/>
                <a:ea typeface="MS PGothic" pitchFamily="34" charset="-128"/>
                <a:cs typeface="+mn-cs"/>
              </a:defRPr>
            </a:lvl2pPr>
            <a:lvl3pPr marL="1303820" indent="-260764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700" kern="1200">
                <a:solidFill>
                  <a:schemeClr val="tx1"/>
                </a:solidFill>
                <a:latin typeface="+mn-lt"/>
                <a:ea typeface="MS PGothic" pitchFamily="34" charset="-128"/>
                <a:cs typeface="+mn-cs"/>
              </a:defRPr>
            </a:lvl3pPr>
            <a:lvl4pPr marL="1825348" indent="-260764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300" kern="1200">
                <a:solidFill>
                  <a:schemeClr val="tx1"/>
                </a:solidFill>
                <a:latin typeface="+mn-lt"/>
                <a:ea typeface="MS PGothic" pitchFamily="34" charset="-128"/>
                <a:cs typeface="+mn-cs"/>
              </a:defRPr>
            </a:lvl4pPr>
            <a:lvl5pPr marL="2346876" indent="-260764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300" kern="1200">
                <a:solidFill>
                  <a:schemeClr val="tx1"/>
                </a:solidFill>
                <a:latin typeface="+mn-lt"/>
                <a:ea typeface="MS PGothic" pitchFamily="34" charset="-128"/>
                <a:cs typeface="+mn-cs"/>
              </a:defRPr>
            </a:lvl5pPr>
            <a:lvl6pPr marL="2868404" indent="-260764" algn="l" defTabSz="104305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89932" indent="-260764" algn="l" defTabSz="104305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911460" indent="-260764" algn="l" defTabSz="104305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432988" indent="-260764" algn="l" defTabSz="104305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Font typeface="Arial" charset="0"/>
              <a:buNone/>
              <a:defRPr/>
            </a:pPr>
            <a:endParaRPr lang="ru-RU" sz="2000" dirty="0" smtClean="0">
              <a:solidFill>
                <a:srgbClr val="631A4B"/>
              </a:solidFill>
              <a:latin typeface="PT Sans" panose="020B0503020203020204" pitchFamily="34" charset="-52"/>
            </a:endParaRPr>
          </a:p>
        </p:txBody>
      </p:sp>
      <p:sp>
        <p:nvSpPr>
          <p:cNvPr id="11" name="Прямоугольник 10"/>
          <p:cNvSpPr/>
          <p:nvPr userDrawn="1"/>
        </p:nvSpPr>
        <p:spPr>
          <a:xfrm>
            <a:off x="0" y="972319"/>
            <a:ext cx="10675292" cy="658894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8" name="TextBox 9"/>
          <p:cNvSpPr txBox="1">
            <a:spLocks noChangeArrowheads="1"/>
          </p:cNvSpPr>
          <p:nvPr userDrawn="1"/>
        </p:nvSpPr>
        <p:spPr bwMode="auto">
          <a:xfrm>
            <a:off x="3367679" y="6981460"/>
            <a:ext cx="3958043" cy="4715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4306" tIns="52153" rIns="104306" bIns="52153">
            <a:spAutoFit/>
          </a:bodyPr>
          <a:lstStyle/>
          <a:p>
            <a:pPr algn="ctr">
              <a:lnSpc>
                <a:spcPct val="140000"/>
              </a:lnSpc>
            </a:pPr>
            <a:r>
              <a:rPr lang="en-US" sz="900" dirty="0" smtClean="0">
                <a:solidFill>
                  <a:srgbClr val="631A4B"/>
                </a:solidFill>
                <a:latin typeface="Arial" charset="0"/>
                <a:cs typeface="Arial" charset="0"/>
              </a:rPr>
              <a:t>CLS.RU</a:t>
            </a:r>
            <a:endParaRPr lang="en-US" sz="900" dirty="0">
              <a:solidFill>
                <a:srgbClr val="631A4B"/>
              </a:solidFill>
              <a:latin typeface="Arial" charset="0"/>
              <a:cs typeface="Arial" charset="0"/>
            </a:endParaRPr>
          </a:p>
          <a:p>
            <a:pPr algn="ctr">
              <a:lnSpc>
                <a:spcPct val="140000"/>
              </a:lnSpc>
            </a:pPr>
            <a:r>
              <a:rPr lang="en-US" sz="800" dirty="0">
                <a:solidFill>
                  <a:srgbClr val="7F7F7F"/>
                </a:solidFill>
                <a:latin typeface="Arial" charset="0"/>
                <a:cs typeface="Arial" charset="0"/>
              </a:rPr>
              <a:t>© </a:t>
            </a:r>
            <a:r>
              <a:rPr lang="en-US" sz="800" dirty="0" smtClean="0">
                <a:solidFill>
                  <a:srgbClr val="7F7F7F"/>
                </a:solidFill>
                <a:latin typeface="Arial" charset="0"/>
                <a:cs typeface="Arial" charset="0"/>
              </a:rPr>
              <a:t>2015 </a:t>
            </a:r>
            <a:r>
              <a:rPr lang="en-US" sz="800" dirty="0">
                <a:solidFill>
                  <a:srgbClr val="7F7F7F"/>
                </a:solidFill>
                <a:latin typeface="Arial" charset="0"/>
                <a:cs typeface="Arial" charset="0"/>
              </a:rPr>
              <a:t>CAPITAL LEGAL </a:t>
            </a:r>
            <a:r>
              <a:rPr lang="en-US" sz="800" dirty="0" smtClean="0">
                <a:solidFill>
                  <a:srgbClr val="7F7F7F"/>
                </a:solidFill>
                <a:latin typeface="Arial" charset="0"/>
                <a:cs typeface="Arial" charset="0"/>
              </a:rPr>
              <a:t>SERVICES </a:t>
            </a:r>
            <a:r>
              <a:rPr lang="en-US" sz="800" dirty="0">
                <a:solidFill>
                  <a:srgbClr val="7F7F7F"/>
                </a:solidFill>
                <a:latin typeface="Arial" charset="0"/>
                <a:cs typeface="Arial" charset="0"/>
              </a:rPr>
              <a:t>INTERNATIONAL, L.L.C.</a:t>
            </a:r>
            <a:endParaRPr lang="ru-RU" sz="800" dirty="0">
              <a:solidFill>
                <a:srgbClr val="7F7F7F"/>
              </a:solidFill>
              <a:latin typeface="Arial" charset="0"/>
              <a:cs typeface="Arial" charset="0"/>
            </a:endParaRPr>
          </a:p>
        </p:txBody>
      </p:sp>
      <p:sp>
        <p:nvSpPr>
          <p:cNvPr id="14" name="Номер слайда 5"/>
          <p:cNvSpPr txBox="1">
            <a:spLocks/>
          </p:cNvSpPr>
          <p:nvPr userDrawn="1"/>
        </p:nvSpPr>
        <p:spPr bwMode="auto">
          <a:xfrm>
            <a:off x="9739188" y="7122480"/>
            <a:ext cx="648072" cy="402567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>
            <a:defPPr>
              <a:defRPr lang="ru-RU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  <a:cs typeface="+mn-cs"/>
              </a:defRPr>
            </a:lvl1pPr>
            <a:lvl2pPr marL="521528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  <a:cs typeface="+mn-cs"/>
              </a:defRPr>
            </a:lvl2pPr>
            <a:lvl3pPr marL="1043056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  <a:cs typeface="+mn-cs"/>
              </a:defRPr>
            </a:lvl3pPr>
            <a:lvl4pPr marL="1564584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  <a:cs typeface="+mn-cs"/>
              </a:defRPr>
            </a:lvl4pPr>
            <a:lvl5pPr marL="2086112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  <a:cs typeface="+mn-cs"/>
              </a:defRPr>
            </a:lvl5pPr>
            <a:lvl6pPr marL="2607640" algn="l" defTabSz="1043056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  <a:cs typeface="+mn-cs"/>
              </a:defRPr>
            </a:lvl6pPr>
            <a:lvl7pPr marL="3129168" algn="l" defTabSz="1043056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  <a:cs typeface="+mn-cs"/>
              </a:defRPr>
            </a:lvl7pPr>
            <a:lvl8pPr marL="3650696" algn="l" defTabSz="1043056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  <a:cs typeface="+mn-cs"/>
              </a:defRPr>
            </a:lvl8pPr>
            <a:lvl9pPr marL="4172224" algn="l" defTabSz="1043056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  <a:cs typeface="+mn-cs"/>
              </a:defRPr>
            </a:lvl9pPr>
          </a:lstStyle>
          <a:p>
            <a:fld id="{231A8415-AC99-4A42-8394-4E61096B55C7}" type="slidenum">
              <a:rPr lang="ru-RU" sz="1400" smtClean="0">
                <a:solidFill>
                  <a:srgbClr val="631A4B"/>
                </a:solidFill>
                <a:latin typeface="PT Sans" pitchFamily="34" charset="-52"/>
              </a:rPr>
              <a:pPr/>
              <a:t>‹#›</a:t>
            </a:fld>
            <a:endParaRPr lang="ru-RU" sz="1400" dirty="0" smtClean="0">
              <a:solidFill>
                <a:srgbClr val="631A4B"/>
              </a:solidFill>
              <a:latin typeface="PT Sans" pitchFamily="34" charset="-52"/>
            </a:endParaRPr>
          </a:p>
        </p:txBody>
      </p:sp>
    </p:spTree>
    <p:extLst>
      <p:ext uri="{BB962C8B-B14F-4D97-AF65-F5344CB8AC3E}">
        <p14:creationId xmlns:p14="http://schemas.microsoft.com/office/powerpoint/2010/main" val="362837598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34670" y="1764295"/>
            <a:ext cx="4722918" cy="4990084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435812" y="1764295"/>
            <a:ext cx="4722918" cy="4990084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F9C043-ACF1-4745-AA57-8E74494B857C}" type="datetime1">
              <a:rPr lang="ru-RU" smtClean="0"/>
              <a:t>23.04.2015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653578" y="6679992"/>
            <a:ext cx="3386243" cy="402567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364472" y="6989414"/>
            <a:ext cx="2495127" cy="402567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0" y="972319"/>
            <a:ext cx="10675292" cy="64807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4670" y="1692533"/>
            <a:ext cx="4724775" cy="705367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21528" indent="0">
              <a:buNone/>
              <a:defRPr sz="2300" b="1"/>
            </a:lvl2pPr>
            <a:lvl3pPr marL="1043056" indent="0">
              <a:buNone/>
              <a:defRPr sz="2100" b="1"/>
            </a:lvl3pPr>
            <a:lvl4pPr marL="1564584" indent="0">
              <a:buNone/>
              <a:defRPr sz="1800" b="1"/>
            </a:lvl4pPr>
            <a:lvl5pPr marL="2086112" indent="0">
              <a:buNone/>
              <a:defRPr sz="1800" b="1"/>
            </a:lvl5pPr>
            <a:lvl6pPr marL="2607640" indent="0">
              <a:buNone/>
              <a:defRPr sz="1800" b="1"/>
            </a:lvl6pPr>
            <a:lvl7pPr marL="3129168" indent="0">
              <a:buNone/>
              <a:defRPr sz="1800" b="1"/>
            </a:lvl7pPr>
            <a:lvl8pPr marL="3650696" indent="0">
              <a:buNone/>
              <a:defRPr sz="1800" b="1"/>
            </a:lvl8pPr>
            <a:lvl9pPr marL="4172224" indent="0">
              <a:buNone/>
              <a:defRPr sz="18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34670" y="2397901"/>
            <a:ext cx="4724775" cy="4356478"/>
          </a:xfrm>
        </p:spPr>
        <p:txBody>
          <a:bodyPr/>
          <a:lstStyle>
            <a:lvl1pPr>
              <a:defRPr sz="2700"/>
            </a:lvl1pPr>
            <a:lvl2pPr>
              <a:defRPr sz="2300"/>
            </a:lvl2pPr>
            <a:lvl3pPr>
              <a:defRPr sz="21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5432099" y="1692533"/>
            <a:ext cx="4726631" cy="705367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21528" indent="0">
              <a:buNone/>
              <a:defRPr sz="2300" b="1"/>
            </a:lvl2pPr>
            <a:lvl3pPr marL="1043056" indent="0">
              <a:buNone/>
              <a:defRPr sz="2100" b="1"/>
            </a:lvl3pPr>
            <a:lvl4pPr marL="1564584" indent="0">
              <a:buNone/>
              <a:defRPr sz="1800" b="1"/>
            </a:lvl4pPr>
            <a:lvl5pPr marL="2086112" indent="0">
              <a:buNone/>
              <a:defRPr sz="1800" b="1"/>
            </a:lvl5pPr>
            <a:lvl6pPr marL="2607640" indent="0">
              <a:buNone/>
              <a:defRPr sz="1800" b="1"/>
            </a:lvl6pPr>
            <a:lvl7pPr marL="3129168" indent="0">
              <a:buNone/>
              <a:defRPr sz="1800" b="1"/>
            </a:lvl7pPr>
            <a:lvl8pPr marL="3650696" indent="0">
              <a:buNone/>
              <a:defRPr sz="1800" b="1"/>
            </a:lvl8pPr>
            <a:lvl9pPr marL="4172224" indent="0">
              <a:buNone/>
              <a:defRPr sz="18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5432099" y="2397901"/>
            <a:ext cx="4726631" cy="4356478"/>
          </a:xfrm>
        </p:spPr>
        <p:txBody>
          <a:bodyPr/>
          <a:lstStyle>
            <a:lvl1pPr>
              <a:defRPr sz="2700"/>
            </a:lvl1pPr>
            <a:lvl2pPr>
              <a:defRPr sz="2300"/>
            </a:lvl2pPr>
            <a:lvl3pPr>
              <a:defRPr sz="21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B452F3-58C7-450B-B00D-ED957C46034C}" type="datetime1">
              <a:rPr lang="ru-RU" smtClean="0"/>
              <a:t>23.04.2015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653578" y="6806887"/>
            <a:ext cx="3386243" cy="402567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Прямоугольник 9"/>
          <p:cNvSpPr/>
          <p:nvPr userDrawn="1"/>
        </p:nvSpPr>
        <p:spPr>
          <a:xfrm>
            <a:off x="0" y="972319"/>
            <a:ext cx="10675292" cy="64807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95BBD1-281F-4D31-9809-A9B10F10B9C7}" type="datetime1">
              <a:rPr lang="ru-RU" smtClean="0"/>
              <a:t>23.04.2015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0" y="972319"/>
            <a:ext cx="10675292" cy="64807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C60408-E76B-41B0-AB3E-FC9CDF4CA43C}" type="datetime1">
              <a:rPr lang="ru-RU" smtClean="0"/>
              <a:t>23.04.2015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Прямоугольник 5"/>
          <p:cNvSpPr/>
          <p:nvPr userDrawn="1"/>
        </p:nvSpPr>
        <p:spPr>
          <a:xfrm>
            <a:off x="0" y="972319"/>
            <a:ext cx="10675292" cy="64807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4671" y="301050"/>
            <a:ext cx="3518055" cy="1281214"/>
          </a:xfrm>
        </p:spPr>
        <p:txBody>
          <a:bodyPr anchor="b"/>
          <a:lstStyle>
            <a:lvl1pPr algn="l">
              <a:defRPr sz="23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180822" y="301051"/>
            <a:ext cx="5977908" cy="6453328"/>
          </a:xfrm>
        </p:spPr>
        <p:txBody>
          <a:bodyPr/>
          <a:lstStyle>
            <a:lvl1pPr>
              <a:defRPr sz="3700"/>
            </a:lvl1pPr>
            <a:lvl2pPr>
              <a:defRPr sz="3200"/>
            </a:lvl2pPr>
            <a:lvl3pPr>
              <a:defRPr sz="27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4671" y="1582265"/>
            <a:ext cx="3518055" cy="5172114"/>
          </a:xfrm>
        </p:spPr>
        <p:txBody>
          <a:bodyPr/>
          <a:lstStyle>
            <a:lvl1pPr marL="0" indent="0">
              <a:buNone/>
              <a:defRPr sz="1600"/>
            </a:lvl1pPr>
            <a:lvl2pPr marL="521528" indent="0">
              <a:buNone/>
              <a:defRPr sz="1400"/>
            </a:lvl2pPr>
            <a:lvl3pPr marL="1043056" indent="0">
              <a:buNone/>
              <a:defRPr sz="1100"/>
            </a:lvl3pPr>
            <a:lvl4pPr marL="1564584" indent="0">
              <a:buNone/>
              <a:defRPr sz="1000"/>
            </a:lvl4pPr>
            <a:lvl5pPr marL="2086112" indent="0">
              <a:buNone/>
              <a:defRPr sz="1000"/>
            </a:lvl5pPr>
            <a:lvl6pPr marL="2607640" indent="0">
              <a:buNone/>
              <a:defRPr sz="1000"/>
            </a:lvl6pPr>
            <a:lvl7pPr marL="3129168" indent="0">
              <a:buNone/>
              <a:defRPr sz="1000"/>
            </a:lvl7pPr>
            <a:lvl8pPr marL="3650696" indent="0">
              <a:buNone/>
              <a:defRPr sz="1000"/>
            </a:lvl8pPr>
            <a:lvl9pPr marL="4172224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2FBB8E-7C5E-4CED-9639-F05E8F029F24}" type="datetime1">
              <a:rPr lang="ru-RU" smtClean="0"/>
              <a:t>23.04.2015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0" y="972319"/>
            <a:ext cx="10675292" cy="64807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95981" y="5292884"/>
            <a:ext cx="6416040" cy="624855"/>
          </a:xfrm>
        </p:spPr>
        <p:txBody>
          <a:bodyPr anchor="b"/>
          <a:lstStyle>
            <a:lvl1pPr algn="l">
              <a:defRPr sz="23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095981" y="675613"/>
            <a:ext cx="6416040" cy="4536758"/>
          </a:xfrm>
        </p:spPr>
        <p:txBody>
          <a:bodyPr rtlCol="0">
            <a:normAutofit/>
          </a:bodyPr>
          <a:lstStyle>
            <a:lvl1pPr marL="0" indent="0">
              <a:buNone/>
              <a:defRPr sz="3700"/>
            </a:lvl1pPr>
            <a:lvl2pPr marL="521528" indent="0">
              <a:buNone/>
              <a:defRPr sz="3200"/>
            </a:lvl2pPr>
            <a:lvl3pPr marL="1043056" indent="0">
              <a:buNone/>
              <a:defRPr sz="2700"/>
            </a:lvl3pPr>
            <a:lvl4pPr marL="1564584" indent="0">
              <a:buNone/>
              <a:defRPr sz="2300"/>
            </a:lvl4pPr>
            <a:lvl5pPr marL="2086112" indent="0">
              <a:buNone/>
              <a:defRPr sz="2300"/>
            </a:lvl5pPr>
            <a:lvl6pPr marL="2607640" indent="0">
              <a:buNone/>
              <a:defRPr sz="2300"/>
            </a:lvl6pPr>
            <a:lvl7pPr marL="3129168" indent="0">
              <a:buNone/>
              <a:defRPr sz="2300"/>
            </a:lvl7pPr>
            <a:lvl8pPr marL="3650696" indent="0">
              <a:buNone/>
              <a:defRPr sz="2300"/>
            </a:lvl8pPr>
            <a:lvl9pPr marL="4172224" indent="0">
              <a:buNone/>
              <a:defRPr sz="23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095981" y="5917739"/>
            <a:ext cx="6416040" cy="887398"/>
          </a:xfrm>
        </p:spPr>
        <p:txBody>
          <a:bodyPr/>
          <a:lstStyle>
            <a:lvl1pPr marL="0" indent="0">
              <a:buNone/>
              <a:defRPr sz="1600"/>
            </a:lvl1pPr>
            <a:lvl2pPr marL="521528" indent="0">
              <a:buNone/>
              <a:defRPr sz="1400"/>
            </a:lvl2pPr>
            <a:lvl3pPr marL="1043056" indent="0">
              <a:buNone/>
              <a:defRPr sz="1100"/>
            </a:lvl3pPr>
            <a:lvl4pPr marL="1564584" indent="0">
              <a:buNone/>
              <a:defRPr sz="1000"/>
            </a:lvl4pPr>
            <a:lvl5pPr marL="2086112" indent="0">
              <a:buNone/>
              <a:defRPr sz="1000"/>
            </a:lvl5pPr>
            <a:lvl6pPr marL="2607640" indent="0">
              <a:buNone/>
              <a:defRPr sz="1000"/>
            </a:lvl6pPr>
            <a:lvl7pPr marL="3129168" indent="0">
              <a:buNone/>
              <a:defRPr sz="1000"/>
            </a:lvl7pPr>
            <a:lvl8pPr marL="3650696" indent="0">
              <a:buNone/>
              <a:defRPr sz="1000"/>
            </a:lvl8pPr>
            <a:lvl9pPr marL="4172224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CAE35E-425C-4F08-BBD0-B0D7D23D372B}" type="datetime1">
              <a:rPr lang="ru-RU" smtClean="0"/>
              <a:t>23.04.2015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0" y="972319"/>
            <a:ext cx="10675292" cy="64807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jp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534670" y="302801"/>
            <a:ext cx="9624060" cy="12602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104306" tIns="52153" rIns="104306" bIns="52153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dirty="0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534670" y="1764295"/>
            <a:ext cx="9624060" cy="49900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104306" tIns="52153" rIns="104306" bIns="5215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534670" y="7008171"/>
            <a:ext cx="2495127" cy="402567"/>
          </a:xfrm>
          <a:prstGeom prst="rect">
            <a:avLst/>
          </a:prstGeom>
        </p:spPr>
        <p:txBody>
          <a:bodyPr vert="horz" wrap="square" lIns="104306" tIns="52153" rIns="104306" bIns="52153" numCol="1" anchor="ctr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D86A33F9-691D-4DB5-97D9-AFB50A04BC69}" type="datetime1">
              <a:rPr lang="ru-RU" smtClean="0"/>
              <a:t>23.04.2015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653579" y="7008171"/>
            <a:ext cx="3386243" cy="402567"/>
          </a:xfrm>
          <a:prstGeom prst="rect">
            <a:avLst/>
          </a:prstGeom>
        </p:spPr>
        <p:txBody>
          <a:bodyPr vert="horz" lIns="104306" tIns="52153" rIns="104306" bIns="52153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4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7663603" y="7008171"/>
            <a:ext cx="2495127" cy="402567"/>
          </a:xfrm>
          <a:prstGeom prst="rect">
            <a:avLst/>
          </a:prstGeom>
        </p:spPr>
        <p:txBody>
          <a:bodyPr vert="horz" wrap="square" lIns="104306" tIns="52153" rIns="104306" bIns="52153" numCol="1" anchor="ctr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C3787992-F37F-4F2B-8301-0C5E0E071DA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pic>
        <p:nvPicPr>
          <p:cNvPr id="7" name="Рисунок 6"/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"/>
            <a:ext cx="10693400" cy="7590049"/>
          </a:xfrm>
          <a:prstGeom prst="rect">
            <a:avLst/>
          </a:prstGeom>
        </p:spPr>
      </p:pic>
      <p:sp>
        <p:nvSpPr>
          <p:cNvPr id="9" name="TextBox 9"/>
          <p:cNvSpPr txBox="1">
            <a:spLocks noChangeArrowheads="1"/>
          </p:cNvSpPr>
          <p:nvPr userDrawn="1"/>
        </p:nvSpPr>
        <p:spPr bwMode="auto">
          <a:xfrm>
            <a:off x="3367679" y="6981460"/>
            <a:ext cx="3958043" cy="4518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4306" tIns="52153" rIns="104306" bIns="52153">
            <a:spAutoFit/>
          </a:bodyPr>
          <a:lstStyle/>
          <a:p>
            <a:pPr algn="ctr">
              <a:lnSpc>
                <a:spcPct val="140000"/>
              </a:lnSpc>
            </a:pPr>
            <a:r>
              <a:rPr lang="en-US" sz="900" dirty="0" smtClean="0">
                <a:solidFill>
                  <a:srgbClr val="631A4B"/>
                </a:solidFill>
                <a:latin typeface="Arial" charset="0"/>
                <a:cs typeface="Arial" charset="0"/>
              </a:rPr>
              <a:t>CLS.RU</a:t>
            </a:r>
            <a:endParaRPr lang="en-US" sz="900" dirty="0">
              <a:solidFill>
                <a:srgbClr val="631A4B"/>
              </a:solidFill>
              <a:latin typeface="Arial" charset="0"/>
              <a:cs typeface="Arial" charset="0"/>
            </a:endParaRPr>
          </a:p>
          <a:p>
            <a:pPr algn="ctr">
              <a:lnSpc>
                <a:spcPct val="140000"/>
              </a:lnSpc>
            </a:pPr>
            <a:r>
              <a:rPr lang="en-US" sz="800" dirty="0">
                <a:solidFill>
                  <a:srgbClr val="7F7F7F"/>
                </a:solidFill>
                <a:latin typeface="Arial" charset="0"/>
                <a:cs typeface="Arial" charset="0"/>
              </a:rPr>
              <a:t>© </a:t>
            </a:r>
            <a:r>
              <a:rPr lang="en-US" sz="800" dirty="0" smtClean="0">
                <a:solidFill>
                  <a:srgbClr val="7F7F7F"/>
                </a:solidFill>
                <a:latin typeface="Arial" charset="0"/>
                <a:cs typeface="Arial" charset="0"/>
              </a:rPr>
              <a:t>2014 </a:t>
            </a:r>
            <a:r>
              <a:rPr lang="en-US" sz="800" dirty="0">
                <a:solidFill>
                  <a:srgbClr val="7F7F7F"/>
                </a:solidFill>
                <a:latin typeface="Arial" charset="0"/>
                <a:cs typeface="Arial" charset="0"/>
              </a:rPr>
              <a:t>CAPITAL LEGAL </a:t>
            </a:r>
            <a:r>
              <a:rPr lang="en-US" sz="800" dirty="0" smtClean="0">
                <a:solidFill>
                  <a:srgbClr val="7F7F7F"/>
                </a:solidFill>
                <a:latin typeface="Arial" charset="0"/>
                <a:cs typeface="Arial" charset="0"/>
              </a:rPr>
              <a:t>SERVICES </a:t>
            </a:r>
            <a:r>
              <a:rPr lang="en-US" sz="800" dirty="0">
                <a:solidFill>
                  <a:srgbClr val="7F7F7F"/>
                </a:solidFill>
                <a:latin typeface="Arial" charset="0"/>
                <a:cs typeface="Arial" charset="0"/>
              </a:rPr>
              <a:t>INTERNATIONAL, L.L.C.</a:t>
            </a:r>
            <a:endParaRPr lang="ru-RU" sz="800" dirty="0">
              <a:solidFill>
                <a:srgbClr val="7F7F7F"/>
              </a:solidFill>
              <a:latin typeface="Arial" charset="0"/>
              <a:cs typeface="Arial" charset="0"/>
            </a:endParaRPr>
          </a:p>
        </p:txBody>
      </p:sp>
      <p:sp>
        <p:nvSpPr>
          <p:cNvPr id="10" name="Прямоугольник 9"/>
          <p:cNvSpPr/>
          <p:nvPr userDrawn="1"/>
        </p:nvSpPr>
        <p:spPr>
          <a:xfrm>
            <a:off x="3762524" y="396255"/>
            <a:ext cx="3735360" cy="289991"/>
          </a:xfrm>
          <a:prstGeom prst="rect">
            <a:avLst/>
          </a:prstGeom>
        </p:spPr>
        <p:txBody>
          <a:bodyPr wrap="square" lIns="104306" tIns="52153" rIns="104306" bIns="52153">
            <a:spAutoFit/>
          </a:bodyPr>
          <a:lstStyle/>
          <a:p>
            <a:pPr>
              <a:defRPr/>
            </a:pPr>
            <a:r>
              <a:rPr lang="en-US" sz="1200" cap="all" spc="114" dirty="0" smtClean="0">
                <a:solidFill>
                  <a:prstClr val="white"/>
                </a:solidFill>
                <a:latin typeface="PT Sans" pitchFamily="34" charset="-52"/>
                <a:cs typeface="Arial" pitchFamily="34" charset="0"/>
              </a:rPr>
              <a:t>Finland, TAMPERE, march 2014</a:t>
            </a:r>
            <a:endParaRPr lang="ru-RU" sz="1200" dirty="0">
              <a:solidFill>
                <a:prstClr val="black"/>
              </a:solidFill>
              <a:latin typeface="PT Sans" pitchFamily="34" charset="-52"/>
            </a:endParaRPr>
          </a:p>
        </p:txBody>
      </p:sp>
      <p:sp>
        <p:nvSpPr>
          <p:cNvPr id="11" name="Прямоугольник 10"/>
          <p:cNvSpPr/>
          <p:nvPr userDrawn="1"/>
        </p:nvSpPr>
        <p:spPr>
          <a:xfrm>
            <a:off x="3473498" y="0"/>
            <a:ext cx="7219902" cy="972319"/>
          </a:xfrm>
          <a:prstGeom prst="rect">
            <a:avLst/>
          </a:prstGeom>
          <a:solidFill>
            <a:srgbClr val="7F2D5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400">
              <a:solidFill>
                <a:prstClr val="white"/>
              </a:solidFill>
            </a:endParaRPr>
          </a:p>
        </p:txBody>
      </p:sp>
      <p:cxnSp>
        <p:nvCxnSpPr>
          <p:cNvPr id="12" name="Прямая соединительная линия 11"/>
          <p:cNvCxnSpPr/>
          <p:nvPr userDrawn="1"/>
        </p:nvCxnSpPr>
        <p:spPr>
          <a:xfrm>
            <a:off x="306140" y="1620391"/>
            <a:ext cx="7992888" cy="0"/>
          </a:xfrm>
          <a:prstGeom prst="line">
            <a:avLst/>
          </a:prstGeom>
          <a:ln w="19050">
            <a:solidFill>
              <a:srgbClr val="631A4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Содержимое 2"/>
          <p:cNvSpPr txBox="1">
            <a:spLocks/>
          </p:cNvSpPr>
          <p:nvPr userDrawn="1"/>
        </p:nvSpPr>
        <p:spPr>
          <a:xfrm>
            <a:off x="771426" y="1994816"/>
            <a:ext cx="9327802" cy="4541032"/>
          </a:xfrm>
          <a:prstGeom prst="rect">
            <a:avLst/>
          </a:prstGeom>
        </p:spPr>
        <p:txBody>
          <a:bodyPr/>
          <a:lstStyle>
            <a:lvl1pPr marL="391146" indent="-391146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700" kern="1200">
                <a:solidFill>
                  <a:schemeClr val="tx1"/>
                </a:solidFill>
                <a:latin typeface="+mn-lt"/>
                <a:ea typeface="MS PGothic" pitchFamily="34" charset="-128"/>
                <a:cs typeface="+mn-cs"/>
              </a:defRPr>
            </a:lvl1pPr>
            <a:lvl2pPr marL="847483" indent="-325955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3200" kern="1200">
                <a:solidFill>
                  <a:schemeClr val="tx1"/>
                </a:solidFill>
                <a:latin typeface="+mn-lt"/>
                <a:ea typeface="MS PGothic" pitchFamily="34" charset="-128"/>
                <a:cs typeface="+mn-cs"/>
              </a:defRPr>
            </a:lvl2pPr>
            <a:lvl3pPr marL="1303820" indent="-260764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700" kern="1200">
                <a:solidFill>
                  <a:schemeClr val="tx1"/>
                </a:solidFill>
                <a:latin typeface="+mn-lt"/>
                <a:ea typeface="MS PGothic" pitchFamily="34" charset="-128"/>
                <a:cs typeface="+mn-cs"/>
              </a:defRPr>
            </a:lvl3pPr>
            <a:lvl4pPr marL="1825348" indent="-260764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300" kern="1200">
                <a:solidFill>
                  <a:schemeClr val="tx1"/>
                </a:solidFill>
                <a:latin typeface="+mn-lt"/>
                <a:ea typeface="MS PGothic" pitchFamily="34" charset="-128"/>
                <a:cs typeface="+mn-cs"/>
              </a:defRPr>
            </a:lvl4pPr>
            <a:lvl5pPr marL="2346876" indent="-260764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300" kern="1200">
                <a:solidFill>
                  <a:schemeClr val="tx1"/>
                </a:solidFill>
                <a:latin typeface="+mn-lt"/>
                <a:ea typeface="MS PGothic" pitchFamily="34" charset="-128"/>
                <a:cs typeface="+mn-cs"/>
              </a:defRPr>
            </a:lvl5pPr>
            <a:lvl6pPr marL="2868404" indent="-260764" algn="l" defTabSz="104305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89932" indent="-260764" algn="l" defTabSz="104305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911460" indent="-260764" algn="l" defTabSz="104305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432988" indent="-260764" algn="l" defTabSz="104305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Font typeface="Arial" charset="0"/>
              <a:buNone/>
              <a:defRPr/>
            </a:pPr>
            <a:endParaRPr lang="ru-RU" sz="2000" dirty="0" smtClean="0">
              <a:solidFill>
                <a:srgbClr val="631A4B"/>
              </a:solidFill>
              <a:latin typeface="PT Sans" panose="020B0503020203020204" pitchFamily="34" charset="-52"/>
            </a:endParaRPr>
          </a:p>
        </p:txBody>
      </p:sp>
      <p:sp>
        <p:nvSpPr>
          <p:cNvPr id="15" name="Номер слайда 5"/>
          <p:cNvSpPr txBox="1">
            <a:spLocks/>
          </p:cNvSpPr>
          <p:nvPr userDrawn="1"/>
        </p:nvSpPr>
        <p:spPr bwMode="auto">
          <a:xfrm>
            <a:off x="9739188" y="7122480"/>
            <a:ext cx="648072" cy="402567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>
            <a:defPPr>
              <a:defRPr lang="ru-RU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  <a:cs typeface="+mn-cs"/>
              </a:defRPr>
            </a:lvl1pPr>
            <a:lvl2pPr marL="521528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  <a:cs typeface="+mn-cs"/>
              </a:defRPr>
            </a:lvl2pPr>
            <a:lvl3pPr marL="1043056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  <a:cs typeface="+mn-cs"/>
              </a:defRPr>
            </a:lvl3pPr>
            <a:lvl4pPr marL="1564584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  <a:cs typeface="+mn-cs"/>
              </a:defRPr>
            </a:lvl4pPr>
            <a:lvl5pPr marL="2086112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  <a:cs typeface="+mn-cs"/>
              </a:defRPr>
            </a:lvl5pPr>
            <a:lvl6pPr marL="2607640" algn="l" defTabSz="1043056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  <a:cs typeface="+mn-cs"/>
              </a:defRPr>
            </a:lvl6pPr>
            <a:lvl7pPr marL="3129168" algn="l" defTabSz="1043056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  <a:cs typeface="+mn-cs"/>
              </a:defRPr>
            </a:lvl7pPr>
            <a:lvl8pPr marL="3650696" algn="l" defTabSz="1043056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  <a:cs typeface="+mn-cs"/>
              </a:defRPr>
            </a:lvl8pPr>
            <a:lvl9pPr marL="4172224" algn="l" defTabSz="1043056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  <a:cs typeface="+mn-cs"/>
              </a:defRPr>
            </a:lvl9pPr>
          </a:lstStyle>
          <a:p>
            <a:fld id="{231A8415-AC99-4A42-8394-4E61096B55C7}" type="slidenum">
              <a:rPr lang="ru-RU" sz="1400" smtClean="0">
                <a:solidFill>
                  <a:srgbClr val="631A4B"/>
                </a:solidFill>
                <a:latin typeface="PT Sans" pitchFamily="34" charset="-52"/>
              </a:rPr>
              <a:pPr/>
              <a:t>‹#›</a:t>
            </a:fld>
            <a:endParaRPr lang="ru-RU" sz="1600" dirty="0" smtClean="0">
              <a:solidFill>
                <a:srgbClr val="631A4B"/>
              </a:solidFill>
              <a:latin typeface="PT Sans" pitchFamily="34" charset="-52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2" r:id="rId12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1"/>
          </a:solidFill>
          <a:latin typeface="+mj-lt"/>
          <a:ea typeface="MS PGothic" pitchFamily="34" charset="-128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5000">
          <a:solidFill>
            <a:schemeClr val="tx1"/>
          </a:solidFill>
          <a:latin typeface="Calibri" pitchFamily="34" charset="0"/>
          <a:ea typeface="MS PGothic" pitchFamily="34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5000">
          <a:solidFill>
            <a:schemeClr val="tx1"/>
          </a:solidFill>
          <a:latin typeface="Calibri" pitchFamily="34" charset="0"/>
          <a:ea typeface="MS PGothic" pitchFamily="34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5000">
          <a:solidFill>
            <a:schemeClr val="tx1"/>
          </a:solidFill>
          <a:latin typeface="Calibri" pitchFamily="34" charset="0"/>
          <a:ea typeface="MS PGothic" pitchFamily="34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5000">
          <a:solidFill>
            <a:schemeClr val="tx1"/>
          </a:solidFill>
          <a:latin typeface="Calibri" pitchFamily="34" charset="0"/>
          <a:ea typeface="MS PGothic" pitchFamily="34" charset="-128"/>
        </a:defRPr>
      </a:lvl5pPr>
      <a:lvl6pPr marL="521528" algn="ctr" rtl="0" fontAlgn="base">
        <a:spcBef>
          <a:spcPct val="0"/>
        </a:spcBef>
        <a:spcAft>
          <a:spcPct val="0"/>
        </a:spcAft>
        <a:defRPr sz="5000">
          <a:solidFill>
            <a:schemeClr val="tx1"/>
          </a:solidFill>
          <a:latin typeface="Calibri" pitchFamily="34" charset="0"/>
        </a:defRPr>
      </a:lvl6pPr>
      <a:lvl7pPr marL="1043056" algn="ctr" rtl="0" fontAlgn="base">
        <a:spcBef>
          <a:spcPct val="0"/>
        </a:spcBef>
        <a:spcAft>
          <a:spcPct val="0"/>
        </a:spcAft>
        <a:defRPr sz="5000">
          <a:solidFill>
            <a:schemeClr val="tx1"/>
          </a:solidFill>
          <a:latin typeface="Calibri" pitchFamily="34" charset="0"/>
        </a:defRPr>
      </a:lvl7pPr>
      <a:lvl8pPr marL="1564584" algn="ctr" rtl="0" fontAlgn="base">
        <a:spcBef>
          <a:spcPct val="0"/>
        </a:spcBef>
        <a:spcAft>
          <a:spcPct val="0"/>
        </a:spcAft>
        <a:defRPr sz="5000">
          <a:solidFill>
            <a:schemeClr val="tx1"/>
          </a:solidFill>
          <a:latin typeface="Calibri" pitchFamily="34" charset="0"/>
        </a:defRPr>
      </a:lvl8pPr>
      <a:lvl9pPr marL="2086112" algn="ctr" rtl="0" fontAlgn="base">
        <a:spcBef>
          <a:spcPct val="0"/>
        </a:spcBef>
        <a:spcAft>
          <a:spcPct val="0"/>
        </a:spcAft>
        <a:defRPr sz="5000">
          <a:solidFill>
            <a:schemeClr val="tx1"/>
          </a:solidFill>
          <a:latin typeface="Calibri" pitchFamily="34" charset="0"/>
        </a:defRPr>
      </a:lvl9pPr>
    </p:titleStyle>
    <p:bodyStyle>
      <a:lvl1pPr marL="391146" indent="-391146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7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1pPr>
      <a:lvl2pPr marL="847483" indent="-325955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32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2pPr>
      <a:lvl3pPr marL="1303820" indent="-260764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7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3pPr>
      <a:lvl4pPr marL="1825348" indent="-260764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3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4pPr>
      <a:lvl5pPr marL="2346876" indent="-260764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3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5pPr>
      <a:lvl6pPr marL="2868404" indent="-260764" algn="l" defTabSz="1043056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389932" indent="-260764" algn="l" defTabSz="1043056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3911460" indent="-260764" algn="l" defTabSz="1043056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432988" indent="-260764" algn="l" defTabSz="1043056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21528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43056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564584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086112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07640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29168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650696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172224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Заголовок 1"/>
          <p:cNvSpPr txBox="1">
            <a:spLocks/>
          </p:cNvSpPr>
          <p:nvPr/>
        </p:nvSpPr>
        <p:spPr>
          <a:xfrm>
            <a:off x="651630" y="4654029"/>
            <a:ext cx="10041770" cy="353559"/>
          </a:xfrm>
          <a:prstGeom prst="rect">
            <a:avLst/>
          </a:prstGeom>
        </p:spPr>
        <p:txBody>
          <a:bodyPr lIns="104306" tIns="52153" rIns="104306" bIns="52153" anchor="ctr"/>
          <a:lstStyle/>
          <a:p>
            <a:pPr fontAlgn="auto">
              <a:spcAft>
                <a:spcPts val="0"/>
              </a:spcAft>
              <a:defRPr/>
            </a:pPr>
            <a:r>
              <a:rPr lang="ru-RU" sz="1400" cap="all" spc="114" dirty="0">
                <a:solidFill>
                  <a:prstClr val="white"/>
                </a:solidFill>
                <a:latin typeface="Georgia" pitchFamily="18" charset="0"/>
                <a:cs typeface="Arial" pitchFamily="34" charset="0"/>
              </a:rPr>
              <a:t>					</a:t>
            </a:r>
            <a:r>
              <a:rPr lang="en-US" sz="1400" cap="all" spc="114" dirty="0">
                <a:solidFill>
                  <a:prstClr val="white"/>
                </a:solidFill>
                <a:latin typeface="Georgia" pitchFamily="18" charset="0"/>
                <a:cs typeface="Arial" pitchFamily="34" charset="0"/>
              </a:rPr>
              <a:t>            	</a:t>
            </a:r>
            <a:endParaRPr lang="ru-RU" sz="1400" cap="all" spc="114" dirty="0">
              <a:solidFill>
                <a:prstClr val="white"/>
              </a:solidFill>
              <a:latin typeface="Georgia" pitchFamily="18" charset="0"/>
              <a:cs typeface="Arial" pitchFamily="34" charset="0"/>
            </a:endParaRPr>
          </a:p>
        </p:txBody>
      </p:sp>
      <p:sp>
        <p:nvSpPr>
          <p:cNvPr id="15" name="TextBox 4"/>
          <p:cNvSpPr txBox="1">
            <a:spLocks noChangeArrowheads="1"/>
          </p:cNvSpPr>
          <p:nvPr/>
        </p:nvSpPr>
        <p:spPr bwMode="auto">
          <a:xfrm>
            <a:off x="3762524" y="1651473"/>
            <a:ext cx="6696744" cy="23213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04306" tIns="52153" rIns="104306" bIns="52153">
            <a:spAutoFit/>
          </a:bodyPr>
          <a:lstStyle/>
          <a:p>
            <a:pPr>
              <a:defRPr/>
            </a:pPr>
            <a:r>
              <a:rPr lang="en-US" sz="4400" dirty="0" smtClean="0">
                <a:solidFill>
                  <a:prstClr val="white"/>
                </a:solidFill>
                <a:latin typeface="PT Sans" pitchFamily="34" charset="-52"/>
              </a:rPr>
              <a:t>Capital Legal Services</a:t>
            </a:r>
          </a:p>
          <a:p>
            <a:pPr>
              <a:defRPr/>
            </a:pPr>
            <a:endParaRPr lang="en-US" sz="3200" dirty="0" smtClean="0">
              <a:solidFill>
                <a:srgbClr val="FFCC99"/>
              </a:solidFill>
              <a:latin typeface="PT Sans" pitchFamily="34" charset="-52"/>
            </a:endParaRPr>
          </a:p>
          <a:p>
            <a:pPr algn="r">
              <a:defRPr/>
            </a:pPr>
            <a:endParaRPr lang="en-US" sz="3200" dirty="0" smtClean="0">
              <a:solidFill>
                <a:srgbClr val="FFCC99"/>
              </a:solidFill>
              <a:latin typeface="PT Sans" pitchFamily="34" charset="-52"/>
            </a:endParaRPr>
          </a:p>
          <a:p>
            <a:pPr>
              <a:defRPr/>
            </a:pPr>
            <a:r>
              <a:rPr lang="ru-RU" sz="3600" dirty="0" smtClean="0">
                <a:solidFill>
                  <a:srgbClr val="FFCC99"/>
                </a:solidFill>
                <a:latin typeface="PT Sans" pitchFamily="34" charset="-52"/>
              </a:rPr>
              <a:t>Юридические риски НПФ</a:t>
            </a:r>
            <a:endParaRPr lang="en-US" sz="3600" dirty="0">
              <a:solidFill>
                <a:srgbClr val="FFCC99"/>
              </a:solidFill>
              <a:latin typeface="PT Sans" pitchFamily="34" charset="-52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3790001" y="5148783"/>
            <a:ext cx="5346700" cy="1508105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ru-RU" dirty="0" smtClean="0">
                <a:solidFill>
                  <a:prstClr val="white"/>
                </a:solidFill>
                <a:latin typeface="PT Sans" pitchFamily="34" charset="-52"/>
              </a:rPr>
              <a:t>Гавриленко Дмитрий Александрович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endParaRPr lang="en-US" dirty="0" smtClean="0">
              <a:solidFill>
                <a:prstClr val="white"/>
              </a:solidFill>
              <a:latin typeface="PT Sans" pitchFamily="34" charset="-52"/>
            </a:endParaRPr>
          </a:p>
          <a:p>
            <a:pPr>
              <a:spcBef>
                <a:spcPts val="0"/>
              </a:spcBef>
              <a:spcAft>
                <a:spcPts val="600"/>
              </a:spcAft>
            </a:pPr>
            <a:endParaRPr lang="en-US" sz="1200" dirty="0" smtClean="0">
              <a:solidFill>
                <a:prstClr val="white"/>
              </a:solidFill>
              <a:latin typeface="PT Sans" pitchFamily="34" charset="-52"/>
            </a:endParaRP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US" sz="1200" dirty="0">
                <a:solidFill>
                  <a:prstClr val="white"/>
                </a:solidFill>
                <a:latin typeface="PT Sans" pitchFamily="34" charset="-52"/>
              </a:rPr>
              <a:t>d</a:t>
            </a:r>
            <a:r>
              <a:rPr lang="en-US" sz="1200" dirty="0" smtClean="0">
                <a:solidFill>
                  <a:prstClr val="white"/>
                </a:solidFill>
                <a:latin typeface="PT Sans" pitchFamily="34" charset="-52"/>
              </a:rPr>
              <a:t>gavrilenko@cls.ru</a:t>
            </a:r>
            <a:endParaRPr lang="en-US" sz="1200" dirty="0">
              <a:solidFill>
                <a:prstClr val="white"/>
              </a:solidFill>
              <a:latin typeface="PT Sans" pitchFamily="34" charset="-52"/>
            </a:endParaRP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US" sz="1200" dirty="0" smtClean="0">
                <a:solidFill>
                  <a:prstClr val="white"/>
                </a:solidFill>
                <a:latin typeface="PT Sans" pitchFamily="34" charset="-52"/>
              </a:rPr>
              <a:t>+7 (903) 017 37 16</a:t>
            </a:r>
            <a:endParaRPr lang="ru-RU" sz="1200" dirty="0">
              <a:solidFill>
                <a:prstClr val="white"/>
              </a:solidFill>
              <a:latin typeface="PT Sans" pitchFamily="34" charset="-52"/>
            </a:endParaRPr>
          </a:p>
        </p:txBody>
      </p:sp>
    </p:spTree>
    <p:extLst>
      <p:ext uri="{BB962C8B-B14F-4D97-AF65-F5344CB8AC3E}">
        <p14:creationId xmlns:p14="http://schemas.microsoft.com/office/powerpoint/2010/main" val="17987341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>
          <a:xfrm>
            <a:off x="435118" y="972319"/>
            <a:ext cx="981823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47675">
              <a:defRPr/>
            </a:pPr>
            <a:endParaRPr lang="en-US" sz="1000" b="1" dirty="0">
              <a:solidFill>
                <a:srgbClr val="B33589"/>
              </a:solidFill>
              <a:latin typeface="Georgia" pitchFamily="18" charset="0"/>
            </a:endParaRPr>
          </a:p>
          <a:p>
            <a:pPr>
              <a:defRPr/>
            </a:pPr>
            <a:r>
              <a:rPr lang="ru-RU" sz="2600" b="1" dirty="0">
                <a:solidFill>
                  <a:srgbClr val="631A4B"/>
                </a:solidFill>
                <a:latin typeface="PT Sans"/>
              </a:rPr>
              <a:t>Предписание Банка России считается полученным если:</a:t>
            </a:r>
            <a:endParaRPr lang="en-US" sz="2600" b="1" dirty="0" smtClean="0">
              <a:solidFill>
                <a:srgbClr val="631A4B"/>
              </a:solidFill>
              <a:latin typeface="PT Sans"/>
            </a:endParaRPr>
          </a:p>
        </p:txBody>
      </p:sp>
      <p:sp>
        <p:nvSpPr>
          <p:cNvPr id="16" name="Содержимое 2"/>
          <p:cNvSpPr txBox="1">
            <a:spLocks/>
          </p:cNvSpPr>
          <p:nvPr/>
        </p:nvSpPr>
        <p:spPr>
          <a:xfrm>
            <a:off x="234132" y="2196455"/>
            <a:ext cx="10297144" cy="4551244"/>
          </a:xfrm>
          <a:prstGeom prst="rect">
            <a:avLst/>
          </a:prstGeom>
        </p:spPr>
        <p:txBody>
          <a:bodyPr/>
          <a:lstStyle>
            <a:lvl1pPr marL="391146" indent="-391146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700" kern="1200">
                <a:solidFill>
                  <a:schemeClr val="tx1"/>
                </a:solidFill>
                <a:latin typeface="+mn-lt"/>
                <a:ea typeface="MS PGothic" pitchFamily="34" charset="-128"/>
                <a:cs typeface="+mn-cs"/>
              </a:defRPr>
            </a:lvl1pPr>
            <a:lvl2pPr marL="847483" indent="-325955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3200" kern="1200">
                <a:solidFill>
                  <a:schemeClr val="tx1"/>
                </a:solidFill>
                <a:latin typeface="+mn-lt"/>
                <a:ea typeface="MS PGothic" pitchFamily="34" charset="-128"/>
                <a:cs typeface="+mn-cs"/>
              </a:defRPr>
            </a:lvl2pPr>
            <a:lvl3pPr marL="1303820" indent="-260764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700" kern="1200">
                <a:solidFill>
                  <a:schemeClr val="tx1"/>
                </a:solidFill>
                <a:latin typeface="+mn-lt"/>
                <a:ea typeface="MS PGothic" pitchFamily="34" charset="-128"/>
                <a:cs typeface="+mn-cs"/>
              </a:defRPr>
            </a:lvl3pPr>
            <a:lvl4pPr marL="1825348" indent="-260764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300" kern="1200">
                <a:solidFill>
                  <a:schemeClr val="tx1"/>
                </a:solidFill>
                <a:latin typeface="+mn-lt"/>
                <a:ea typeface="MS PGothic" pitchFamily="34" charset="-128"/>
                <a:cs typeface="+mn-cs"/>
              </a:defRPr>
            </a:lvl4pPr>
            <a:lvl5pPr marL="2346876" indent="-260764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300" kern="1200">
                <a:solidFill>
                  <a:schemeClr val="tx1"/>
                </a:solidFill>
                <a:latin typeface="+mn-lt"/>
                <a:ea typeface="MS PGothic" pitchFamily="34" charset="-128"/>
                <a:cs typeface="+mn-cs"/>
              </a:defRPr>
            </a:lvl5pPr>
            <a:lvl6pPr marL="2868404" indent="-260764" algn="l" defTabSz="104305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89932" indent="-260764" algn="l" defTabSz="104305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911460" indent="-260764" algn="l" defTabSz="104305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432988" indent="-260764" algn="l" defTabSz="104305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just">
              <a:buAutoNum type="arabicParenR"/>
              <a:tabLst>
                <a:tab pos="354013" algn="l"/>
              </a:tabLst>
              <a:defRPr/>
            </a:pPr>
            <a:r>
              <a:rPr lang="ru-RU" sz="2200" dirty="0" smtClean="0">
                <a:solidFill>
                  <a:srgbClr val="631A4B"/>
                </a:solidFill>
                <a:latin typeface="PT Sans" panose="020B0503020203020204" pitchFamily="34" charset="-52"/>
              </a:rPr>
              <a:t>Банк </a:t>
            </a:r>
            <a:r>
              <a:rPr lang="ru-RU" sz="2200" dirty="0">
                <a:solidFill>
                  <a:srgbClr val="631A4B"/>
                </a:solidFill>
                <a:latin typeface="PT Sans" panose="020B0503020203020204" pitchFamily="34" charset="-52"/>
              </a:rPr>
              <a:t>России уведомлен о вручении предписания</a:t>
            </a:r>
            <a:r>
              <a:rPr lang="ru-RU" sz="2200" dirty="0" smtClean="0">
                <a:solidFill>
                  <a:srgbClr val="631A4B"/>
                </a:solidFill>
                <a:latin typeface="PT Sans" panose="020B0503020203020204" pitchFamily="34" charset="-52"/>
              </a:rPr>
              <a:t>;</a:t>
            </a:r>
          </a:p>
          <a:p>
            <a:pPr marL="457200" indent="-457200" algn="just">
              <a:buAutoNum type="arabicParenR"/>
              <a:defRPr/>
            </a:pPr>
            <a:endParaRPr lang="ru-RU" sz="2200" dirty="0">
              <a:solidFill>
                <a:srgbClr val="631A4B"/>
              </a:solidFill>
              <a:latin typeface="PT Sans" panose="020B0503020203020204" pitchFamily="34" charset="-52"/>
            </a:endParaRPr>
          </a:p>
          <a:p>
            <a:pPr marL="0" indent="0" algn="just">
              <a:buNone/>
              <a:defRPr/>
            </a:pPr>
            <a:r>
              <a:rPr lang="ru-RU" sz="2200" dirty="0">
                <a:solidFill>
                  <a:srgbClr val="631A4B"/>
                </a:solidFill>
                <a:latin typeface="PT Sans" panose="020B0503020203020204" pitchFamily="34" charset="-52"/>
              </a:rPr>
              <a:t>2) адресат отказался от получения предписания и этот отказ зафиксирован организацией почтовой связи или фельдъегерской связи</a:t>
            </a:r>
            <a:r>
              <a:rPr lang="ru-RU" sz="2200" dirty="0" smtClean="0">
                <a:solidFill>
                  <a:srgbClr val="631A4B"/>
                </a:solidFill>
                <a:latin typeface="PT Sans" panose="020B0503020203020204" pitchFamily="34" charset="-52"/>
              </a:rPr>
              <a:t>;</a:t>
            </a:r>
          </a:p>
          <a:p>
            <a:pPr marL="0" indent="0" algn="just">
              <a:buNone/>
              <a:defRPr/>
            </a:pPr>
            <a:endParaRPr lang="ru-RU" sz="2200" dirty="0">
              <a:solidFill>
                <a:srgbClr val="631A4B"/>
              </a:solidFill>
              <a:latin typeface="PT Sans" panose="020B0503020203020204" pitchFamily="34" charset="-52"/>
            </a:endParaRPr>
          </a:p>
          <a:p>
            <a:pPr marL="0" indent="0" algn="just">
              <a:buNone/>
              <a:defRPr/>
            </a:pPr>
            <a:r>
              <a:rPr lang="ru-RU" sz="2200" dirty="0">
                <a:solidFill>
                  <a:srgbClr val="631A4B"/>
                </a:solidFill>
                <a:latin typeface="PT Sans" panose="020B0503020203020204" pitchFamily="34" charset="-52"/>
              </a:rPr>
              <a:t>3) предписание не вручено в связи с отсутствием адресата по указанному адресу, о чем организация почтовой связи уведомила Банк России с указанием источника данной информации</a:t>
            </a:r>
            <a:r>
              <a:rPr lang="ru-RU" sz="2200" dirty="0" smtClean="0">
                <a:solidFill>
                  <a:srgbClr val="631A4B"/>
                </a:solidFill>
                <a:latin typeface="PT Sans" panose="020B0503020203020204" pitchFamily="34" charset="-52"/>
              </a:rPr>
              <a:t>;</a:t>
            </a:r>
          </a:p>
          <a:p>
            <a:pPr marL="0" indent="0" algn="just">
              <a:buNone/>
              <a:defRPr/>
            </a:pPr>
            <a:endParaRPr lang="ru-RU" sz="2200" dirty="0">
              <a:solidFill>
                <a:srgbClr val="631A4B"/>
              </a:solidFill>
              <a:latin typeface="PT Sans" panose="020B0503020203020204" pitchFamily="34" charset="-52"/>
            </a:endParaRPr>
          </a:p>
          <a:p>
            <a:pPr marL="0" indent="0" algn="just">
              <a:buNone/>
              <a:defRPr/>
            </a:pPr>
            <a:r>
              <a:rPr lang="ru-RU" sz="2200" dirty="0">
                <a:solidFill>
                  <a:srgbClr val="631A4B"/>
                </a:solidFill>
                <a:latin typeface="PT Sans" panose="020B0503020203020204" pitchFamily="34" charset="-52"/>
              </a:rPr>
              <a:t>4) несмотря на почтовое извещение, адресат не явился за получением предписания, о чем организация почтовой связи уведомила Банк России.</a:t>
            </a:r>
          </a:p>
        </p:txBody>
      </p:sp>
    </p:spTree>
    <p:extLst>
      <p:ext uri="{BB962C8B-B14F-4D97-AF65-F5344CB8AC3E}">
        <p14:creationId xmlns:p14="http://schemas.microsoft.com/office/powerpoint/2010/main" val="22049846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>
          <a:xfrm>
            <a:off x="435118" y="972319"/>
            <a:ext cx="9818235" cy="67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47675">
              <a:defRPr/>
            </a:pPr>
            <a:endParaRPr lang="en-US" sz="1000" b="1" dirty="0">
              <a:solidFill>
                <a:srgbClr val="B33589"/>
              </a:solidFill>
              <a:latin typeface="Georgia" pitchFamily="18" charset="0"/>
            </a:endParaRPr>
          </a:p>
          <a:p>
            <a:pPr marL="447675">
              <a:defRPr/>
            </a:pPr>
            <a:r>
              <a:rPr lang="ru-RU" sz="2800" b="1" dirty="0" smtClean="0">
                <a:solidFill>
                  <a:srgbClr val="631A4B"/>
                </a:solidFill>
                <a:latin typeface="PT Sans"/>
              </a:rPr>
              <a:t>ЗАПРЕТ. ОСНОВАНИЯ (2)</a:t>
            </a:r>
            <a:endParaRPr lang="en-US" sz="1400" b="1" dirty="0" smtClean="0">
              <a:solidFill>
                <a:srgbClr val="631A4B"/>
              </a:solidFill>
              <a:latin typeface="PT Sans"/>
            </a:endParaRPr>
          </a:p>
        </p:txBody>
      </p:sp>
      <p:sp>
        <p:nvSpPr>
          <p:cNvPr id="16" name="Содержимое 2"/>
          <p:cNvSpPr txBox="1">
            <a:spLocks/>
          </p:cNvSpPr>
          <p:nvPr/>
        </p:nvSpPr>
        <p:spPr>
          <a:xfrm>
            <a:off x="680334" y="2196455"/>
            <a:ext cx="9327802" cy="4541032"/>
          </a:xfrm>
          <a:prstGeom prst="rect">
            <a:avLst/>
          </a:prstGeom>
        </p:spPr>
        <p:txBody>
          <a:bodyPr/>
          <a:lstStyle>
            <a:lvl1pPr marL="391146" indent="-391146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700" kern="1200">
                <a:solidFill>
                  <a:schemeClr val="tx1"/>
                </a:solidFill>
                <a:latin typeface="+mn-lt"/>
                <a:ea typeface="MS PGothic" pitchFamily="34" charset="-128"/>
                <a:cs typeface="+mn-cs"/>
              </a:defRPr>
            </a:lvl1pPr>
            <a:lvl2pPr marL="847483" indent="-325955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3200" kern="1200">
                <a:solidFill>
                  <a:schemeClr val="tx1"/>
                </a:solidFill>
                <a:latin typeface="+mn-lt"/>
                <a:ea typeface="MS PGothic" pitchFamily="34" charset="-128"/>
                <a:cs typeface="+mn-cs"/>
              </a:defRPr>
            </a:lvl2pPr>
            <a:lvl3pPr marL="1303820" indent="-260764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700" kern="1200">
                <a:solidFill>
                  <a:schemeClr val="tx1"/>
                </a:solidFill>
                <a:latin typeface="+mn-lt"/>
                <a:ea typeface="MS PGothic" pitchFamily="34" charset="-128"/>
                <a:cs typeface="+mn-cs"/>
              </a:defRPr>
            </a:lvl3pPr>
            <a:lvl4pPr marL="1825348" indent="-260764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300" kern="1200">
                <a:solidFill>
                  <a:schemeClr val="tx1"/>
                </a:solidFill>
                <a:latin typeface="+mn-lt"/>
                <a:ea typeface="MS PGothic" pitchFamily="34" charset="-128"/>
                <a:cs typeface="+mn-cs"/>
              </a:defRPr>
            </a:lvl4pPr>
            <a:lvl5pPr marL="2346876" indent="-260764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300" kern="1200">
                <a:solidFill>
                  <a:schemeClr val="tx1"/>
                </a:solidFill>
                <a:latin typeface="+mn-lt"/>
                <a:ea typeface="MS PGothic" pitchFamily="34" charset="-128"/>
                <a:cs typeface="+mn-cs"/>
              </a:defRPr>
            </a:lvl5pPr>
            <a:lvl6pPr marL="2868404" indent="-260764" algn="l" defTabSz="104305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89932" indent="-260764" algn="l" defTabSz="104305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911460" indent="-260764" algn="l" defTabSz="104305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432988" indent="-260764" algn="l" defTabSz="104305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defRPr/>
            </a:pPr>
            <a:r>
              <a:rPr lang="ru-RU" sz="2400" dirty="0">
                <a:solidFill>
                  <a:srgbClr val="631A4B"/>
                </a:solidFill>
                <a:latin typeface="PT Sans" panose="020B0503020203020204" pitchFamily="34" charset="-52"/>
              </a:rPr>
              <a:t>совершение фондом административного правонарушения, предусмотренного частью 10.1 или 10.2 статьи 15.29 </a:t>
            </a:r>
            <a:r>
              <a:rPr lang="ru-RU" sz="2400" dirty="0" smtClean="0">
                <a:solidFill>
                  <a:srgbClr val="631A4B"/>
                </a:solidFill>
                <a:latin typeface="PT Sans" panose="020B0503020203020204" pitchFamily="34" charset="-52"/>
              </a:rPr>
              <a:t>КоАП;</a:t>
            </a:r>
          </a:p>
          <a:p>
            <a:pPr algn="just">
              <a:defRPr/>
            </a:pPr>
            <a:endParaRPr lang="ru-RU" sz="2400" dirty="0">
              <a:solidFill>
                <a:srgbClr val="631A4B"/>
              </a:solidFill>
              <a:latin typeface="PT Sans" panose="020B0503020203020204" pitchFamily="34" charset="-52"/>
            </a:endParaRPr>
          </a:p>
          <a:p>
            <a:pPr marL="0" indent="0" algn="just">
              <a:buNone/>
              <a:defRPr/>
            </a:pPr>
            <a:r>
              <a:rPr lang="ru-RU" sz="2400" b="1" dirty="0">
                <a:solidFill>
                  <a:srgbClr val="631A4B"/>
                </a:solidFill>
                <a:latin typeface="PT Sans" panose="020B0503020203020204" pitchFamily="34" charset="-52"/>
              </a:rPr>
              <a:t>Часть 10.1 и 10.2 статьи 15.29 КоАП</a:t>
            </a:r>
            <a:r>
              <a:rPr lang="ru-RU" sz="2400" b="1" dirty="0" smtClean="0">
                <a:solidFill>
                  <a:srgbClr val="631A4B"/>
                </a:solidFill>
                <a:latin typeface="PT Sans" panose="020B0503020203020204" pitchFamily="34" charset="-52"/>
              </a:rPr>
              <a:t>:</a:t>
            </a:r>
          </a:p>
          <a:p>
            <a:pPr marL="0" indent="0" algn="just">
              <a:buNone/>
              <a:defRPr/>
            </a:pPr>
            <a:endParaRPr lang="ru-RU" sz="2400" dirty="0">
              <a:solidFill>
                <a:srgbClr val="631A4B"/>
              </a:solidFill>
              <a:latin typeface="PT Sans" panose="020B0503020203020204" pitchFamily="34" charset="-52"/>
            </a:endParaRPr>
          </a:p>
          <a:p>
            <a:pPr marL="0" indent="0" algn="just">
              <a:buNone/>
              <a:defRPr/>
            </a:pPr>
            <a:r>
              <a:rPr lang="ru-RU" sz="2400" dirty="0" smtClean="0">
                <a:solidFill>
                  <a:srgbClr val="631A4B"/>
                </a:solidFill>
                <a:latin typeface="PT Sans" panose="020B0503020203020204" pitchFamily="34" charset="-52"/>
              </a:rPr>
              <a:t>Представление </a:t>
            </a:r>
            <a:r>
              <a:rPr lang="ru-RU" sz="2400" dirty="0">
                <a:solidFill>
                  <a:srgbClr val="631A4B"/>
                </a:solidFill>
                <a:latin typeface="PT Sans" panose="020B0503020203020204" pitchFamily="34" charset="-52"/>
              </a:rPr>
              <a:t>(повторное представление)  в ПФР недостоверных сведений в уведомлении о вновь заключенных договорах об ОПС, а также подложных заявлений застрахованных лиц о выборе страховщика по ОПС и (или) договоров об ОПС, повлекшее неправомерное перечисление НПФ средств пенсионных </a:t>
            </a:r>
            <a:r>
              <a:rPr lang="ru-RU" sz="2400" dirty="0" smtClean="0">
                <a:solidFill>
                  <a:srgbClr val="631A4B"/>
                </a:solidFill>
                <a:latin typeface="PT Sans" panose="020B0503020203020204" pitchFamily="34" charset="-52"/>
              </a:rPr>
              <a:t>накоплений.</a:t>
            </a:r>
            <a:endParaRPr lang="ru-RU" sz="2400" dirty="0">
              <a:solidFill>
                <a:srgbClr val="631A4B"/>
              </a:solidFill>
              <a:latin typeface="PT Sans" panose="020B0503020203020204" pitchFamily="34" charset="-52"/>
            </a:endParaRPr>
          </a:p>
        </p:txBody>
      </p:sp>
    </p:spTree>
    <p:extLst>
      <p:ext uri="{BB962C8B-B14F-4D97-AF65-F5344CB8AC3E}">
        <p14:creationId xmlns:p14="http://schemas.microsoft.com/office/powerpoint/2010/main" val="34185799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>
          <a:xfrm>
            <a:off x="435118" y="972319"/>
            <a:ext cx="9818235" cy="67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47675">
              <a:defRPr/>
            </a:pPr>
            <a:endParaRPr lang="en-US" sz="1000" b="1" dirty="0">
              <a:solidFill>
                <a:srgbClr val="B33589"/>
              </a:solidFill>
              <a:latin typeface="Georgia" pitchFamily="18" charset="0"/>
            </a:endParaRPr>
          </a:p>
          <a:p>
            <a:pPr marL="447675">
              <a:defRPr/>
            </a:pPr>
            <a:r>
              <a:rPr lang="ru-RU" sz="2800" b="1" dirty="0" smtClean="0">
                <a:solidFill>
                  <a:srgbClr val="631A4B"/>
                </a:solidFill>
                <a:latin typeface="PT Sans"/>
              </a:rPr>
              <a:t>ЗАПРЕТ. ОСНОВАНИЯ (3)</a:t>
            </a:r>
            <a:endParaRPr lang="en-US" sz="1400" b="1" dirty="0" smtClean="0">
              <a:solidFill>
                <a:srgbClr val="631A4B"/>
              </a:solidFill>
              <a:latin typeface="PT Sans"/>
            </a:endParaRPr>
          </a:p>
        </p:txBody>
      </p:sp>
      <p:sp>
        <p:nvSpPr>
          <p:cNvPr id="16" name="Содержимое 2"/>
          <p:cNvSpPr txBox="1">
            <a:spLocks/>
          </p:cNvSpPr>
          <p:nvPr/>
        </p:nvSpPr>
        <p:spPr>
          <a:xfrm>
            <a:off x="680334" y="2196455"/>
            <a:ext cx="9327802" cy="4541032"/>
          </a:xfrm>
          <a:prstGeom prst="rect">
            <a:avLst/>
          </a:prstGeom>
        </p:spPr>
        <p:txBody>
          <a:bodyPr/>
          <a:lstStyle>
            <a:lvl1pPr marL="391146" indent="-391146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700" kern="1200">
                <a:solidFill>
                  <a:schemeClr val="tx1"/>
                </a:solidFill>
                <a:latin typeface="+mn-lt"/>
                <a:ea typeface="MS PGothic" pitchFamily="34" charset="-128"/>
                <a:cs typeface="+mn-cs"/>
              </a:defRPr>
            </a:lvl1pPr>
            <a:lvl2pPr marL="847483" indent="-325955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3200" kern="1200">
                <a:solidFill>
                  <a:schemeClr val="tx1"/>
                </a:solidFill>
                <a:latin typeface="+mn-lt"/>
                <a:ea typeface="MS PGothic" pitchFamily="34" charset="-128"/>
                <a:cs typeface="+mn-cs"/>
              </a:defRPr>
            </a:lvl2pPr>
            <a:lvl3pPr marL="1303820" indent="-260764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700" kern="1200">
                <a:solidFill>
                  <a:schemeClr val="tx1"/>
                </a:solidFill>
                <a:latin typeface="+mn-lt"/>
                <a:ea typeface="MS PGothic" pitchFamily="34" charset="-128"/>
                <a:cs typeface="+mn-cs"/>
              </a:defRPr>
            </a:lvl3pPr>
            <a:lvl4pPr marL="1825348" indent="-260764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300" kern="1200">
                <a:solidFill>
                  <a:schemeClr val="tx1"/>
                </a:solidFill>
                <a:latin typeface="+mn-lt"/>
                <a:ea typeface="MS PGothic" pitchFamily="34" charset="-128"/>
                <a:cs typeface="+mn-cs"/>
              </a:defRPr>
            </a:lvl4pPr>
            <a:lvl5pPr marL="2346876" indent="-260764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300" kern="1200">
                <a:solidFill>
                  <a:schemeClr val="tx1"/>
                </a:solidFill>
                <a:latin typeface="+mn-lt"/>
                <a:ea typeface="MS PGothic" pitchFamily="34" charset="-128"/>
                <a:cs typeface="+mn-cs"/>
              </a:defRPr>
            </a:lvl5pPr>
            <a:lvl6pPr marL="2868404" indent="-260764" algn="l" defTabSz="104305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89932" indent="-260764" algn="l" defTabSz="104305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911460" indent="-260764" algn="l" defTabSz="104305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432988" indent="-260764" algn="l" defTabSz="104305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defRPr/>
            </a:pPr>
            <a:r>
              <a:rPr lang="ru-RU" sz="2400" dirty="0">
                <a:solidFill>
                  <a:srgbClr val="631A4B"/>
                </a:solidFill>
                <a:latin typeface="PT Sans" panose="020B0503020203020204" pitchFamily="34" charset="-52"/>
              </a:rPr>
              <a:t>применение мер по предупреждению банкротства </a:t>
            </a:r>
            <a:r>
              <a:rPr lang="ru-RU" sz="2400" dirty="0" smtClean="0">
                <a:solidFill>
                  <a:srgbClr val="631A4B"/>
                </a:solidFill>
                <a:latin typeface="PT Sans" panose="020B0503020203020204" pitchFamily="34" charset="-52"/>
              </a:rPr>
              <a:t>фонда;</a:t>
            </a:r>
          </a:p>
          <a:p>
            <a:pPr algn="just">
              <a:defRPr/>
            </a:pPr>
            <a:endParaRPr lang="ru-RU" sz="2400" dirty="0">
              <a:solidFill>
                <a:srgbClr val="631A4B"/>
              </a:solidFill>
              <a:latin typeface="PT Sans" panose="020B0503020203020204" pitchFamily="34" charset="-52"/>
            </a:endParaRPr>
          </a:p>
          <a:p>
            <a:pPr algn="just">
              <a:defRPr/>
            </a:pPr>
            <a:r>
              <a:rPr lang="ru-RU" sz="2400" dirty="0">
                <a:solidFill>
                  <a:srgbClr val="631A4B"/>
                </a:solidFill>
                <a:latin typeface="PT Sans" panose="020B0503020203020204" pitchFamily="34" charset="-52"/>
              </a:rPr>
              <a:t>неисполнение или ненадлежащее исполнение обязанности по назначению и выплате негосударственных пенсий, накопительной пенсии, срочной пенсионной выплаты или единовременной выплаты, выплате выкупных сумм или переводу выкупных сумм в другой фонд, переводу средств пенсионных накоплений в другой фонд или ПФР, а также переводу средств материнского капитала в </a:t>
            </a:r>
            <a:r>
              <a:rPr lang="ru-RU" sz="2400" dirty="0" smtClean="0">
                <a:solidFill>
                  <a:srgbClr val="631A4B"/>
                </a:solidFill>
                <a:latin typeface="PT Sans" panose="020B0503020203020204" pitchFamily="34" charset="-52"/>
              </a:rPr>
              <a:t>ПФР;</a:t>
            </a:r>
          </a:p>
          <a:p>
            <a:pPr algn="just">
              <a:defRPr/>
            </a:pPr>
            <a:endParaRPr lang="ru-RU" sz="2400" dirty="0">
              <a:solidFill>
                <a:srgbClr val="631A4B"/>
              </a:solidFill>
              <a:latin typeface="PT Sans" panose="020B0503020203020204" pitchFamily="34" charset="-52"/>
            </a:endParaRPr>
          </a:p>
          <a:p>
            <a:pPr algn="just">
              <a:defRPr/>
            </a:pPr>
            <a:r>
              <a:rPr lang="ru-RU" sz="2400" dirty="0">
                <a:solidFill>
                  <a:srgbClr val="631A4B"/>
                </a:solidFill>
                <a:latin typeface="PT Sans" panose="020B0503020203020204" pitchFamily="34" charset="-52"/>
              </a:rPr>
              <a:t>отсутствие НПФ в реестре фондов-участников на 1 января 2016 </a:t>
            </a:r>
            <a:r>
              <a:rPr lang="ru-RU" sz="2400" dirty="0" smtClean="0">
                <a:solidFill>
                  <a:srgbClr val="631A4B"/>
                </a:solidFill>
                <a:latin typeface="PT Sans" panose="020B0503020203020204" pitchFamily="34" charset="-52"/>
              </a:rPr>
              <a:t>года.</a:t>
            </a:r>
            <a:endParaRPr lang="ru-RU" sz="2400" dirty="0">
              <a:solidFill>
                <a:srgbClr val="631A4B"/>
              </a:solidFill>
              <a:latin typeface="PT Sans" panose="020B0503020203020204" pitchFamily="34" charset="-52"/>
            </a:endParaRPr>
          </a:p>
        </p:txBody>
      </p:sp>
    </p:spTree>
    <p:extLst>
      <p:ext uri="{BB962C8B-B14F-4D97-AF65-F5344CB8AC3E}">
        <p14:creationId xmlns:p14="http://schemas.microsoft.com/office/powerpoint/2010/main" val="13381029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>
          <a:xfrm>
            <a:off x="450156" y="972319"/>
            <a:ext cx="10081120" cy="6155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47675">
              <a:defRPr/>
            </a:pPr>
            <a:endParaRPr lang="en-US" sz="1000" b="1" dirty="0">
              <a:solidFill>
                <a:srgbClr val="B33589"/>
              </a:solidFill>
              <a:latin typeface="Georgia" pitchFamily="18" charset="0"/>
            </a:endParaRPr>
          </a:p>
          <a:p>
            <a:pPr marL="93663" algn="just">
              <a:defRPr/>
            </a:pPr>
            <a:r>
              <a:rPr lang="ru-RU" sz="2400" b="1" dirty="0">
                <a:solidFill>
                  <a:srgbClr val="631A4B"/>
                </a:solidFill>
                <a:latin typeface="PT Sans"/>
              </a:rPr>
              <a:t>ВРЕМЕННАЯ </a:t>
            </a:r>
            <a:r>
              <a:rPr lang="ru-RU" sz="2400" b="1" dirty="0" smtClean="0">
                <a:solidFill>
                  <a:srgbClr val="631A4B"/>
                </a:solidFill>
                <a:latin typeface="PT Sans"/>
              </a:rPr>
              <a:t>АДМИНИСТРАЦИЯ ФИНАНСОВОЙ ОРГАНИЗАЦИИ</a:t>
            </a:r>
            <a:endParaRPr lang="en-US" sz="2400" b="1" dirty="0" smtClean="0">
              <a:solidFill>
                <a:srgbClr val="631A4B"/>
              </a:solidFill>
              <a:latin typeface="PT Sans"/>
            </a:endParaRPr>
          </a:p>
        </p:txBody>
      </p:sp>
      <p:sp>
        <p:nvSpPr>
          <p:cNvPr id="16" name="Содержимое 2"/>
          <p:cNvSpPr txBox="1">
            <a:spLocks/>
          </p:cNvSpPr>
          <p:nvPr/>
        </p:nvSpPr>
        <p:spPr>
          <a:xfrm>
            <a:off x="680334" y="2196455"/>
            <a:ext cx="9327802" cy="4541032"/>
          </a:xfrm>
          <a:prstGeom prst="rect">
            <a:avLst/>
          </a:prstGeom>
        </p:spPr>
        <p:txBody>
          <a:bodyPr/>
          <a:lstStyle>
            <a:lvl1pPr marL="391146" indent="-391146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700" kern="1200">
                <a:solidFill>
                  <a:schemeClr val="tx1"/>
                </a:solidFill>
                <a:latin typeface="+mn-lt"/>
                <a:ea typeface="MS PGothic" pitchFamily="34" charset="-128"/>
                <a:cs typeface="+mn-cs"/>
              </a:defRPr>
            </a:lvl1pPr>
            <a:lvl2pPr marL="847483" indent="-325955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3200" kern="1200">
                <a:solidFill>
                  <a:schemeClr val="tx1"/>
                </a:solidFill>
                <a:latin typeface="+mn-lt"/>
                <a:ea typeface="MS PGothic" pitchFamily="34" charset="-128"/>
                <a:cs typeface="+mn-cs"/>
              </a:defRPr>
            </a:lvl2pPr>
            <a:lvl3pPr marL="1303820" indent="-260764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700" kern="1200">
                <a:solidFill>
                  <a:schemeClr val="tx1"/>
                </a:solidFill>
                <a:latin typeface="+mn-lt"/>
                <a:ea typeface="MS PGothic" pitchFamily="34" charset="-128"/>
                <a:cs typeface="+mn-cs"/>
              </a:defRPr>
            </a:lvl3pPr>
            <a:lvl4pPr marL="1825348" indent="-260764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300" kern="1200">
                <a:solidFill>
                  <a:schemeClr val="tx1"/>
                </a:solidFill>
                <a:latin typeface="+mn-lt"/>
                <a:ea typeface="MS PGothic" pitchFamily="34" charset="-128"/>
                <a:cs typeface="+mn-cs"/>
              </a:defRPr>
            </a:lvl4pPr>
            <a:lvl5pPr marL="2346876" indent="-260764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300" kern="1200">
                <a:solidFill>
                  <a:schemeClr val="tx1"/>
                </a:solidFill>
                <a:latin typeface="+mn-lt"/>
                <a:ea typeface="MS PGothic" pitchFamily="34" charset="-128"/>
                <a:cs typeface="+mn-cs"/>
              </a:defRPr>
            </a:lvl5pPr>
            <a:lvl6pPr marL="2868404" indent="-260764" algn="l" defTabSz="104305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89932" indent="-260764" algn="l" defTabSz="104305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911460" indent="-260764" algn="l" defTabSz="104305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432988" indent="-260764" algn="l" defTabSz="104305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defRPr/>
            </a:pPr>
            <a:endParaRPr lang="ru-RU" sz="2400" dirty="0" smtClean="0">
              <a:solidFill>
                <a:srgbClr val="631A4B"/>
              </a:solidFill>
              <a:latin typeface="PT Sans" panose="020B0503020203020204" pitchFamily="34" charset="-52"/>
            </a:endParaRPr>
          </a:p>
          <a:p>
            <a:pPr marL="0" indent="0" algn="just">
              <a:buNone/>
              <a:defRPr/>
            </a:pPr>
            <a:r>
              <a:rPr lang="ru-RU" sz="2400" b="1" dirty="0">
                <a:solidFill>
                  <a:srgbClr val="631A4B"/>
                </a:solidFill>
                <a:latin typeface="PT Sans" panose="020B0503020203020204" pitchFamily="34" charset="-52"/>
              </a:rPr>
              <a:t>Цель </a:t>
            </a:r>
            <a:r>
              <a:rPr lang="ru-RU" sz="2400" dirty="0">
                <a:solidFill>
                  <a:srgbClr val="631A4B"/>
                </a:solidFill>
                <a:latin typeface="PT Sans" panose="020B0503020203020204" pitchFamily="34" charset="-52"/>
              </a:rPr>
              <a:t>-  восстановление платежеспособности финансовой организации и (или) обеспечение сохранности имущества финансовой организации</a:t>
            </a:r>
            <a:r>
              <a:rPr lang="ru-RU" sz="2400" dirty="0" smtClean="0">
                <a:solidFill>
                  <a:srgbClr val="631A4B"/>
                </a:solidFill>
                <a:latin typeface="PT Sans" panose="020B0503020203020204" pitchFamily="34" charset="-52"/>
              </a:rPr>
              <a:t>.</a:t>
            </a:r>
          </a:p>
          <a:p>
            <a:pPr marL="0" indent="0" algn="just">
              <a:buNone/>
              <a:defRPr/>
            </a:pPr>
            <a:endParaRPr lang="ru-RU" sz="2400" dirty="0" smtClean="0">
              <a:solidFill>
                <a:srgbClr val="631A4B"/>
              </a:solidFill>
              <a:latin typeface="PT Sans" panose="020B0503020203020204" pitchFamily="34" charset="-52"/>
            </a:endParaRPr>
          </a:p>
          <a:p>
            <a:pPr marL="0" indent="0" algn="just">
              <a:buNone/>
              <a:defRPr/>
            </a:pPr>
            <a:endParaRPr lang="ru-RU" sz="2400" dirty="0" smtClean="0">
              <a:solidFill>
                <a:srgbClr val="631A4B"/>
              </a:solidFill>
              <a:latin typeface="PT Sans" panose="020B0503020203020204" pitchFamily="34" charset="-52"/>
            </a:endParaRPr>
          </a:p>
          <a:p>
            <a:pPr marL="0" indent="0" algn="just">
              <a:buNone/>
              <a:defRPr/>
            </a:pPr>
            <a:r>
              <a:rPr lang="ru-RU" sz="2400" b="1" dirty="0" smtClean="0">
                <a:solidFill>
                  <a:srgbClr val="631A4B"/>
                </a:solidFill>
                <a:latin typeface="PT Sans" panose="020B0503020203020204" pitchFamily="34" charset="-52"/>
              </a:rPr>
              <a:t>Регулирование</a:t>
            </a:r>
            <a:endParaRPr lang="en-US" sz="2400" b="1" dirty="0" smtClean="0">
              <a:solidFill>
                <a:srgbClr val="631A4B"/>
              </a:solidFill>
              <a:latin typeface="PT Sans" panose="020B0503020203020204" pitchFamily="34" charset="-52"/>
            </a:endParaRPr>
          </a:p>
          <a:p>
            <a:pPr marL="0" indent="0" algn="just">
              <a:buNone/>
              <a:defRPr/>
            </a:pPr>
            <a:endParaRPr lang="ru-RU" sz="2400" dirty="0">
              <a:solidFill>
                <a:srgbClr val="631A4B"/>
              </a:solidFill>
              <a:latin typeface="PT Sans" panose="020B0503020203020204" pitchFamily="34" charset="-52"/>
            </a:endParaRPr>
          </a:p>
          <a:p>
            <a:pPr marL="0" indent="0" algn="just">
              <a:buNone/>
              <a:defRPr/>
            </a:pPr>
            <a:r>
              <a:rPr lang="ru-RU" sz="2400" dirty="0" smtClean="0">
                <a:solidFill>
                  <a:srgbClr val="631A4B"/>
                </a:solidFill>
                <a:latin typeface="PT Sans" panose="020B0503020203020204" pitchFamily="34" charset="-52"/>
              </a:rPr>
              <a:t>Федеральный </a:t>
            </a:r>
            <a:r>
              <a:rPr lang="ru-RU" sz="2400" dirty="0">
                <a:solidFill>
                  <a:srgbClr val="631A4B"/>
                </a:solidFill>
                <a:latin typeface="PT Sans" panose="020B0503020203020204" pitchFamily="34" charset="-52"/>
              </a:rPr>
              <a:t>закон от 26.10.2002 № </a:t>
            </a:r>
            <a:r>
              <a:rPr lang="ru-RU" sz="2400" dirty="0" smtClean="0">
                <a:solidFill>
                  <a:srgbClr val="631A4B"/>
                </a:solidFill>
                <a:latin typeface="PT Sans" panose="020B0503020203020204" pitchFamily="34" charset="-52"/>
              </a:rPr>
              <a:t>127-ФЗ </a:t>
            </a:r>
            <a:br>
              <a:rPr lang="ru-RU" sz="2400" dirty="0" smtClean="0">
                <a:solidFill>
                  <a:srgbClr val="631A4B"/>
                </a:solidFill>
                <a:latin typeface="PT Sans" panose="020B0503020203020204" pitchFamily="34" charset="-52"/>
              </a:rPr>
            </a:br>
            <a:r>
              <a:rPr lang="ru-RU" sz="2400" dirty="0" smtClean="0">
                <a:solidFill>
                  <a:srgbClr val="631A4B"/>
                </a:solidFill>
                <a:latin typeface="PT Sans" panose="020B0503020203020204" pitchFamily="34" charset="-52"/>
              </a:rPr>
              <a:t>«О </a:t>
            </a:r>
            <a:r>
              <a:rPr lang="ru-RU" sz="2400" dirty="0">
                <a:solidFill>
                  <a:srgbClr val="631A4B"/>
                </a:solidFill>
                <a:latin typeface="PT Sans" panose="020B0503020203020204" pitchFamily="34" charset="-52"/>
              </a:rPr>
              <a:t>несостоятельности (банкротстве</a:t>
            </a:r>
            <a:r>
              <a:rPr lang="ru-RU" sz="2400" dirty="0" smtClean="0">
                <a:solidFill>
                  <a:srgbClr val="631A4B"/>
                </a:solidFill>
                <a:latin typeface="PT Sans" panose="020B0503020203020204" pitchFamily="34" charset="-52"/>
              </a:rPr>
              <a:t>)»</a:t>
            </a:r>
            <a:r>
              <a:rPr lang="en-US" sz="2400">
                <a:solidFill>
                  <a:srgbClr val="631A4B"/>
                </a:solidFill>
                <a:latin typeface="PT Sans" panose="020B0503020203020204" pitchFamily="34" charset="-52"/>
              </a:rPr>
              <a:t>.</a:t>
            </a:r>
            <a:endParaRPr lang="ru-RU" sz="2400" dirty="0" smtClean="0">
              <a:solidFill>
                <a:srgbClr val="631A4B"/>
              </a:solidFill>
              <a:latin typeface="PT Sans" panose="020B0503020203020204" pitchFamily="34" charset="-52"/>
            </a:endParaRPr>
          </a:p>
        </p:txBody>
      </p:sp>
    </p:spTree>
    <p:extLst>
      <p:ext uri="{BB962C8B-B14F-4D97-AF65-F5344CB8AC3E}">
        <p14:creationId xmlns:p14="http://schemas.microsoft.com/office/powerpoint/2010/main" val="3862330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>
          <a:xfrm>
            <a:off x="435118" y="972319"/>
            <a:ext cx="981823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47675">
              <a:defRPr/>
            </a:pPr>
            <a:endParaRPr lang="en-US" sz="1000" b="1" dirty="0">
              <a:solidFill>
                <a:srgbClr val="B33589"/>
              </a:solidFill>
              <a:latin typeface="Georgia" pitchFamily="18" charset="0"/>
            </a:endParaRPr>
          </a:p>
          <a:p>
            <a:pPr marL="447675">
              <a:defRPr/>
            </a:pPr>
            <a:r>
              <a:rPr lang="ru-RU" sz="2600" b="1" dirty="0">
                <a:solidFill>
                  <a:srgbClr val="631A4B"/>
                </a:solidFill>
                <a:latin typeface="PT Sans"/>
              </a:rPr>
              <a:t>ВРЕМЕННАЯ </a:t>
            </a:r>
            <a:r>
              <a:rPr lang="ru-RU" sz="2600" b="1" dirty="0" smtClean="0">
                <a:solidFill>
                  <a:srgbClr val="631A4B"/>
                </a:solidFill>
                <a:latin typeface="PT Sans"/>
              </a:rPr>
              <a:t>АДМИНИСТРАЦИЯ ПО УПРАВЛЕНИЮ НПФ</a:t>
            </a:r>
            <a:endParaRPr lang="en-US" sz="2600" b="1" dirty="0" smtClean="0">
              <a:solidFill>
                <a:srgbClr val="631A4B"/>
              </a:solidFill>
              <a:latin typeface="PT Sans"/>
            </a:endParaRPr>
          </a:p>
        </p:txBody>
      </p:sp>
      <p:sp>
        <p:nvSpPr>
          <p:cNvPr id="16" name="Содержимое 2"/>
          <p:cNvSpPr txBox="1">
            <a:spLocks/>
          </p:cNvSpPr>
          <p:nvPr/>
        </p:nvSpPr>
        <p:spPr>
          <a:xfrm>
            <a:off x="680334" y="1649427"/>
            <a:ext cx="9327802" cy="5515580"/>
          </a:xfrm>
          <a:prstGeom prst="rect">
            <a:avLst/>
          </a:prstGeom>
        </p:spPr>
        <p:txBody>
          <a:bodyPr/>
          <a:lstStyle>
            <a:lvl1pPr marL="391146" indent="-391146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700" kern="1200">
                <a:solidFill>
                  <a:schemeClr val="tx1"/>
                </a:solidFill>
                <a:latin typeface="+mn-lt"/>
                <a:ea typeface="MS PGothic" pitchFamily="34" charset="-128"/>
                <a:cs typeface="+mn-cs"/>
              </a:defRPr>
            </a:lvl1pPr>
            <a:lvl2pPr marL="847483" indent="-325955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3200" kern="1200">
                <a:solidFill>
                  <a:schemeClr val="tx1"/>
                </a:solidFill>
                <a:latin typeface="+mn-lt"/>
                <a:ea typeface="MS PGothic" pitchFamily="34" charset="-128"/>
                <a:cs typeface="+mn-cs"/>
              </a:defRPr>
            </a:lvl2pPr>
            <a:lvl3pPr marL="1303820" indent="-260764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700" kern="1200">
                <a:solidFill>
                  <a:schemeClr val="tx1"/>
                </a:solidFill>
                <a:latin typeface="+mn-lt"/>
                <a:ea typeface="MS PGothic" pitchFamily="34" charset="-128"/>
                <a:cs typeface="+mn-cs"/>
              </a:defRPr>
            </a:lvl3pPr>
            <a:lvl4pPr marL="1825348" indent="-260764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300" kern="1200">
                <a:solidFill>
                  <a:schemeClr val="tx1"/>
                </a:solidFill>
                <a:latin typeface="+mn-lt"/>
                <a:ea typeface="MS PGothic" pitchFamily="34" charset="-128"/>
                <a:cs typeface="+mn-cs"/>
              </a:defRPr>
            </a:lvl4pPr>
            <a:lvl5pPr marL="2346876" indent="-260764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300" kern="1200">
                <a:solidFill>
                  <a:schemeClr val="tx1"/>
                </a:solidFill>
                <a:latin typeface="+mn-lt"/>
                <a:ea typeface="MS PGothic" pitchFamily="34" charset="-128"/>
                <a:cs typeface="+mn-cs"/>
              </a:defRPr>
            </a:lvl5pPr>
            <a:lvl6pPr marL="2868404" indent="-260764" algn="l" defTabSz="104305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89932" indent="-260764" algn="l" defTabSz="104305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911460" indent="-260764" algn="l" defTabSz="104305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432988" indent="-260764" algn="l" defTabSz="104305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  <a:defRPr/>
            </a:pPr>
            <a:endParaRPr lang="ru-RU" sz="2400" b="1" dirty="0" smtClean="0">
              <a:solidFill>
                <a:srgbClr val="631A4B"/>
              </a:solidFill>
              <a:latin typeface="PT Sans" panose="020B0503020203020204" pitchFamily="34" charset="-52"/>
            </a:endParaRPr>
          </a:p>
          <a:p>
            <a:pPr marL="0" indent="0" algn="just">
              <a:buNone/>
              <a:defRPr/>
            </a:pPr>
            <a:r>
              <a:rPr lang="ru-RU" sz="2400" b="1" dirty="0" smtClean="0">
                <a:solidFill>
                  <a:srgbClr val="631A4B"/>
                </a:solidFill>
                <a:latin typeface="PT Sans" panose="020B0503020203020204" pitchFamily="34" charset="-52"/>
              </a:rPr>
              <a:t>Цель </a:t>
            </a:r>
            <a:r>
              <a:rPr lang="ru-RU" sz="2400" dirty="0">
                <a:solidFill>
                  <a:srgbClr val="631A4B"/>
                </a:solidFill>
                <a:latin typeface="PT Sans" panose="020B0503020203020204" pitchFamily="34" charset="-52"/>
              </a:rPr>
              <a:t>- </a:t>
            </a:r>
            <a:r>
              <a:rPr lang="ru-RU" sz="2400" dirty="0" smtClean="0">
                <a:solidFill>
                  <a:srgbClr val="631A4B"/>
                </a:solidFill>
                <a:latin typeface="PT Sans" panose="020B0503020203020204" pitchFamily="34" charset="-52"/>
              </a:rPr>
              <a:t>исполнение </a:t>
            </a:r>
            <a:r>
              <a:rPr lang="ru-RU" sz="2400" dirty="0">
                <a:solidFill>
                  <a:srgbClr val="631A4B"/>
                </a:solidFill>
                <a:latin typeface="PT Sans" panose="020B0503020203020204" pitchFamily="34" charset="-52"/>
              </a:rPr>
              <a:t>(контроль исполнения) обязательств фонда, возникших после аннулирования лицензии.</a:t>
            </a:r>
            <a:endParaRPr lang="ru-RU" sz="2400" dirty="0" smtClean="0">
              <a:solidFill>
                <a:srgbClr val="631A4B"/>
              </a:solidFill>
              <a:latin typeface="PT Sans" panose="020B0503020203020204" pitchFamily="34" charset="-52"/>
            </a:endParaRPr>
          </a:p>
          <a:p>
            <a:pPr marL="0" indent="0" algn="just">
              <a:buNone/>
              <a:defRPr/>
            </a:pPr>
            <a:endParaRPr lang="ru-RU" sz="2400" b="1" dirty="0" smtClean="0">
              <a:solidFill>
                <a:srgbClr val="631A4B"/>
              </a:solidFill>
              <a:latin typeface="PT Sans" panose="020B0503020203020204" pitchFamily="34" charset="-52"/>
            </a:endParaRPr>
          </a:p>
          <a:p>
            <a:pPr marL="0" indent="0" algn="just">
              <a:buNone/>
              <a:defRPr/>
            </a:pPr>
            <a:r>
              <a:rPr lang="ru-RU" sz="2200" b="1" dirty="0" smtClean="0">
                <a:solidFill>
                  <a:srgbClr val="631A4B"/>
                </a:solidFill>
                <a:latin typeface="PT Sans" panose="020B0503020203020204" pitchFamily="34" charset="-52"/>
              </a:rPr>
              <a:t>Регулирование</a:t>
            </a:r>
            <a:endParaRPr lang="ru-RU" sz="2200" dirty="0">
              <a:solidFill>
                <a:srgbClr val="631A4B"/>
              </a:solidFill>
              <a:latin typeface="PT Sans" panose="020B0503020203020204" pitchFamily="34" charset="-52"/>
            </a:endParaRPr>
          </a:p>
          <a:p>
            <a:pPr>
              <a:defRPr/>
            </a:pPr>
            <a:r>
              <a:rPr lang="ru-RU" sz="2000" dirty="0">
                <a:solidFill>
                  <a:srgbClr val="631A4B"/>
                </a:solidFill>
                <a:latin typeface="PT Sans" panose="020B0503020203020204" pitchFamily="34" charset="-52"/>
              </a:rPr>
              <a:t>Федеральный закон от 07.05.1998 № 75-ФЗ       </a:t>
            </a:r>
            <a:endParaRPr lang="ru-RU" sz="2000" dirty="0" smtClean="0">
              <a:solidFill>
                <a:srgbClr val="631A4B"/>
              </a:solidFill>
              <a:latin typeface="PT Sans" panose="020B0503020203020204" pitchFamily="34" charset="-52"/>
            </a:endParaRPr>
          </a:p>
          <a:p>
            <a:pPr marL="354013" indent="0">
              <a:buNone/>
              <a:defRPr/>
            </a:pPr>
            <a:r>
              <a:rPr lang="ru-RU" sz="2000" dirty="0" smtClean="0">
                <a:solidFill>
                  <a:srgbClr val="631A4B"/>
                </a:solidFill>
                <a:latin typeface="PT Sans" panose="020B0503020203020204" pitchFamily="34" charset="-52"/>
              </a:rPr>
              <a:t>«О негосударственных </a:t>
            </a:r>
            <a:r>
              <a:rPr lang="ru-RU" sz="2000" dirty="0">
                <a:solidFill>
                  <a:srgbClr val="631A4B"/>
                </a:solidFill>
                <a:latin typeface="PT Sans" panose="020B0503020203020204" pitchFamily="34" charset="-52"/>
              </a:rPr>
              <a:t>пенсионных </a:t>
            </a:r>
            <a:r>
              <a:rPr lang="ru-RU" sz="2000" dirty="0" smtClean="0">
                <a:solidFill>
                  <a:srgbClr val="631A4B"/>
                </a:solidFill>
                <a:latin typeface="PT Sans" panose="020B0503020203020204" pitchFamily="34" charset="-52"/>
              </a:rPr>
              <a:t>фондах»;</a:t>
            </a:r>
          </a:p>
          <a:p>
            <a:pPr marL="354013" indent="0">
              <a:buNone/>
              <a:defRPr/>
            </a:pPr>
            <a:endParaRPr lang="ru-RU" sz="2000" dirty="0" smtClean="0">
              <a:solidFill>
                <a:srgbClr val="631A4B"/>
              </a:solidFill>
              <a:latin typeface="PT Sans" panose="020B0503020203020204" pitchFamily="34" charset="-52"/>
            </a:endParaRPr>
          </a:p>
          <a:p>
            <a:pPr>
              <a:defRPr/>
            </a:pPr>
            <a:r>
              <a:rPr lang="ru-RU" sz="2000" dirty="0" smtClean="0">
                <a:solidFill>
                  <a:srgbClr val="631A4B"/>
                </a:solidFill>
                <a:latin typeface="PT Sans" panose="020B0503020203020204" pitchFamily="34" charset="-52"/>
              </a:rPr>
              <a:t>Федеральный </a:t>
            </a:r>
            <a:r>
              <a:rPr lang="ru-RU" sz="2000" dirty="0">
                <a:solidFill>
                  <a:srgbClr val="631A4B"/>
                </a:solidFill>
                <a:latin typeface="PT Sans" panose="020B0503020203020204" pitchFamily="34" charset="-52"/>
              </a:rPr>
              <a:t>закон от 26.10.2002 № 127-ФЗ       </a:t>
            </a:r>
            <a:endParaRPr lang="ru-RU" sz="2000" dirty="0" smtClean="0">
              <a:solidFill>
                <a:srgbClr val="631A4B"/>
              </a:solidFill>
              <a:latin typeface="PT Sans" panose="020B0503020203020204" pitchFamily="34" charset="-52"/>
            </a:endParaRPr>
          </a:p>
          <a:p>
            <a:pPr marL="354013" indent="0">
              <a:buNone/>
              <a:defRPr/>
            </a:pPr>
            <a:r>
              <a:rPr lang="ru-RU" sz="2000" dirty="0" smtClean="0">
                <a:solidFill>
                  <a:srgbClr val="631A4B"/>
                </a:solidFill>
                <a:latin typeface="PT Sans" panose="020B0503020203020204" pitchFamily="34" charset="-52"/>
              </a:rPr>
              <a:t>«О </a:t>
            </a:r>
            <a:r>
              <a:rPr lang="ru-RU" sz="2000" dirty="0">
                <a:solidFill>
                  <a:srgbClr val="631A4B"/>
                </a:solidFill>
                <a:latin typeface="PT Sans" panose="020B0503020203020204" pitchFamily="34" charset="-52"/>
              </a:rPr>
              <a:t>несостоятельности (банкротстве</a:t>
            </a:r>
            <a:r>
              <a:rPr lang="ru-RU" sz="2000" dirty="0" smtClean="0">
                <a:solidFill>
                  <a:srgbClr val="631A4B"/>
                </a:solidFill>
                <a:latin typeface="PT Sans" panose="020B0503020203020204" pitchFamily="34" charset="-52"/>
              </a:rPr>
              <a:t>)»;</a:t>
            </a:r>
          </a:p>
          <a:p>
            <a:pPr marL="354013" indent="0">
              <a:buNone/>
              <a:defRPr/>
            </a:pPr>
            <a:endParaRPr lang="ru-RU" sz="2000" dirty="0" smtClean="0">
              <a:solidFill>
                <a:srgbClr val="631A4B"/>
              </a:solidFill>
              <a:latin typeface="PT Sans" panose="020B0503020203020204" pitchFamily="34" charset="-52"/>
            </a:endParaRPr>
          </a:p>
          <a:p>
            <a:pPr>
              <a:defRPr/>
            </a:pPr>
            <a:r>
              <a:rPr lang="ru-RU" sz="2000" dirty="0" smtClean="0">
                <a:solidFill>
                  <a:srgbClr val="631A4B"/>
                </a:solidFill>
                <a:latin typeface="PT Sans" panose="020B0503020203020204" pitchFamily="34" charset="-52"/>
              </a:rPr>
              <a:t>Положение </a:t>
            </a:r>
            <a:r>
              <a:rPr lang="ru-RU" sz="2000" dirty="0">
                <a:solidFill>
                  <a:srgbClr val="631A4B"/>
                </a:solidFill>
                <a:latin typeface="PT Sans" panose="020B0503020203020204" pitchFamily="34" charset="-52"/>
              </a:rPr>
              <a:t>о временной администрации по управлению негосударственным пенсионным фондом (Приказ ФСФР России от 03.03.2009 № 09-6/</a:t>
            </a:r>
            <a:r>
              <a:rPr lang="ru-RU" sz="2000" dirty="0" err="1">
                <a:solidFill>
                  <a:srgbClr val="631A4B"/>
                </a:solidFill>
                <a:latin typeface="PT Sans" panose="020B0503020203020204" pitchFamily="34" charset="-52"/>
              </a:rPr>
              <a:t>пз</a:t>
            </a:r>
            <a:r>
              <a:rPr lang="ru-RU" sz="2000" dirty="0">
                <a:solidFill>
                  <a:srgbClr val="631A4B"/>
                </a:solidFill>
                <a:latin typeface="PT Sans" panose="020B0503020203020204" pitchFamily="34" charset="-52"/>
              </a:rPr>
              <a:t>-н</a:t>
            </a:r>
            <a:r>
              <a:rPr lang="ru-RU" sz="2000" dirty="0" smtClean="0">
                <a:solidFill>
                  <a:srgbClr val="631A4B"/>
                </a:solidFill>
                <a:latin typeface="PT Sans" panose="020B0503020203020204" pitchFamily="34" charset="-52"/>
              </a:rPr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6022287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>
          <a:xfrm>
            <a:off x="435118" y="972319"/>
            <a:ext cx="9818235" cy="67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47675">
              <a:defRPr/>
            </a:pPr>
            <a:endParaRPr lang="en-US" sz="1000" b="1" dirty="0">
              <a:solidFill>
                <a:srgbClr val="B33589"/>
              </a:solidFill>
              <a:latin typeface="Georgia" pitchFamily="18" charset="0"/>
            </a:endParaRPr>
          </a:p>
          <a:p>
            <a:pPr marL="447675">
              <a:defRPr/>
            </a:pPr>
            <a:r>
              <a:rPr lang="ru-RU" sz="2800" b="1" dirty="0">
                <a:solidFill>
                  <a:srgbClr val="631A4B"/>
                </a:solidFill>
                <a:latin typeface="PT Sans"/>
              </a:rPr>
              <a:t>Временная администрация по управлению НПФ</a:t>
            </a:r>
            <a:endParaRPr lang="en-US" sz="1400" b="1" dirty="0" smtClean="0">
              <a:solidFill>
                <a:srgbClr val="631A4B"/>
              </a:solidFill>
              <a:latin typeface="PT Sans"/>
            </a:endParaRPr>
          </a:p>
        </p:txBody>
      </p:sp>
      <p:sp>
        <p:nvSpPr>
          <p:cNvPr id="16" name="Содержимое 2"/>
          <p:cNvSpPr txBox="1">
            <a:spLocks/>
          </p:cNvSpPr>
          <p:nvPr/>
        </p:nvSpPr>
        <p:spPr>
          <a:xfrm>
            <a:off x="680334" y="1649427"/>
            <a:ext cx="9327802" cy="5515580"/>
          </a:xfrm>
          <a:prstGeom prst="rect">
            <a:avLst/>
          </a:prstGeom>
        </p:spPr>
        <p:txBody>
          <a:bodyPr/>
          <a:lstStyle>
            <a:lvl1pPr marL="391146" indent="-391146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700" kern="1200">
                <a:solidFill>
                  <a:schemeClr val="tx1"/>
                </a:solidFill>
                <a:latin typeface="+mn-lt"/>
                <a:ea typeface="MS PGothic" pitchFamily="34" charset="-128"/>
                <a:cs typeface="+mn-cs"/>
              </a:defRPr>
            </a:lvl1pPr>
            <a:lvl2pPr marL="847483" indent="-325955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3200" kern="1200">
                <a:solidFill>
                  <a:schemeClr val="tx1"/>
                </a:solidFill>
                <a:latin typeface="+mn-lt"/>
                <a:ea typeface="MS PGothic" pitchFamily="34" charset="-128"/>
                <a:cs typeface="+mn-cs"/>
              </a:defRPr>
            </a:lvl2pPr>
            <a:lvl3pPr marL="1303820" indent="-260764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700" kern="1200">
                <a:solidFill>
                  <a:schemeClr val="tx1"/>
                </a:solidFill>
                <a:latin typeface="+mn-lt"/>
                <a:ea typeface="MS PGothic" pitchFamily="34" charset="-128"/>
                <a:cs typeface="+mn-cs"/>
              </a:defRPr>
            </a:lvl3pPr>
            <a:lvl4pPr marL="1825348" indent="-260764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300" kern="1200">
                <a:solidFill>
                  <a:schemeClr val="tx1"/>
                </a:solidFill>
                <a:latin typeface="+mn-lt"/>
                <a:ea typeface="MS PGothic" pitchFamily="34" charset="-128"/>
                <a:cs typeface="+mn-cs"/>
              </a:defRPr>
            </a:lvl4pPr>
            <a:lvl5pPr marL="2346876" indent="-260764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300" kern="1200">
                <a:solidFill>
                  <a:schemeClr val="tx1"/>
                </a:solidFill>
                <a:latin typeface="+mn-lt"/>
                <a:ea typeface="MS PGothic" pitchFamily="34" charset="-128"/>
                <a:cs typeface="+mn-cs"/>
              </a:defRPr>
            </a:lvl5pPr>
            <a:lvl6pPr marL="2868404" indent="-260764" algn="l" defTabSz="104305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89932" indent="-260764" algn="l" defTabSz="104305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911460" indent="-260764" algn="l" defTabSz="104305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432988" indent="-260764" algn="l" defTabSz="104305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  <a:defRPr/>
            </a:pPr>
            <a:endParaRPr lang="ru-RU" sz="2400" dirty="0" smtClean="0">
              <a:solidFill>
                <a:srgbClr val="631A4B"/>
              </a:solidFill>
              <a:latin typeface="PT Sans" panose="020B0503020203020204" pitchFamily="34" charset="-52"/>
            </a:endParaRPr>
          </a:p>
          <a:p>
            <a:pPr marL="0" indent="0" algn="just">
              <a:buNone/>
              <a:defRPr/>
            </a:pPr>
            <a:r>
              <a:rPr lang="ru-RU" sz="2400" dirty="0" smtClean="0">
                <a:solidFill>
                  <a:srgbClr val="631A4B"/>
                </a:solidFill>
                <a:latin typeface="PT Sans" panose="020B0503020203020204" pitchFamily="34" charset="-52"/>
              </a:rPr>
              <a:t>Вводится после аннулирования </a:t>
            </a:r>
            <a:r>
              <a:rPr lang="ru-RU" sz="2400" dirty="0">
                <a:solidFill>
                  <a:srgbClr val="631A4B"/>
                </a:solidFill>
                <a:latin typeface="PT Sans" panose="020B0503020203020204" pitchFamily="34" charset="-52"/>
              </a:rPr>
              <a:t>лицензии, за исключением аннулирования лицензии по заявлению лицензиата об отказе от лицензии либо в связи с признанием лицензиата банкротом и открытием конкурсного производства</a:t>
            </a:r>
            <a:r>
              <a:rPr lang="ru-RU" sz="2400" dirty="0" smtClean="0">
                <a:solidFill>
                  <a:srgbClr val="631A4B"/>
                </a:solidFill>
                <a:latin typeface="PT Sans" panose="020B0503020203020204" pitchFamily="34" charset="-52"/>
              </a:rPr>
              <a:t>.</a:t>
            </a:r>
          </a:p>
          <a:p>
            <a:pPr marL="0" indent="0" algn="just">
              <a:buNone/>
              <a:defRPr/>
            </a:pPr>
            <a:endParaRPr lang="ru-RU" sz="2400" dirty="0" smtClean="0">
              <a:solidFill>
                <a:srgbClr val="631A4B"/>
              </a:solidFill>
              <a:latin typeface="PT Sans" panose="020B0503020203020204" pitchFamily="34" charset="-52"/>
            </a:endParaRPr>
          </a:p>
          <a:p>
            <a:pPr marL="0" indent="0" algn="just">
              <a:buNone/>
              <a:defRPr/>
            </a:pPr>
            <a:endParaRPr lang="ru-RU" sz="2400" dirty="0">
              <a:solidFill>
                <a:srgbClr val="631A4B"/>
              </a:solidFill>
              <a:latin typeface="PT Sans" panose="020B0503020203020204" pitchFamily="34" charset="-52"/>
            </a:endParaRPr>
          </a:p>
          <a:p>
            <a:pPr marL="0" indent="0" algn="just">
              <a:buNone/>
              <a:defRPr/>
            </a:pPr>
            <a:r>
              <a:rPr lang="ru-RU" sz="2400" b="1" dirty="0">
                <a:solidFill>
                  <a:srgbClr val="631A4B"/>
                </a:solidFill>
                <a:latin typeface="PT Sans" panose="020B0503020203020204" pitchFamily="34" charset="-52"/>
              </a:rPr>
              <a:t>В период до 1 января 2017 года независимо от оснований, установленных законом, Комитет финансового надзора Банка России вправе назначить временную администрацию негосударственного пенсионного фонда.</a:t>
            </a:r>
            <a:endParaRPr lang="ru-RU" sz="2400" b="1" dirty="0" smtClean="0">
              <a:solidFill>
                <a:srgbClr val="631A4B"/>
              </a:solidFill>
              <a:latin typeface="PT Sans" panose="020B0503020203020204" pitchFamily="34" charset="-52"/>
            </a:endParaRPr>
          </a:p>
        </p:txBody>
      </p:sp>
    </p:spTree>
    <p:extLst>
      <p:ext uri="{BB962C8B-B14F-4D97-AF65-F5344CB8AC3E}">
        <p14:creationId xmlns:p14="http://schemas.microsoft.com/office/powerpoint/2010/main" val="1391221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>
          <a:xfrm>
            <a:off x="435118" y="972319"/>
            <a:ext cx="9818235" cy="67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47675">
              <a:defRPr/>
            </a:pPr>
            <a:endParaRPr lang="en-US" sz="1000" b="1" dirty="0">
              <a:solidFill>
                <a:srgbClr val="B33589"/>
              </a:solidFill>
              <a:latin typeface="Georgia" pitchFamily="18" charset="0"/>
            </a:endParaRPr>
          </a:p>
          <a:p>
            <a:pPr marL="447675">
              <a:defRPr/>
            </a:pPr>
            <a:r>
              <a:rPr lang="ru-RU" sz="2800" b="1" dirty="0" smtClean="0">
                <a:solidFill>
                  <a:srgbClr val="631A4B"/>
                </a:solidFill>
                <a:latin typeface="PT Sans"/>
              </a:rPr>
              <a:t>Новые НПА в сфере ПОД/ФТ</a:t>
            </a:r>
            <a:endParaRPr lang="en-US" sz="1400" b="1" dirty="0" smtClean="0">
              <a:solidFill>
                <a:srgbClr val="631A4B"/>
              </a:solidFill>
              <a:latin typeface="PT Sans"/>
            </a:endParaRPr>
          </a:p>
        </p:txBody>
      </p:sp>
      <p:sp>
        <p:nvSpPr>
          <p:cNvPr id="16" name="Содержимое 2"/>
          <p:cNvSpPr txBox="1">
            <a:spLocks/>
          </p:cNvSpPr>
          <p:nvPr/>
        </p:nvSpPr>
        <p:spPr>
          <a:xfrm>
            <a:off x="90116" y="1649427"/>
            <a:ext cx="10441160" cy="5803612"/>
          </a:xfrm>
          <a:prstGeom prst="rect">
            <a:avLst/>
          </a:prstGeom>
        </p:spPr>
        <p:txBody>
          <a:bodyPr/>
          <a:lstStyle>
            <a:lvl1pPr marL="391146" indent="-391146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700" kern="1200">
                <a:solidFill>
                  <a:schemeClr val="tx1"/>
                </a:solidFill>
                <a:latin typeface="+mn-lt"/>
                <a:ea typeface="MS PGothic" pitchFamily="34" charset="-128"/>
                <a:cs typeface="+mn-cs"/>
              </a:defRPr>
            </a:lvl1pPr>
            <a:lvl2pPr marL="847483" indent="-325955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3200" kern="1200">
                <a:solidFill>
                  <a:schemeClr val="tx1"/>
                </a:solidFill>
                <a:latin typeface="+mn-lt"/>
                <a:ea typeface="MS PGothic" pitchFamily="34" charset="-128"/>
                <a:cs typeface="+mn-cs"/>
              </a:defRPr>
            </a:lvl2pPr>
            <a:lvl3pPr marL="1303820" indent="-260764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700" kern="1200">
                <a:solidFill>
                  <a:schemeClr val="tx1"/>
                </a:solidFill>
                <a:latin typeface="+mn-lt"/>
                <a:ea typeface="MS PGothic" pitchFamily="34" charset="-128"/>
                <a:cs typeface="+mn-cs"/>
              </a:defRPr>
            </a:lvl3pPr>
            <a:lvl4pPr marL="1825348" indent="-260764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300" kern="1200">
                <a:solidFill>
                  <a:schemeClr val="tx1"/>
                </a:solidFill>
                <a:latin typeface="+mn-lt"/>
                <a:ea typeface="MS PGothic" pitchFamily="34" charset="-128"/>
                <a:cs typeface="+mn-cs"/>
              </a:defRPr>
            </a:lvl4pPr>
            <a:lvl5pPr marL="2346876" indent="-260764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300" kern="1200">
                <a:solidFill>
                  <a:schemeClr val="tx1"/>
                </a:solidFill>
                <a:latin typeface="+mn-lt"/>
                <a:ea typeface="MS PGothic" pitchFamily="34" charset="-128"/>
                <a:cs typeface="+mn-cs"/>
              </a:defRPr>
            </a:lvl5pPr>
            <a:lvl6pPr marL="2868404" indent="-260764" algn="l" defTabSz="104305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89932" indent="-260764" algn="l" defTabSz="104305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911460" indent="-260764" algn="l" defTabSz="104305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432988" indent="-260764" algn="l" defTabSz="104305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defRPr/>
            </a:pPr>
            <a:endParaRPr lang="ru-RU" sz="2200" dirty="0" smtClean="0">
              <a:solidFill>
                <a:srgbClr val="631A4B"/>
              </a:solidFill>
              <a:latin typeface="PT Sans" panose="020B0503020203020204" pitchFamily="34" charset="-52"/>
            </a:endParaRPr>
          </a:p>
          <a:p>
            <a:pPr algn="just">
              <a:defRPr/>
            </a:pPr>
            <a:r>
              <a:rPr lang="ru-RU" sz="2200" dirty="0" smtClean="0">
                <a:solidFill>
                  <a:srgbClr val="631A4B"/>
                </a:solidFill>
                <a:latin typeface="PT Sans" panose="020B0503020203020204" pitchFamily="34" charset="-52"/>
              </a:rPr>
              <a:t>Положение </a:t>
            </a:r>
            <a:r>
              <a:rPr lang="ru-RU" sz="2200" dirty="0">
                <a:solidFill>
                  <a:srgbClr val="631A4B"/>
                </a:solidFill>
                <a:latin typeface="PT Sans" panose="020B0503020203020204" pitchFamily="34" charset="-52"/>
              </a:rPr>
              <a:t>об идентификации некредитными финансовыми организациями клиентов, представителей клиента, выгодоприобретателей, бенефициарных владельцев в целях противодействия легализации (отмыванию) доходов, полученных преступным путем, и финансированию терроризма от 12.12.2014 № 444-П</a:t>
            </a:r>
            <a:r>
              <a:rPr lang="ru-RU" sz="2200" dirty="0" smtClean="0">
                <a:solidFill>
                  <a:srgbClr val="631A4B"/>
                </a:solidFill>
                <a:latin typeface="PT Sans" panose="020B0503020203020204" pitchFamily="34" charset="-52"/>
              </a:rPr>
              <a:t>;</a:t>
            </a:r>
          </a:p>
          <a:p>
            <a:pPr marL="0" indent="0" algn="just">
              <a:buNone/>
              <a:defRPr/>
            </a:pPr>
            <a:endParaRPr lang="ru-RU" sz="1600" dirty="0" smtClean="0">
              <a:solidFill>
                <a:srgbClr val="631A4B"/>
              </a:solidFill>
              <a:latin typeface="PT Sans" panose="020B0503020203020204" pitchFamily="34" charset="-52"/>
            </a:endParaRPr>
          </a:p>
          <a:p>
            <a:pPr algn="just">
              <a:defRPr/>
            </a:pPr>
            <a:r>
              <a:rPr lang="ru-RU" sz="2200" dirty="0" smtClean="0">
                <a:solidFill>
                  <a:srgbClr val="631A4B"/>
                </a:solidFill>
                <a:latin typeface="PT Sans" panose="020B0503020203020204" pitchFamily="34" charset="-52"/>
              </a:rPr>
              <a:t>Указание </a:t>
            </a:r>
            <a:r>
              <a:rPr lang="ru-RU" sz="2200" dirty="0">
                <a:solidFill>
                  <a:srgbClr val="631A4B"/>
                </a:solidFill>
                <a:latin typeface="PT Sans" panose="020B0503020203020204" pitchFamily="34" charset="-52"/>
              </a:rPr>
              <a:t>Банка России от 05.12.2014 № 3471-У «О требованиях к подготовке и обучению кадров в некредитных финансовых организациях</a:t>
            </a:r>
            <a:r>
              <a:rPr lang="ru-RU" sz="2200" dirty="0" smtClean="0">
                <a:solidFill>
                  <a:srgbClr val="631A4B"/>
                </a:solidFill>
                <a:latin typeface="PT Sans" panose="020B0503020203020204" pitchFamily="34" charset="-52"/>
              </a:rPr>
              <a:t>»;</a:t>
            </a:r>
          </a:p>
          <a:p>
            <a:pPr algn="just">
              <a:defRPr/>
            </a:pPr>
            <a:endParaRPr lang="ru-RU" sz="1600" dirty="0" smtClean="0">
              <a:solidFill>
                <a:srgbClr val="631A4B"/>
              </a:solidFill>
              <a:latin typeface="PT Sans" panose="020B0503020203020204" pitchFamily="34" charset="-52"/>
            </a:endParaRPr>
          </a:p>
          <a:p>
            <a:pPr algn="just">
              <a:defRPr/>
            </a:pPr>
            <a:r>
              <a:rPr lang="ru-RU" sz="2200" dirty="0" smtClean="0">
                <a:solidFill>
                  <a:srgbClr val="631A4B"/>
                </a:solidFill>
                <a:latin typeface="PT Sans" panose="020B0503020203020204" pitchFamily="34" charset="-52"/>
              </a:rPr>
              <a:t>Положение </a:t>
            </a:r>
            <a:r>
              <a:rPr lang="ru-RU" sz="2200" dirty="0">
                <a:solidFill>
                  <a:srgbClr val="631A4B"/>
                </a:solidFill>
                <a:latin typeface="PT Sans" panose="020B0503020203020204" pitchFamily="34" charset="-52"/>
              </a:rPr>
              <a:t>Банка России о требованиях к правилам внутреннего контроля некредитных финансовых организаций в целях противодействия легализации (отмыванию) доходов, полученных преступным путем, и финансированию терроризма от 15.12.2014 № 445-П.</a:t>
            </a:r>
            <a:endParaRPr lang="ru-RU" sz="2200" dirty="0" smtClean="0">
              <a:solidFill>
                <a:srgbClr val="631A4B"/>
              </a:solidFill>
              <a:latin typeface="PT Sans" panose="020B0503020203020204" pitchFamily="34" charset="-52"/>
            </a:endParaRPr>
          </a:p>
        </p:txBody>
      </p:sp>
    </p:spTree>
    <p:extLst>
      <p:ext uri="{BB962C8B-B14F-4D97-AF65-F5344CB8AC3E}">
        <p14:creationId xmlns:p14="http://schemas.microsoft.com/office/powerpoint/2010/main" val="42776997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>
          <a:xfrm>
            <a:off x="435118" y="972319"/>
            <a:ext cx="9818235" cy="67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47675">
              <a:defRPr/>
            </a:pPr>
            <a:endParaRPr lang="en-US" sz="1000" b="1" dirty="0">
              <a:solidFill>
                <a:srgbClr val="B33589"/>
              </a:solidFill>
              <a:latin typeface="Georgia" pitchFamily="18" charset="0"/>
            </a:endParaRPr>
          </a:p>
          <a:p>
            <a:pPr marL="447675">
              <a:defRPr/>
            </a:pPr>
            <a:r>
              <a:rPr lang="ru-RU" sz="2800" b="1" dirty="0" smtClean="0">
                <a:solidFill>
                  <a:srgbClr val="631A4B"/>
                </a:solidFill>
                <a:latin typeface="PT Sans"/>
              </a:rPr>
              <a:t>ПОД/ФТ</a:t>
            </a:r>
            <a:endParaRPr lang="en-US" sz="1400" b="1" dirty="0" smtClean="0">
              <a:solidFill>
                <a:srgbClr val="631A4B"/>
              </a:solidFill>
              <a:latin typeface="PT Sans"/>
            </a:endParaRPr>
          </a:p>
        </p:txBody>
      </p:sp>
      <p:sp>
        <p:nvSpPr>
          <p:cNvPr id="16" name="Содержимое 2"/>
          <p:cNvSpPr txBox="1">
            <a:spLocks/>
          </p:cNvSpPr>
          <p:nvPr/>
        </p:nvSpPr>
        <p:spPr>
          <a:xfrm>
            <a:off x="90116" y="1649427"/>
            <a:ext cx="10441160" cy="5803612"/>
          </a:xfrm>
          <a:prstGeom prst="rect">
            <a:avLst/>
          </a:prstGeom>
        </p:spPr>
        <p:txBody>
          <a:bodyPr/>
          <a:lstStyle>
            <a:lvl1pPr marL="391146" indent="-391146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700" kern="1200">
                <a:solidFill>
                  <a:schemeClr val="tx1"/>
                </a:solidFill>
                <a:latin typeface="+mn-lt"/>
                <a:ea typeface="MS PGothic" pitchFamily="34" charset="-128"/>
                <a:cs typeface="+mn-cs"/>
              </a:defRPr>
            </a:lvl1pPr>
            <a:lvl2pPr marL="847483" indent="-325955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3200" kern="1200">
                <a:solidFill>
                  <a:schemeClr val="tx1"/>
                </a:solidFill>
                <a:latin typeface="+mn-lt"/>
                <a:ea typeface="MS PGothic" pitchFamily="34" charset="-128"/>
                <a:cs typeface="+mn-cs"/>
              </a:defRPr>
            </a:lvl2pPr>
            <a:lvl3pPr marL="1303820" indent="-260764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700" kern="1200">
                <a:solidFill>
                  <a:schemeClr val="tx1"/>
                </a:solidFill>
                <a:latin typeface="+mn-lt"/>
                <a:ea typeface="MS PGothic" pitchFamily="34" charset="-128"/>
                <a:cs typeface="+mn-cs"/>
              </a:defRPr>
            </a:lvl3pPr>
            <a:lvl4pPr marL="1825348" indent="-260764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300" kern="1200">
                <a:solidFill>
                  <a:schemeClr val="tx1"/>
                </a:solidFill>
                <a:latin typeface="+mn-lt"/>
                <a:ea typeface="MS PGothic" pitchFamily="34" charset="-128"/>
                <a:cs typeface="+mn-cs"/>
              </a:defRPr>
            </a:lvl4pPr>
            <a:lvl5pPr marL="2346876" indent="-260764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300" kern="1200">
                <a:solidFill>
                  <a:schemeClr val="tx1"/>
                </a:solidFill>
                <a:latin typeface="+mn-lt"/>
                <a:ea typeface="MS PGothic" pitchFamily="34" charset="-128"/>
                <a:cs typeface="+mn-cs"/>
              </a:defRPr>
            </a:lvl5pPr>
            <a:lvl6pPr marL="2868404" indent="-260764" algn="l" defTabSz="104305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89932" indent="-260764" algn="l" defTabSz="104305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911460" indent="-260764" algn="l" defTabSz="104305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432988" indent="-260764" algn="l" defTabSz="104305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  <a:defRPr/>
            </a:pPr>
            <a:endParaRPr lang="ru-RU" sz="2200" dirty="0">
              <a:solidFill>
                <a:srgbClr val="631A4B"/>
              </a:solidFill>
              <a:latin typeface="PT Sans" panose="020B0503020203020204" pitchFamily="34" charset="-52"/>
            </a:endParaRPr>
          </a:p>
          <a:p>
            <a:pPr marL="0" indent="0" algn="ctr">
              <a:buNone/>
              <a:defRPr/>
            </a:pPr>
            <a:r>
              <a:rPr lang="ru-RU" sz="2200" b="1" dirty="0" smtClean="0">
                <a:solidFill>
                  <a:srgbClr val="631A4B"/>
                </a:solidFill>
                <a:latin typeface="PT Sans" panose="020B0503020203020204" pitchFamily="34" charset="-52"/>
              </a:rPr>
              <a:t>Фонды </a:t>
            </a:r>
            <a:r>
              <a:rPr lang="ru-RU" sz="2200" b="1" dirty="0">
                <a:solidFill>
                  <a:srgbClr val="631A4B"/>
                </a:solidFill>
                <a:latin typeface="PT Sans" panose="020B0503020203020204" pitchFamily="34" charset="-52"/>
              </a:rPr>
              <a:t>обязаны привести систему ПОД/ФТ в соответствии с новыми требованиями до 1 июня 2015 </a:t>
            </a:r>
            <a:r>
              <a:rPr lang="ru-RU" sz="2200" b="1" dirty="0" smtClean="0">
                <a:solidFill>
                  <a:srgbClr val="631A4B"/>
                </a:solidFill>
                <a:latin typeface="PT Sans" panose="020B0503020203020204" pitchFamily="34" charset="-52"/>
              </a:rPr>
              <a:t>года</a:t>
            </a:r>
          </a:p>
          <a:p>
            <a:pPr marL="0" indent="0" algn="ctr">
              <a:buNone/>
              <a:defRPr/>
            </a:pPr>
            <a:endParaRPr lang="ru-RU" sz="2200" b="1" dirty="0">
              <a:solidFill>
                <a:srgbClr val="631A4B"/>
              </a:solidFill>
              <a:latin typeface="PT Sans" panose="020B0503020203020204" pitchFamily="34" charset="-52"/>
            </a:endParaRPr>
          </a:p>
          <a:p>
            <a:pPr marL="0" indent="0" algn="ctr">
              <a:buNone/>
              <a:defRPr/>
            </a:pPr>
            <a:endParaRPr lang="ru-RU" sz="2200" b="1" dirty="0" smtClean="0">
              <a:solidFill>
                <a:srgbClr val="631A4B"/>
              </a:solidFill>
              <a:latin typeface="PT Sans" panose="020B0503020203020204" pitchFamily="34" charset="-52"/>
            </a:endParaRPr>
          </a:p>
          <a:p>
            <a:pPr marL="0" indent="0" algn="just">
              <a:buNone/>
              <a:defRPr/>
            </a:pPr>
            <a:r>
              <a:rPr lang="ru-RU" sz="2200" b="1" dirty="0" smtClean="0">
                <a:solidFill>
                  <a:srgbClr val="631A4B"/>
                </a:solidFill>
                <a:latin typeface="PT Sans" panose="020B0503020203020204" pitchFamily="34" charset="-52"/>
              </a:rPr>
              <a:t>За </a:t>
            </a:r>
            <a:r>
              <a:rPr lang="ru-RU" sz="2200" b="1" dirty="0">
                <a:solidFill>
                  <a:srgbClr val="631A4B"/>
                </a:solidFill>
                <a:latin typeface="PT Sans" panose="020B0503020203020204" pitchFamily="34" charset="-52"/>
              </a:rPr>
              <a:t>нарушения в сфере ПОД/ФТ для НПФ предусмотрена административная ответственность</a:t>
            </a:r>
            <a:r>
              <a:rPr lang="ru-RU" sz="2200" b="1" dirty="0" smtClean="0">
                <a:solidFill>
                  <a:srgbClr val="631A4B"/>
                </a:solidFill>
                <a:latin typeface="PT Sans" panose="020B0503020203020204" pitchFamily="34" charset="-52"/>
              </a:rPr>
              <a:t>:</a:t>
            </a:r>
          </a:p>
          <a:p>
            <a:pPr marL="0" indent="0" algn="just">
              <a:buNone/>
              <a:defRPr/>
            </a:pPr>
            <a:endParaRPr lang="ru-RU" sz="2200" b="1" dirty="0" smtClean="0">
              <a:solidFill>
                <a:srgbClr val="631A4B"/>
              </a:solidFill>
              <a:latin typeface="PT Sans" panose="020B0503020203020204" pitchFamily="34" charset="-52"/>
            </a:endParaRPr>
          </a:p>
          <a:p>
            <a:pPr marL="0" indent="0" algn="just">
              <a:buNone/>
              <a:defRPr/>
            </a:pPr>
            <a:r>
              <a:rPr lang="ru-RU" sz="2200" b="1" dirty="0" smtClean="0">
                <a:solidFill>
                  <a:srgbClr val="631A4B"/>
                </a:solidFill>
                <a:latin typeface="PT Sans" panose="020B0503020203020204" pitchFamily="34" charset="-52"/>
              </a:rPr>
              <a:t>• </a:t>
            </a:r>
            <a:r>
              <a:rPr lang="ru-RU" sz="2200" dirty="0">
                <a:solidFill>
                  <a:srgbClr val="631A4B"/>
                </a:solidFill>
                <a:latin typeface="PT Sans" panose="020B0503020203020204" pitchFamily="34" charset="-52"/>
              </a:rPr>
              <a:t>Для специальных должностных лиц - от 10 до 30 тысяч рублей и дисквалификация до 2 лет</a:t>
            </a:r>
            <a:r>
              <a:rPr lang="ru-RU" sz="2200" dirty="0" smtClean="0">
                <a:solidFill>
                  <a:srgbClr val="631A4B"/>
                </a:solidFill>
                <a:latin typeface="PT Sans" panose="020B0503020203020204" pitchFamily="34" charset="-52"/>
              </a:rPr>
              <a:t>;</a:t>
            </a:r>
          </a:p>
          <a:p>
            <a:pPr marL="0" indent="0" algn="just">
              <a:buNone/>
              <a:defRPr/>
            </a:pPr>
            <a:endParaRPr lang="ru-RU" sz="2200" dirty="0" smtClean="0">
              <a:solidFill>
                <a:srgbClr val="631A4B"/>
              </a:solidFill>
              <a:latin typeface="PT Sans" panose="020B0503020203020204" pitchFamily="34" charset="-52"/>
            </a:endParaRPr>
          </a:p>
          <a:p>
            <a:pPr marL="0" indent="0" algn="just">
              <a:buNone/>
              <a:defRPr/>
            </a:pPr>
            <a:r>
              <a:rPr lang="ru-RU" sz="2200" dirty="0" smtClean="0">
                <a:solidFill>
                  <a:srgbClr val="631A4B"/>
                </a:solidFill>
                <a:latin typeface="PT Sans" panose="020B0503020203020204" pitchFamily="34" charset="-52"/>
              </a:rPr>
              <a:t>• </a:t>
            </a:r>
            <a:r>
              <a:rPr lang="ru-RU" sz="2200" dirty="0">
                <a:solidFill>
                  <a:srgbClr val="631A4B"/>
                </a:solidFill>
                <a:latin typeface="PT Sans" panose="020B0503020203020204" pitchFamily="34" charset="-52"/>
              </a:rPr>
              <a:t>Для НПФ – от 50 тысяч до 1 миллиона рублей.</a:t>
            </a:r>
            <a:endParaRPr lang="ru-RU" sz="2200" dirty="0" smtClean="0">
              <a:solidFill>
                <a:srgbClr val="631A4B"/>
              </a:solidFill>
              <a:latin typeface="PT Sans" panose="020B0503020203020204" pitchFamily="34" charset="-52"/>
            </a:endParaRPr>
          </a:p>
          <a:p>
            <a:pPr marL="0" indent="0" algn="just">
              <a:buNone/>
              <a:defRPr/>
            </a:pPr>
            <a:endParaRPr lang="ru-RU" sz="2200" b="1" dirty="0">
              <a:solidFill>
                <a:srgbClr val="631A4B"/>
              </a:solidFill>
              <a:latin typeface="PT Sans" panose="020B0503020203020204" pitchFamily="34" charset="-52"/>
            </a:endParaRPr>
          </a:p>
          <a:p>
            <a:pPr marL="0" indent="0" algn="just">
              <a:buNone/>
              <a:defRPr/>
            </a:pPr>
            <a:endParaRPr lang="ru-RU" sz="2200" b="1" dirty="0" smtClean="0">
              <a:solidFill>
                <a:srgbClr val="631A4B"/>
              </a:solidFill>
              <a:latin typeface="PT Sans" panose="020B0503020203020204" pitchFamily="34" charset="-52"/>
            </a:endParaRPr>
          </a:p>
        </p:txBody>
      </p:sp>
    </p:spTree>
    <p:extLst>
      <p:ext uri="{BB962C8B-B14F-4D97-AF65-F5344CB8AC3E}">
        <p14:creationId xmlns:p14="http://schemas.microsoft.com/office/powerpoint/2010/main" val="36620703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626620" y="5203998"/>
            <a:ext cx="3456384" cy="707886"/>
          </a:xfrm>
          <a:prstGeom prst="rect">
            <a:avLst/>
          </a:prstGeom>
        </p:spPr>
        <p:txBody>
          <a:bodyPr wrap="square" rtlCol="0">
            <a:spAutoFit/>
          </a:bodyPr>
          <a:lstStyle/>
          <a:p>
            <a:r>
              <a:rPr lang="en-US" sz="2000" baseline="30000" dirty="0" err="1">
                <a:solidFill>
                  <a:prstClr val="white"/>
                </a:solidFill>
                <a:latin typeface="PT Sans" pitchFamily="34" charset="-52"/>
              </a:rPr>
              <a:t>Mannerheimintie</a:t>
            </a:r>
            <a:r>
              <a:rPr lang="en-US" sz="2000" baseline="30000" dirty="0">
                <a:solidFill>
                  <a:prstClr val="white"/>
                </a:solidFill>
                <a:latin typeface="PT Sans" pitchFamily="34" charset="-52"/>
              </a:rPr>
              <a:t> 16 A </a:t>
            </a:r>
            <a:r>
              <a:rPr lang="en-US" sz="2000" baseline="30000" dirty="0" smtClean="0">
                <a:solidFill>
                  <a:prstClr val="white"/>
                </a:solidFill>
                <a:latin typeface="PT Sans" pitchFamily="34" charset="-52"/>
              </a:rPr>
              <a:t>4</a:t>
            </a:r>
          </a:p>
          <a:p>
            <a:r>
              <a:rPr lang="en-US" sz="2000" baseline="30000" dirty="0" smtClean="0">
                <a:solidFill>
                  <a:prstClr val="white"/>
                </a:solidFill>
                <a:latin typeface="PT Sans" pitchFamily="34" charset="-52"/>
              </a:rPr>
              <a:t>FIN-00100, Helsinki </a:t>
            </a:r>
          </a:p>
          <a:p>
            <a:r>
              <a:rPr lang="en-US" sz="2000" baseline="30000" dirty="0" smtClean="0">
                <a:solidFill>
                  <a:prstClr val="white"/>
                </a:solidFill>
                <a:latin typeface="PT Sans" pitchFamily="34" charset="-52"/>
              </a:rPr>
              <a:t>+358 (0) 20</a:t>
            </a:r>
            <a:r>
              <a:rPr lang="ru-RU" sz="2000" baseline="30000" dirty="0" smtClean="0">
                <a:solidFill>
                  <a:prstClr val="white"/>
                </a:solidFill>
                <a:latin typeface="PT Sans" pitchFamily="34" charset="-52"/>
              </a:rPr>
              <a:t> </a:t>
            </a:r>
            <a:r>
              <a:rPr lang="en-US" sz="2000" baseline="30000" dirty="0" smtClean="0">
                <a:solidFill>
                  <a:prstClr val="white"/>
                </a:solidFill>
                <a:latin typeface="PT Sans" pitchFamily="34" charset="-52"/>
              </a:rPr>
              <a:t>7346</a:t>
            </a:r>
            <a:r>
              <a:rPr lang="ru-RU" sz="2000" baseline="30000" dirty="0" smtClean="0">
                <a:solidFill>
                  <a:prstClr val="white"/>
                </a:solidFill>
                <a:latin typeface="PT Sans" pitchFamily="34" charset="-52"/>
              </a:rPr>
              <a:t> </a:t>
            </a:r>
            <a:r>
              <a:rPr lang="en-US" sz="2000" baseline="30000" dirty="0" smtClean="0">
                <a:solidFill>
                  <a:prstClr val="white"/>
                </a:solidFill>
                <a:latin typeface="PT Sans" pitchFamily="34" charset="-52"/>
              </a:rPr>
              <a:t>490</a:t>
            </a:r>
            <a:endParaRPr lang="en-US" sz="2000" baseline="30000" dirty="0">
              <a:solidFill>
                <a:prstClr val="white"/>
              </a:solidFill>
              <a:latin typeface="PT Sans" pitchFamily="34" charset="-52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626620" y="4038605"/>
            <a:ext cx="4248472" cy="913070"/>
          </a:xfrm>
          <a:prstGeom prst="rect">
            <a:avLst/>
          </a:prstGeom>
        </p:spPr>
        <p:txBody>
          <a:bodyPr wrap="square" rtlCol="0">
            <a:spAutoFit/>
          </a:bodyPr>
          <a:lstStyle/>
          <a:p>
            <a:r>
              <a:rPr lang="ru-RU" sz="2000" baseline="30000" dirty="0">
                <a:solidFill>
                  <a:prstClr val="white"/>
                </a:solidFill>
                <a:latin typeface="PT Sans" pitchFamily="34" charset="-52"/>
              </a:rPr>
              <a:t>Россия, 191186</a:t>
            </a:r>
            <a:r>
              <a:rPr lang="en-US" sz="2000" baseline="30000" dirty="0">
                <a:solidFill>
                  <a:prstClr val="white"/>
                </a:solidFill>
                <a:latin typeface="PT Sans" pitchFamily="34" charset="-52"/>
              </a:rPr>
              <a:t>,</a:t>
            </a:r>
            <a:r>
              <a:rPr lang="ru-RU" sz="2000" baseline="30000" dirty="0">
                <a:solidFill>
                  <a:prstClr val="white"/>
                </a:solidFill>
                <a:latin typeface="PT Sans" pitchFamily="34" charset="-52"/>
              </a:rPr>
              <a:t> Санкт-Петербург</a:t>
            </a:r>
            <a:endParaRPr lang="en-US" sz="2000" baseline="30000" dirty="0">
              <a:solidFill>
                <a:prstClr val="white"/>
              </a:solidFill>
              <a:latin typeface="PT Sans" pitchFamily="34" charset="-52"/>
            </a:endParaRPr>
          </a:p>
          <a:p>
            <a:r>
              <a:rPr lang="ru-RU" sz="2000" baseline="30000" dirty="0">
                <a:solidFill>
                  <a:prstClr val="white"/>
                </a:solidFill>
                <a:latin typeface="PT Sans" pitchFamily="34" charset="-52"/>
              </a:rPr>
              <a:t>ул. Итальянская, д. 17</a:t>
            </a:r>
            <a:endParaRPr lang="en-US" sz="2000" baseline="30000" dirty="0">
              <a:solidFill>
                <a:prstClr val="white"/>
              </a:solidFill>
              <a:latin typeface="PT Sans" pitchFamily="34" charset="-52"/>
            </a:endParaRPr>
          </a:p>
          <a:p>
            <a:r>
              <a:rPr lang="ru-RU" sz="2000" baseline="30000" dirty="0" smtClean="0">
                <a:solidFill>
                  <a:prstClr val="white"/>
                </a:solidFill>
                <a:latin typeface="PT Sans" pitchFamily="34" charset="-52"/>
              </a:rPr>
              <a:t>Бутик-офис </a:t>
            </a:r>
            <a:r>
              <a:rPr lang="ru-RU" sz="2000" baseline="30000" dirty="0">
                <a:solidFill>
                  <a:prstClr val="white"/>
                </a:solidFill>
                <a:latin typeface="PT Sans" pitchFamily="34" charset="-52"/>
              </a:rPr>
              <a:t>центр «Пассаж / </a:t>
            </a:r>
            <a:r>
              <a:rPr lang="ru-RU" sz="2000" baseline="30000" dirty="0" smtClean="0">
                <a:solidFill>
                  <a:prstClr val="white"/>
                </a:solidFill>
                <a:latin typeface="PT Sans" pitchFamily="34" charset="-52"/>
              </a:rPr>
              <a:t>Итальянская </a:t>
            </a:r>
            <a:r>
              <a:rPr lang="ru-RU" sz="2000" baseline="30000" dirty="0">
                <a:solidFill>
                  <a:prstClr val="white"/>
                </a:solidFill>
                <a:latin typeface="PT Sans" pitchFamily="34" charset="-52"/>
              </a:rPr>
              <a:t>17»</a:t>
            </a:r>
            <a:endParaRPr lang="en-US" sz="2000" baseline="30000" dirty="0">
              <a:solidFill>
                <a:prstClr val="white"/>
              </a:solidFill>
              <a:latin typeface="PT Sans" pitchFamily="34" charset="-52"/>
            </a:endParaRPr>
          </a:p>
          <a:p>
            <a:r>
              <a:rPr lang="en-US" sz="2000" baseline="30000" dirty="0" smtClean="0">
                <a:solidFill>
                  <a:prstClr val="white"/>
                </a:solidFill>
                <a:latin typeface="PT Sans" pitchFamily="34" charset="-52"/>
              </a:rPr>
              <a:t>+</a:t>
            </a:r>
            <a:r>
              <a:rPr lang="en-US" sz="2000" baseline="30000" dirty="0">
                <a:solidFill>
                  <a:prstClr val="white"/>
                </a:solidFill>
                <a:latin typeface="PT Sans" pitchFamily="34" charset="-52"/>
              </a:rPr>
              <a:t>7 812 346</a:t>
            </a:r>
            <a:r>
              <a:rPr lang="ru-RU" sz="2000" baseline="30000" dirty="0">
                <a:solidFill>
                  <a:prstClr val="white"/>
                </a:solidFill>
                <a:latin typeface="PT Sans" pitchFamily="34" charset="-52"/>
              </a:rPr>
              <a:t> </a:t>
            </a:r>
            <a:r>
              <a:rPr lang="en-US" sz="2000" baseline="30000" dirty="0" smtClean="0">
                <a:solidFill>
                  <a:prstClr val="white"/>
                </a:solidFill>
                <a:latin typeface="PT Sans" pitchFamily="34" charset="-52"/>
              </a:rPr>
              <a:t>79</a:t>
            </a:r>
            <a:r>
              <a:rPr lang="ru-RU" sz="2000" baseline="30000" dirty="0" smtClean="0">
                <a:solidFill>
                  <a:prstClr val="white"/>
                </a:solidFill>
                <a:latin typeface="PT Sans" pitchFamily="34" charset="-52"/>
              </a:rPr>
              <a:t> </a:t>
            </a:r>
            <a:r>
              <a:rPr lang="en-US" sz="2000" baseline="30000" dirty="0" smtClean="0">
                <a:solidFill>
                  <a:prstClr val="white"/>
                </a:solidFill>
                <a:latin typeface="PT Sans" pitchFamily="34" charset="-52"/>
              </a:rPr>
              <a:t>90</a:t>
            </a:r>
            <a:endParaRPr lang="ru-RU" sz="2000" baseline="30000" dirty="0">
              <a:solidFill>
                <a:prstClr val="white"/>
              </a:solidFill>
              <a:latin typeface="PT Sans" pitchFamily="34" charset="-52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626620" y="2895130"/>
            <a:ext cx="3168352" cy="913070"/>
          </a:xfrm>
          <a:prstGeom prst="rect">
            <a:avLst/>
          </a:prstGeom>
        </p:spPr>
        <p:txBody>
          <a:bodyPr wrap="square" rtlCol="0">
            <a:spAutoFit/>
          </a:bodyPr>
          <a:lstStyle/>
          <a:p>
            <a:r>
              <a:rPr lang="ru-RU" sz="2000" baseline="30000" dirty="0">
                <a:solidFill>
                  <a:prstClr val="white"/>
                </a:solidFill>
                <a:latin typeface="PT Sans" pitchFamily="34" charset="-52"/>
              </a:rPr>
              <a:t>Россия, </a:t>
            </a:r>
            <a:r>
              <a:rPr lang="en-US" sz="2000" baseline="30000" dirty="0">
                <a:solidFill>
                  <a:prstClr val="white"/>
                </a:solidFill>
                <a:latin typeface="PT Sans" pitchFamily="34" charset="-52"/>
              </a:rPr>
              <a:t>127006</a:t>
            </a:r>
            <a:r>
              <a:rPr lang="ru-RU" sz="2000" baseline="30000" dirty="0">
                <a:solidFill>
                  <a:prstClr val="white"/>
                </a:solidFill>
                <a:latin typeface="PT Sans" pitchFamily="34" charset="-52"/>
              </a:rPr>
              <a:t>,</a:t>
            </a:r>
            <a:r>
              <a:rPr lang="en-US" sz="2000" baseline="30000" dirty="0">
                <a:solidFill>
                  <a:prstClr val="white"/>
                </a:solidFill>
                <a:latin typeface="PT Sans" pitchFamily="34" charset="-52"/>
              </a:rPr>
              <a:t> </a:t>
            </a:r>
            <a:r>
              <a:rPr lang="ru-RU" sz="2000" baseline="30000" dirty="0">
                <a:solidFill>
                  <a:prstClr val="white"/>
                </a:solidFill>
                <a:latin typeface="PT Sans" pitchFamily="34" charset="-52"/>
              </a:rPr>
              <a:t>Москва</a:t>
            </a:r>
          </a:p>
          <a:p>
            <a:r>
              <a:rPr lang="ru-RU" sz="2000" baseline="30000" dirty="0">
                <a:solidFill>
                  <a:prstClr val="white"/>
                </a:solidFill>
                <a:latin typeface="PT Sans" pitchFamily="34" charset="-52"/>
              </a:rPr>
              <a:t>ул. </a:t>
            </a:r>
            <a:r>
              <a:rPr lang="ru-RU" sz="2000" baseline="30000" dirty="0" err="1">
                <a:solidFill>
                  <a:prstClr val="white"/>
                </a:solidFill>
                <a:latin typeface="PT Sans" pitchFamily="34" charset="-52"/>
              </a:rPr>
              <a:t>Долгоруковская</a:t>
            </a:r>
            <a:r>
              <a:rPr lang="ru-RU" sz="2000" baseline="30000" dirty="0">
                <a:solidFill>
                  <a:prstClr val="white"/>
                </a:solidFill>
                <a:latin typeface="PT Sans" pitchFamily="34" charset="-52"/>
              </a:rPr>
              <a:t>, д. 7 </a:t>
            </a:r>
          </a:p>
          <a:p>
            <a:r>
              <a:rPr lang="ru-RU" sz="2000" baseline="30000" dirty="0">
                <a:solidFill>
                  <a:prstClr val="white"/>
                </a:solidFill>
                <a:latin typeface="PT Sans" pitchFamily="34" charset="-52"/>
              </a:rPr>
              <a:t>БЦ «Садовая Плаза»</a:t>
            </a:r>
            <a:endParaRPr lang="en-US" sz="2000" baseline="30000" dirty="0">
              <a:solidFill>
                <a:prstClr val="white"/>
              </a:solidFill>
              <a:latin typeface="PT Sans" pitchFamily="34" charset="-52"/>
            </a:endParaRPr>
          </a:p>
          <a:p>
            <a:r>
              <a:rPr lang="en-US" sz="2000" baseline="30000" dirty="0">
                <a:solidFill>
                  <a:prstClr val="white"/>
                </a:solidFill>
                <a:latin typeface="PT Sans" pitchFamily="34" charset="-52"/>
              </a:rPr>
              <a:t>+7 495 970</a:t>
            </a:r>
            <a:r>
              <a:rPr lang="ru-RU" sz="2000" baseline="30000" dirty="0">
                <a:solidFill>
                  <a:prstClr val="white"/>
                </a:solidFill>
                <a:latin typeface="PT Sans" pitchFamily="34" charset="-52"/>
              </a:rPr>
              <a:t> </a:t>
            </a:r>
            <a:r>
              <a:rPr lang="en-US" sz="2000" baseline="30000" dirty="0" smtClean="0">
                <a:solidFill>
                  <a:prstClr val="white"/>
                </a:solidFill>
                <a:latin typeface="PT Sans" pitchFamily="34" charset="-52"/>
              </a:rPr>
              <a:t>10</a:t>
            </a:r>
            <a:r>
              <a:rPr lang="ru-RU" sz="2000" baseline="30000" dirty="0" smtClean="0">
                <a:solidFill>
                  <a:prstClr val="white"/>
                </a:solidFill>
                <a:latin typeface="PT Sans" pitchFamily="34" charset="-52"/>
              </a:rPr>
              <a:t> </a:t>
            </a:r>
            <a:r>
              <a:rPr lang="en-US" sz="2000" baseline="30000" dirty="0" smtClean="0">
                <a:solidFill>
                  <a:prstClr val="white"/>
                </a:solidFill>
                <a:latin typeface="PT Sans" pitchFamily="34" charset="-52"/>
              </a:rPr>
              <a:t>90</a:t>
            </a:r>
            <a:endParaRPr lang="ru-RU" sz="2000" baseline="30000" dirty="0">
              <a:solidFill>
                <a:prstClr val="white"/>
              </a:solidFill>
              <a:latin typeface="PT Sans" pitchFamily="34" charset="-52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690516" y="5327108"/>
            <a:ext cx="936104" cy="461665"/>
          </a:xfrm>
          <a:prstGeom prst="rect">
            <a:avLst/>
          </a:prstGeom>
        </p:spPr>
        <p:txBody>
          <a:bodyPr wrap="square" rtlCol="0">
            <a:spAutoFit/>
          </a:bodyPr>
          <a:lstStyle/>
          <a:p>
            <a:pPr algn="r"/>
            <a:r>
              <a:rPr lang="ru-RU" sz="3600" baseline="30000" dirty="0" smtClean="0">
                <a:solidFill>
                  <a:prstClr val="white"/>
                </a:solidFill>
                <a:latin typeface="PT Sans" pitchFamily="34" charset="-52"/>
              </a:rPr>
              <a:t>ФИН</a:t>
            </a:r>
            <a:r>
              <a:rPr lang="en-US" sz="3600" baseline="30000" dirty="0" smtClean="0">
                <a:solidFill>
                  <a:prstClr val="white"/>
                </a:solidFill>
                <a:latin typeface="PT Sans" pitchFamily="34" charset="-52"/>
              </a:rPr>
              <a:t>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690516" y="4284687"/>
            <a:ext cx="936104" cy="461665"/>
          </a:xfrm>
          <a:prstGeom prst="rect">
            <a:avLst/>
          </a:prstGeom>
        </p:spPr>
        <p:txBody>
          <a:bodyPr wrap="square" rtlCol="0">
            <a:spAutoFit/>
          </a:bodyPr>
          <a:lstStyle/>
          <a:p>
            <a:pPr algn="r"/>
            <a:r>
              <a:rPr lang="ru-RU" sz="3600" baseline="30000" dirty="0" smtClean="0">
                <a:solidFill>
                  <a:prstClr val="white"/>
                </a:solidFill>
                <a:latin typeface="PT Sans" pitchFamily="34" charset="-52"/>
              </a:rPr>
              <a:t>СПБ</a:t>
            </a:r>
            <a:endParaRPr lang="en-US" sz="3600" baseline="30000" dirty="0" smtClean="0">
              <a:solidFill>
                <a:prstClr val="white"/>
              </a:solidFill>
              <a:latin typeface="PT Sans" pitchFamily="34" charset="-52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690516" y="3177257"/>
            <a:ext cx="936104" cy="461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3600" baseline="30000" dirty="0" smtClean="0">
                <a:solidFill>
                  <a:prstClr val="white"/>
                </a:solidFill>
                <a:latin typeface="PT Sans" pitchFamily="34" charset="-52"/>
              </a:rPr>
              <a:t>МСК</a:t>
            </a:r>
            <a:endParaRPr lang="en-US" sz="3600" baseline="30000" dirty="0" smtClean="0">
              <a:solidFill>
                <a:prstClr val="white"/>
              </a:solidFill>
              <a:latin typeface="PT Sans" pitchFamily="34" charset="-52"/>
            </a:endParaRPr>
          </a:p>
        </p:txBody>
      </p:sp>
    </p:spTree>
    <p:extLst>
      <p:ext uri="{BB962C8B-B14F-4D97-AF65-F5344CB8AC3E}">
        <p14:creationId xmlns:p14="http://schemas.microsoft.com/office/powerpoint/2010/main" val="21225166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3"/>
          <p:cNvSpPr txBox="1">
            <a:spLocks noChangeArrowheads="1"/>
          </p:cNvSpPr>
          <p:nvPr/>
        </p:nvSpPr>
        <p:spPr bwMode="auto">
          <a:xfrm>
            <a:off x="1342150" y="1097752"/>
            <a:ext cx="8649066" cy="54476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marL="265113" lvl="2">
              <a:spcAft>
                <a:spcPts val="1200"/>
              </a:spcAft>
              <a:tabLst>
                <a:tab pos="3317875" algn="l"/>
              </a:tabLst>
              <a:defRPr/>
            </a:pPr>
            <a:r>
              <a:rPr lang="ru-RU" sz="3200" b="1" dirty="0" smtClean="0">
                <a:solidFill>
                  <a:srgbClr val="631A4B"/>
                </a:solidFill>
                <a:latin typeface="PT Sans" pitchFamily="34" charset="-52"/>
              </a:rPr>
              <a:t>Содержание</a:t>
            </a:r>
            <a:endParaRPr lang="en-US" sz="3200" b="1" dirty="0" smtClean="0">
              <a:solidFill>
                <a:srgbClr val="631A4B"/>
              </a:solidFill>
              <a:latin typeface="PT Sans" pitchFamily="34" charset="-52"/>
            </a:endParaRPr>
          </a:p>
          <a:p>
            <a:pPr marL="628650">
              <a:defRPr/>
            </a:pPr>
            <a:endParaRPr lang="en-US" sz="2000" dirty="0" smtClean="0">
              <a:solidFill>
                <a:prstClr val="black"/>
              </a:solidFill>
              <a:latin typeface="PT Sans"/>
            </a:endParaRPr>
          </a:p>
          <a:p>
            <a:pPr marL="896938" indent="-268288">
              <a:buFont typeface="Arial" pitchFamily="34" charset="0"/>
              <a:buChar char="•"/>
              <a:defRPr/>
            </a:pPr>
            <a:r>
              <a:rPr lang="ru-RU" sz="2400" dirty="0" smtClean="0">
                <a:solidFill>
                  <a:prstClr val="black"/>
                </a:solidFill>
                <a:latin typeface="PT Sans"/>
              </a:rPr>
              <a:t>Аннулирование лицензии</a:t>
            </a:r>
          </a:p>
          <a:p>
            <a:pPr marL="628650">
              <a:defRPr/>
            </a:pPr>
            <a:endParaRPr lang="ru-RU" sz="2400" dirty="0" smtClean="0">
              <a:solidFill>
                <a:prstClr val="black"/>
              </a:solidFill>
              <a:latin typeface="PT Sans"/>
            </a:endParaRPr>
          </a:p>
          <a:p>
            <a:pPr marL="628650">
              <a:defRPr/>
            </a:pPr>
            <a:endParaRPr lang="en-US" sz="1400" dirty="0">
              <a:solidFill>
                <a:prstClr val="black"/>
              </a:solidFill>
              <a:latin typeface="PT Sans"/>
            </a:endParaRPr>
          </a:p>
          <a:p>
            <a:pPr marL="896938" indent="-268288">
              <a:buFont typeface="Arial" pitchFamily="34" charset="0"/>
              <a:buChar char="•"/>
              <a:defRPr/>
            </a:pPr>
            <a:r>
              <a:rPr lang="ru-RU" sz="2400" dirty="0" smtClean="0">
                <a:solidFill>
                  <a:prstClr val="black"/>
                </a:solidFill>
                <a:latin typeface="PT Sans"/>
              </a:rPr>
              <a:t>Запрет</a:t>
            </a:r>
          </a:p>
          <a:p>
            <a:pPr marL="628650">
              <a:defRPr/>
            </a:pPr>
            <a:endParaRPr lang="ru-RU" sz="2400" dirty="0" smtClean="0">
              <a:solidFill>
                <a:prstClr val="black"/>
              </a:solidFill>
              <a:latin typeface="PT Sans"/>
            </a:endParaRPr>
          </a:p>
          <a:p>
            <a:pPr marL="896938" indent="-268288">
              <a:buFont typeface="Arial" pitchFamily="34" charset="0"/>
              <a:buChar char="•"/>
              <a:defRPr/>
            </a:pPr>
            <a:endParaRPr lang="en-US" sz="1400" dirty="0">
              <a:solidFill>
                <a:prstClr val="black"/>
              </a:solidFill>
              <a:latin typeface="PT Sans"/>
            </a:endParaRPr>
          </a:p>
          <a:p>
            <a:pPr marL="896938" indent="-268288">
              <a:buFont typeface="Arial" pitchFamily="34" charset="0"/>
              <a:buChar char="•"/>
              <a:defRPr/>
            </a:pPr>
            <a:r>
              <a:rPr lang="ru-RU" sz="2400" dirty="0" smtClean="0">
                <a:solidFill>
                  <a:prstClr val="black"/>
                </a:solidFill>
                <a:latin typeface="PT Sans"/>
              </a:rPr>
              <a:t>Временная администрация</a:t>
            </a:r>
          </a:p>
          <a:p>
            <a:pPr marL="628650">
              <a:defRPr/>
            </a:pPr>
            <a:endParaRPr lang="ru-RU" sz="2400" dirty="0" smtClean="0">
              <a:solidFill>
                <a:prstClr val="black"/>
              </a:solidFill>
              <a:latin typeface="PT Sans"/>
            </a:endParaRPr>
          </a:p>
          <a:p>
            <a:pPr marL="896938" indent="-268288">
              <a:buFont typeface="Arial" pitchFamily="34" charset="0"/>
              <a:buChar char="•"/>
              <a:defRPr/>
            </a:pPr>
            <a:endParaRPr lang="ru-RU" sz="2400" dirty="0" smtClean="0">
              <a:solidFill>
                <a:prstClr val="black"/>
              </a:solidFill>
              <a:latin typeface="PT Sans"/>
            </a:endParaRPr>
          </a:p>
          <a:p>
            <a:pPr marL="896938" indent="-268288">
              <a:buFont typeface="Arial" pitchFamily="34" charset="0"/>
              <a:buChar char="•"/>
              <a:defRPr/>
            </a:pPr>
            <a:r>
              <a:rPr lang="ru-RU" sz="2400" dirty="0">
                <a:solidFill>
                  <a:prstClr val="black"/>
                </a:solidFill>
                <a:latin typeface="PT Sans"/>
              </a:rPr>
              <a:t>ПОД/ФТ</a:t>
            </a:r>
            <a:endParaRPr lang="ru-RU" sz="2400" dirty="0" smtClean="0">
              <a:solidFill>
                <a:prstClr val="black"/>
              </a:solidFill>
              <a:latin typeface="PT Sans"/>
            </a:endParaRPr>
          </a:p>
          <a:p>
            <a:pPr marL="628650">
              <a:defRPr/>
            </a:pPr>
            <a:endParaRPr lang="en-US" sz="1400" dirty="0" smtClean="0">
              <a:solidFill>
                <a:prstClr val="black"/>
              </a:solidFill>
              <a:latin typeface="PT Sans"/>
            </a:endParaRPr>
          </a:p>
          <a:p>
            <a:pPr marL="914400" indent="-285750">
              <a:buFont typeface="Arial" panose="020B0604020202020204" pitchFamily="34" charset="0"/>
              <a:buChar char="•"/>
              <a:defRPr/>
            </a:pPr>
            <a:endParaRPr lang="en-US" dirty="0" smtClean="0">
              <a:solidFill>
                <a:prstClr val="black"/>
              </a:solidFill>
              <a:latin typeface="PT Sans"/>
            </a:endParaRPr>
          </a:p>
          <a:p>
            <a:pPr marL="896938" indent="-268288">
              <a:buFont typeface="Arial" pitchFamily="34" charset="0"/>
              <a:buChar char="•"/>
              <a:defRPr/>
            </a:pPr>
            <a:endParaRPr lang="ru-RU" dirty="0">
              <a:solidFill>
                <a:prstClr val="black"/>
              </a:solidFill>
              <a:latin typeface="PT Sans"/>
            </a:endParaRPr>
          </a:p>
          <a:p>
            <a:pPr marL="896938" indent="-268288">
              <a:buFont typeface="Arial" pitchFamily="34" charset="0"/>
              <a:buChar char="•"/>
              <a:defRPr/>
            </a:pPr>
            <a:endParaRPr lang="en-US" sz="1600" dirty="0">
              <a:solidFill>
                <a:prstClr val="black"/>
              </a:solidFill>
              <a:latin typeface="PT Sans"/>
            </a:endParaRPr>
          </a:p>
        </p:txBody>
      </p:sp>
    </p:spTree>
    <p:extLst>
      <p:ext uri="{BB962C8B-B14F-4D97-AF65-F5344CB8AC3E}">
        <p14:creationId xmlns:p14="http://schemas.microsoft.com/office/powerpoint/2010/main" val="1627111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>
          <a:xfrm>
            <a:off x="435118" y="972319"/>
            <a:ext cx="9818235" cy="67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47675">
              <a:defRPr/>
            </a:pPr>
            <a:endParaRPr lang="en-US" sz="1000" b="1" dirty="0">
              <a:solidFill>
                <a:srgbClr val="B33589"/>
              </a:solidFill>
              <a:latin typeface="Georgia" pitchFamily="18" charset="0"/>
            </a:endParaRPr>
          </a:p>
          <a:p>
            <a:pPr marL="447675">
              <a:defRPr/>
            </a:pPr>
            <a:r>
              <a:rPr lang="ru-RU" sz="2800" b="1" dirty="0">
                <a:solidFill>
                  <a:srgbClr val="631A4B"/>
                </a:solidFill>
                <a:latin typeface="PT Sans"/>
              </a:rPr>
              <a:t>АННУЛИРОВАНИЕ ЛИЦЕНЗИИ. </a:t>
            </a:r>
            <a:r>
              <a:rPr lang="ru-RU" sz="2800" b="1" dirty="0" smtClean="0">
                <a:solidFill>
                  <a:srgbClr val="631A4B"/>
                </a:solidFill>
                <a:latin typeface="PT Sans"/>
              </a:rPr>
              <a:t>ОСНОВАНИЯ (1)</a:t>
            </a:r>
            <a:endParaRPr lang="en-US" sz="1400" b="1" dirty="0" smtClean="0">
              <a:solidFill>
                <a:srgbClr val="631A4B"/>
              </a:solidFill>
              <a:latin typeface="PT Sans"/>
            </a:endParaRPr>
          </a:p>
        </p:txBody>
      </p:sp>
      <p:sp>
        <p:nvSpPr>
          <p:cNvPr id="16" name="Содержимое 2"/>
          <p:cNvSpPr txBox="1">
            <a:spLocks/>
          </p:cNvSpPr>
          <p:nvPr/>
        </p:nvSpPr>
        <p:spPr>
          <a:xfrm>
            <a:off x="915442" y="2206667"/>
            <a:ext cx="9327802" cy="4541032"/>
          </a:xfrm>
          <a:prstGeom prst="rect">
            <a:avLst/>
          </a:prstGeom>
        </p:spPr>
        <p:txBody>
          <a:bodyPr/>
          <a:lstStyle>
            <a:lvl1pPr marL="391146" indent="-391146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700" kern="1200">
                <a:solidFill>
                  <a:schemeClr val="tx1"/>
                </a:solidFill>
                <a:latin typeface="+mn-lt"/>
                <a:ea typeface="MS PGothic" pitchFamily="34" charset="-128"/>
                <a:cs typeface="+mn-cs"/>
              </a:defRPr>
            </a:lvl1pPr>
            <a:lvl2pPr marL="847483" indent="-325955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3200" kern="1200">
                <a:solidFill>
                  <a:schemeClr val="tx1"/>
                </a:solidFill>
                <a:latin typeface="+mn-lt"/>
                <a:ea typeface="MS PGothic" pitchFamily="34" charset="-128"/>
                <a:cs typeface="+mn-cs"/>
              </a:defRPr>
            </a:lvl2pPr>
            <a:lvl3pPr marL="1303820" indent="-260764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700" kern="1200">
                <a:solidFill>
                  <a:schemeClr val="tx1"/>
                </a:solidFill>
                <a:latin typeface="+mn-lt"/>
                <a:ea typeface="MS PGothic" pitchFamily="34" charset="-128"/>
                <a:cs typeface="+mn-cs"/>
              </a:defRPr>
            </a:lvl3pPr>
            <a:lvl4pPr marL="1825348" indent="-260764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300" kern="1200">
                <a:solidFill>
                  <a:schemeClr val="tx1"/>
                </a:solidFill>
                <a:latin typeface="+mn-lt"/>
                <a:ea typeface="MS PGothic" pitchFamily="34" charset="-128"/>
                <a:cs typeface="+mn-cs"/>
              </a:defRPr>
            </a:lvl4pPr>
            <a:lvl5pPr marL="2346876" indent="-260764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300" kern="1200">
                <a:solidFill>
                  <a:schemeClr val="tx1"/>
                </a:solidFill>
                <a:latin typeface="+mn-lt"/>
                <a:ea typeface="MS PGothic" pitchFamily="34" charset="-128"/>
                <a:cs typeface="+mn-cs"/>
              </a:defRPr>
            </a:lvl5pPr>
            <a:lvl6pPr marL="2868404" indent="-260764" algn="l" defTabSz="104305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89932" indent="-260764" algn="l" defTabSz="104305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911460" indent="-260764" algn="l" defTabSz="104305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432988" indent="-260764" algn="l" defTabSz="104305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buFont typeface="Arial" panose="020B0604020202020204" pitchFamily="34" charset="0"/>
              <a:buChar char="•"/>
              <a:defRPr/>
            </a:pPr>
            <a:endParaRPr lang="ru-RU" sz="2000" dirty="0" smtClean="0">
              <a:solidFill>
                <a:srgbClr val="631A4B"/>
              </a:solidFill>
              <a:latin typeface="PT Sans" panose="020B0503020203020204" pitchFamily="34" charset="-52"/>
            </a:endParaRPr>
          </a:p>
          <a:p>
            <a:pPr algn="just">
              <a:buFont typeface="Arial" panose="020B0604020202020204" pitchFamily="34" charset="0"/>
              <a:buChar char="•"/>
              <a:defRPr/>
            </a:pPr>
            <a:r>
              <a:rPr lang="ru-RU" sz="2400" dirty="0" smtClean="0">
                <a:solidFill>
                  <a:srgbClr val="631A4B"/>
                </a:solidFill>
                <a:latin typeface="PT Sans" panose="020B0503020203020204" pitchFamily="34" charset="-52"/>
              </a:rPr>
              <a:t>неоднократное </a:t>
            </a:r>
            <a:r>
              <a:rPr lang="ru-RU" sz="2400" dirty="0">
                <a:solidFill>
                  <a:srgbClr val="631A4B"/>
                </a:solidFill>
                <a:latin typeface="PT Sans" panose="020B0503020203020204" pitchFamily="34" charset="-52"/>
              </a:rPr>
              <a:t>в течение года неисполнение </a:t>
            </a:r>
            <a:r>
              <a:rPr lang="ru-RU" sz="2400" dirty="0" smtClean="0">
                <a:solidFill>
                  <a:srgbClr val="631A4B"/>
                </a:solidFill>
                <a:latin typeface="PT Sans" panose="020B0503020203020204" pitchFamily="34" charset="-52"/>
              </a:rPr>
              <a:t>предписаний;</a:t>
            </a:r>
            <a:endParaRPr lang="ru-RU" sz="2400" dirty="0">
              <a:solidFill>
                <a:srgbClr val="631A4B"/>
              </a:solidFill>
              <a:latin typeface="PT Sans" panose="020B0503020203020204" pitchFamily="34" charset="-52"/>
            </a:endParaRPr>
          </a:p>
          <a:p>
            <a:pPr algn="just">
              <a:buFont typeface="Arial" panose="020B0604020202020204" pitchFamily="34" charset="0"/>
              <a:buChar char="•"/>
              <a:defRPr/>
            </a:pPr>
            <a:endParaRPr lang="ru-RU" sz="2400" dirty="0" smtClean="0">
              <a:solidFill>
                <a:srgbClr val="631A4B"/>
              </a:solidFill>
              <a:latin typeface="PT Sans" panose="020B0503020203020204" pitchFamily="34" charset="-52"/>
            </a:endParaRPr>
          </a:p>
          <a:p>
            <a:pPr algn="just">
              <a:buFont typeface="Arial" panose="020B0604020202020204" pitchFamily="34" charset="0"/>
              <a:buChar char="•"/>
              <a:defRPr/>
            </a:pPr>
            <a:r>
              <a:rPr lang="ru-RU" sz="2400" dirty="0" smtClean="0">
                <a:solidFill>
                  <a:srgbClr val="631A4B"/>
                </a:solidFill>
                <a:latin typeface="PT Sans" panose="020B0503020203020204" pitchFamily="34" charset="-52"/>
              </a:rPr>
              <a:t>осуществление </a:t>
            </a:r>
            <a:r>
              <a:rPr lang="ru-RU" sz="2400" dirty="0">
                <a:solidFill>
                  <a:srgbClr val="631A4B"/>
                </a:solidFill>
                <a:latin typeface="PT Sans" panose="020B0503020203020204" pitchFamily="34" charset="-52"/>
              </a:rPr>
              <a:t>непредусмотренной для НПФ </a:t>
            </a:r>
            <a:r>
              <a:rPr lang="ru-RU" sz="2400" dirty="0" smtClean="0">
                <a:solidFill>
                  <a:srgbClr val="631A4B"/>
                </a:solidFill>
                <a:latin typeface="PT Sans" panose="020B0503020203020204" pitchFamily="34" charset="-52"/>
              </a:rPr>
              <a:t>деятельности;</a:t>
            </a:r>
          </a:p>
          <a:p>
            <a:pPr algn="just">
              <a:buFont typeface="Arial" panose="020B0604020202020204" pitchFamily="34" charset="0"/>
              <a:buChar char="•"/>
              <a:defRPr/>
            </a:pPr>
            <a:endParaRPr lang="ru-RU" sz="2400" dirty="0" smtClean="0">
              <a:solidFill>
                <a:srgbClr val="631A4B"/>
              </a:solidFill>
              <a:latin typeface="PT Sans" panose="020B0503020203020204" pitchFamily="34" charset="-52"/>
            </a:endParaRPr>
          </a:p>
          <a:p>
            <a:pPr algn="just">
              <a:buFont typeface="Arial" panose="020B0604020202020204" pitchFamily="34" charset="0"/>
              <a:buChar char="•"/>
              <a:defRPr/>
            </a:pPr>
            <a:r>
              <a:rPr lang="ru-RU" sz="2400" dirty="0" smtClean="0">
                <a:solidFill>
                  <a:srgbClr val="631A4B"/>
                </a:solidFill>
                <a:latin typeface="PT Sans" panose="020B0503020203020204" pitchFamily="34" charset="-52"/>
              </a:rPr>
              <a:t>неоднократное </a:t>
            </a:r>
            <a:r>
              <a:rPr lang="ru-RU" sz="2400" dirty="0">
                <a:solidFill>
                  <a:srgbClr val="631A4B"/>
                </a:solidFill>
                <a:latin typeface="PT Sans" panose="020B0503020203020204" pitchFamily="34" charset="-52"/>
              </a:rPr>
              <a:t>в течение года нарушение требований к распространению, предоставлению или раскрытию </a:t>
            </a:r>
            <a:r>
              <a:rPr lang="ru-RU" sz="2400" dirty="0" smtClean="0">
                <a:solidFill>
                  <a:srgbClr val="631A4B"/>
                </a:solidFill>
                <a:latin typeface="PT Sans" panose="020B0503020203020204" pitchFamily="34" charset="-52"/>
              </a:rPr>
              <a:t>информации;</a:t>
            </a:r>
            <a:endParaRPr lang="ru-RU" sz="2400" dirty="0">
              <a:solidFill>
                <a:srgbClr val="631A4B"/>
              </a:solidFill>
              <a:latin typeface="PT Sans" panose="020B0503020203020204" pitchFamily="34" charset="-52"/>
            </a:endParaRPr>
          </a:p>
        </p:txBody>
      </p:sp>
    </p:spTree>
    <p:extLst>
      <p:ext uri="{BB962C8B-B14F-4D97-AF65-F5344CB8AC3E}">
        <p14:creationId xmlns:p14="http://schemas.microsoft.com/office/powerpoint/2010/main" val="39429059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>
          <a:xfrm>
            <a:off x="435118" y="972319"/>
            <a:ext cx="9818235" cy="67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47675">
              <a:defRPr/>
            </a:pPr>
            <a:endParaRPr lang="en-US" sz="1000" b="1" dirty="0">
              <a:solidFill>
                <a:srgbClr val="B33589"/>
              </a:solidFill>
              <a:latin typeface="Georgia" pitchFamily="18" charset="0"/>
            </a:endParaRPr>
          </a:p>
          <a:p>
            <a:pPr marL="447675">
              <a:defRPr/>
            </a:pPr>
            <a:r>
              <a:rPr lang="ru-RU" sz="2800" b="1" dirty="0">
                <a:solidFill>
                  <a:srgbClr val="631A4B"/>
                </a:solidFill>
                <a:latin typeface="PT Sans"/>
              </a:rPr>
              <a:t>ТРЕБОВАНИЯ К РАСКРЫТИЮ ИНФОРМАЦИИ</a:t>
            </a:r>
            <a:endParaRPr lang="en-US" sz="1400" b="1" dirty="0" smtClean="0">
              <a:solidFill>
                <a:srgbClr val="631A4B"/>
              </a:solidFill>
              <a:latin typeface="PT Sans"/>
            </a:endParaRPr>
          </a:p>
        </p:txBody>
      </p:sp>
      <p:sp>
        <p:nvSpPr>
          <p:cNvPr id="16" name="Содержимое 2"/>
          <p:cNvSpPr txBox="1">
            <a:spLocks/>
          </p:cNvSpPr>
          <p:nvPr/>
        </p:nvSpPr>
        <p:spPr>
          <a:xfrm>
            <a:off x="915442" y="2206667"/>
            <a:ext cx="9327802" cy="4541032"/>
          </a:xfrm>
          <a:prstGeom prst="rect">
            <a:avLst/>
          </a:prstGeom>
        </p:spPr>
        <p:txBody>
          <a:bodyPr/>
          <a:lstStyle>
            <a:lvl1pPr marL="391146" indent="-391146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700" kern="1200">
                <a:solidFill>
                  <a:schemeClr val="tx1"/>
                </a:solidFill>
                <a:latin typeface="+mn-lt"/>
                <a:ea typeface="MS PGothic" pitchFamily="34" charset="-128"/>
                <a:cs typeface="+mn-cs"/>
              </a:defRPr>
            </a:lvl1pPr>
            <a:lvl2pPr marL="847483" indent="-325955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3200" kern="1200">
                <a:solidFill>
                  <a:schemeClr val="tx1"/>
                </a:solidFill>
                <a:latin typeface="+mn-lt"/>
                <a:ea typeface="MS PGothic" pitchFamily="34" charset="-128"/>
                <a:cs typeface="+mn-cs"/>
              </a:defRPr>
            </a:lvl2pPr>
            <a:lvl3pPr marL="1303820" indent="-260764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700" kern="1200">
                <a:solidFill>
                  <a:schemeClr val="tx1"/>
                </a:solidFill>
                <a:latin typeface="+mn-lt"/>
                <a:ea typeface="MS PGothic" pitchFamily="34" charset="-128"/>
                <a:cs typeface="+mn-cs"/>
              </a:defRPr>
            </a:lvl3pPr>
            <a:lvl4pPr marL="1825348" indent="-260764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300" kern="1200">
                <a:solidFill>
                  <a:schemeClr val="tx1"/>
                </a:solidFill>
                <a:latin typeface="+mn-lt"/>
                <a:ea typeface="MS PGothic" pitchFamily="34" charset="-128"/>
                <a:cs typeface="+mn-cs"/>
              </a:defRPr>
            </a:lvl4pPr>
            <a:lvl5pPr marL="2346876" indent="-260764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300" kern="1200">
                <a:solidFill>
                  <a:schemeClr val="tx1"/>
                </a:solidFill>
                <a:latin typeface="+mn-lt"/>
                <a:ea typeface="MS PGothic" pitchFamily="34" charset="-128"/>
                <a:cs typeface="+mn-cs"/>
              </a:defRPr>
            </a:lvl5pPr>
            <a:lvl6pPr marL="2868404" indent="-260764" algn="l" defTabSz="104305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89932" indent="-260764" algn="l" defTabSz="104305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911460" indent="-260764" algn="l" defTabSz="104305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432988" indent="-260764" algn="l" defTabSz="104305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  <a:defRPr/>
            </a:pPr>
            <a:r>
              <a:rPr lang="ru-RU" sz="2400" dirty="0">
                <a:solidFill>
                  <a:srgbClr val="631A4B"/>
                </a:solidFill>
                <a:latin typeface="PT Sans" panose="020B0503020203020204" pitchFamily="34" charset="-52"/>
              </a:rPr>
              <a:t>Федеральный закон от 07.05.1998 № </a:t>
            </a:r>
            <a:r>
              <a:rPr lang="ru-RU" sz="2400" dirty="0" smtClean="0">
                <a:solidFill>
                  <a:srgbClr val="631A4B"/>
                </a:solidFill>
                <a:latin typeface="PT Sans" panose="020B0503020203020204" pitchFamily="34" charset="-52"/>
              </a:rPr>
              <a:t>75-ФЗ </a:t>
            </a:r>
            <a:br>
              <a:rPr lang="ru-RU" sz="2400" dirty="0" smtClean="0">
                <a:solidFill>
                  <a:srgbClr val="631A4B"/>
                </a:solidFill>
                <a:latin typeface="PT Sans" panose="020B0503020203020204" pitchFamily="34" charset="-52"/>
              </a:rPr>
            </a:br>
            <a:r>
              <a:rPr lang="ru-RU" sz="2400" dirty="0" smtClean="0">
                <a:solidFill>
                  <a:srgbClr val="631A4B"/>
                </a:solidFill>
                <a:latin typeface="PT Sans" panose="020B0503020203020204" pitchFamily="34" charset="-52"/>
              </a:rPr>
              <a:t>«</a:t>
            </a:r>
            <a:r>
              <a:rPr lang="ru-RU" sz="2400" dirty="0">
                <a:solidFill>
                  <a:srgbClr val="631A4B"/>
                </a:solidFill>
                <a:latin typeface="PT Sans" panose="020B0503020203020204" pitchFamily="34" charset="-52"/>
              </a:rPr>
              <a:t>О негосударственных пенсионных фондах</a:t>
            </a:r>
            <a:r>
              <a:rPr lang="ru-RU" sz="2400" dirty="0" smtClean="0">
                <a:solidFill>
                  <a:srgbClr val="631A4B"/>
                </a:solidFill>
                <a:latin typeface="PT Sans" panose="020B0503020203020204" pitchFamily="34" charset="-52"/>
              </a:rPr>
              <a:t>»</a:t>
            </a:r>
          </a:p>
          <a:p>
            <a:pPr marL="0" indent="0" algn="just">
              <a:buNone/>
              <a:defRPr/>
            </a:pPr>
            <a:endParaRPr lang="ru-RU" sz="2000" dirty="0" smtClean="0">
              <a:solidFill>
                <a:srgbClr val="631A4B"/>
              </a:solidFill>
              <a:latin typeface="PT Sans" panose="020B0503020203020204" pitchFamily="34" charset="-52"/>
            </a:endParaRPr>
          </a:p>
          <a:p>
            <a:pPr algn="just">
              <a:buFont typeface="Arial" panose="020B0604020202020204" pitchFamily="34" charset="0"/>
              <a:buChar char="•"/>
              <a:defRPr/>
            </a:pPr>
            <a:r>
              <a:rPr lang="ru-RU" sz="2400" dirty="0">
                <a:solidFill>
                  <a:srgbClr val="631A4B"/>
                </a:solidFill>
                <a:latin typeface="PT Sans" panose="020B0503020203020204" pitchFamily="34" charset="-52"/>
              </a:rPr>
              <a:t>Статья 35.1. Информация, подлежащая раскрытию </a:t>
            </a:r>
            <a:r>
              <a:rPr lang="ru-RU" sz="2400" dirty="0" smtClean="0">
                <a:solidFill>
                  <a:srgbClr val="631A4B"/>
                </a:solidFill>
                <a:latin typeface="PT Sans" panose="020B0503020203020204" pitchFamily="34" charset="-52"/>
              </a:rPr>
              <a:t>фондами</a:t>
            </a:r>
          </a:p>
          <a:p>
            <a:pPr algn="just">
              <a:buFont typeface="Arial" panose="020B0604020202020204" pitchFamily="34" charset="0"/>
              <a:buChar char="•"/>
              <a:defRPr/>
            </a:pPr>
            <a:endParaRPr lang="ru-RU" sz="2400" dirty="0">
              <a:solidFill>
                <a:srgbClr val="631A4B"/>
              </a:solidFill>
              <a:latin typeface="PT Sans" panose="020B0503020203020204" pitchFamily="34" charset="-52"/>
            </a:endParaRPr>
          </a:p>
          <a:p>
            <a:pPr algn="just">
              <a:buFont typeface="Arial" panose="020B0604020202020204" pitchFamily="34" charset="0"/>
              <a:buChar char="•"/>
              <a:defRPr/>
            </a:pPr>
            <a:r>
              <a:rPr lang="ru-RU" sz="2400" dirty="0" smtClean="0">
                <a:solidFill>
                  <a:srgbClr val="631A4B"/>
                </a:solidFill>
                <a:latin typeface="PT Sans" panose="020B0503020203020204" pitchFamily="34" charset="-52"/>
              </a:rPr>
              <a:t>Статья </a:t>
            </a:r>
            <a:r>
              <a:rPr lang="ru-RU" sz="2400" dirty="0">
                <a:solidFill>
                  <a:srgbClr val="631A4B"/>
                </a:solidFill>
                <a:latin typeface="PT Sans" panose="020B0503020203020204" pitchFamily="34" charset="-52"/>
              </a:rPr>
              <a:t>35.2. Информация, предоставляемая по требованию заинтересованных </a:t>
            </a:r>
            <a:r>
              <a:rPr lang="ru-RU" sz="2400" dirty="0" smtClean="0">
                <a:solidFill>
                  <a:srgbClr val="631A4B"/>
                </a:solidFill>
                <a:latin typeface="PT Sans" panose="020B0503020203020204" pitchFamily="34" charset="-52"/>
              </a:rPr>
              <a:t>лиц</a:t>
            </a:r>
          </a:p>
          <a:p>
            <a:pPr algn="just">
              <a:buFont typeface="Arial" panose="020B0604020202020204" pitchFamily="34" charset="0"/>
              <a:buChar char="•"/>
              <a:defRPr/>
            </a:pPr>
            <a:endParaRPr lang="ru-RU" sz="2400" dirty="0">
              <a:solidFill>
                <a:srgbClr val="631A4B"/>
              </a:solidFill>
              <a:latin typeface="PT Sans" panose="020B0503020203020204" pitchFamily="34" charset="-52"/>
            </a:endParaRPr>
          </a:p>
          <a:p>
            <a:pPr algn="just">
              <a:buFont typeface="Arial" panose="020B0604020202020204" pitchFamily="34" charset="0"/>
              <a:buChar char="•"/>
              <a:defRPr/>
            </a:pPr>
            <a:r>
              <a:rPr lang="ru-RU" sz="2400" dirty="0" smtClean="0">
                <a:solidFill>
                  <a:srgbClr val="631A4B"/>
                </a:solidFill>
                <a:latin typeface="PT Sans" panose="020B0503020203020204" pitchFamily="34" charset="-52"/>
              </a:rPr>
              <a:t>Статья </a:t>
            </a:r>
            <a:r>
              <a:rPr lang="ru-RU" sz="2400" dirty="0">
                <a:solidFill>
                  <a:srgbClr val="631A4B"/>
                </a:solidFill>
                <a:latin typeface="PT Sans" panose="020B0503020203020204" pitchFamily="34" charset="-52"/>
              </a:rPr>
              <a:t>35.3. Требования к содержанию распространяемой, предоставляемой или раскрываемой информации</a:t>
            </a:r>
          </a:p>
        </p:txBody>
      </p:sp>
    </p:spTree>
    <p:extLst>
      <p:ext uri="{BB962C8B-B14F-4D97-AF65-F5344CB8AC3E}">
        <p14:creationId xmlns:p14="http://schemas.microsoft.com/office/powerpoint/2010/main" val="18184027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>
          <a:xfrm>
            <a:off x="435118" y="972319"/>
            <a:ext cx="9818235" cy="67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47675">
              <a:defRPr/>
            </a:pPr>
            <a:endParaRPr lang="en-US" sz="1000" b="1" dirty="0">
              <a:solidFill>
                <a:srgbClr val="B33589"/>
              </a:solidFill>
              <a:latin typeface="Georgia" pitchFamily="18" charset="0"/>
            </a:endParaRPr>
          </a:p>
          <a:p>
            <a:pPr marL="447675">
              <a:defRPr/>
            </a:pPr>
            <a:r>
              <a:rPr lang="ru-RU" sz="2800" b="1" dirty="0">
                <a:solidFill>
                  <a:srgbClr val="631A4B"/>
                </a:solidFill>
                <a:latin typeface="PT Sans"/>
              </a:rPr>
              <a:t>АННУЛИРОВАНИЕ ЛИЦЕНЗИИ. ОСНОВАНИЯ </a:t>
            </a:r>
            <a:r>
              <a:rPr lang="ru-RU" sz="2800" b="1" dirty="0" smtClean="0">
                <a:solidFill>
                  <a:srgbClr val="631A4B"/>
                </a:solidFill>
                <a:latin typeface="PT Sans"/>
              </a:rPr>
              <a:t>(2)</a:t>
            </a:r>
            <a:endParaRPr lang="en-US" sz="1400" b="1" dirty="0" smtClean="0">
              <a:solidFill>
                <a:srgbClr val="631A4B"/>
              </a:solidFill>
              <a:latin typeface="PT Sans"/>
            </a:endParaRPr>
          </a:p>
        </p:txBody>
      </p:sp>
      <p:sp>
        <p:nvSpPr>
          <p:cNvPr id="16" name="Содержимое 2"/>
          <p:cNvSpPr txBox="1">
            <a:spLocks/>
          </p:cNvSpPr>
          <p:nvPr/>
        </p:nvSpPr>
        <p:spPr>
          <a:xfrm>
            <a:off x="915442" y="2206667"/>
            <a:ext cx="9327802" cy="4541032"/>
          </a:xfrm>
          <a:prstGeom prst="rect">
            <a:avLst/>
          </a:prstGeom>
        </p:spPr>
        <p:txBody>
          <a:bodyPr/>
          <a:lstStyle>
            <a:lvl1pPr marL="391146" indent="-391146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700" kern="1200">
                <a:solidFill>
                  <a:schemeClr val="tx1"/>
                </a:solidFill>
                <a:latin typeface="+mn-lt"/>
                <a:ea typeface="MS PGothic" pitchFamily="34" charset="-128"/>
                <a:cs typeface="+mn-cs"/>
              </a:defRPr>
            </a:lvl1pPr>
            <a:lvl2pPr marL="847483" indent="-325955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3200" kern="1200">
                <a:solidFill>
                  <a:schemeClr val="tx1"/>
                </a:solidFill>
                <a:latin typeface="+mn-lt"/>
                <a:ea typeface="MS PGothic" pitchFamily="34" charset="-128"/>
                <a:cs typeface="+mn-cs"/>
              </a:defRPr>
            </a:lvl2pPr>
            <a:lvl3pPr marL="1303820" indent="-260764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700" kern="1200">
                <a:solidFill>
                  <a:schemeClr val="tx1"/>
                </a:solidFill>
                <a:latin typeface="+mn-lt"/>
                <a:ea typeface="MS PGothic" pitchFamily="34" charset="-128"/>
                <a:cs typeface="+mn-cs"/>
              </a:defRPr>
            </a:lvl3pPr>
            <a:lvl4pPr marL="1825348" indent="-260764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300" kern="1200">
                <a:solidFill>
                  <a:schemeClr val="tx1"/>
                </a:solidFill>
                <a:latin typeface="+mn-lt"/>
                <a:ea typeface="MS PGothic" pitchFamily="34" charset="-128"/>
                <a:cs typeface="+mn-cs"/>
              </a:defRPr>
            </a:lvl4pPr>
            <a:lvl5pPr marL="2346876" indent="-260764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300" kern="1200">
                <a:solidFill>
                  <a:schemeClr val="tx1"/>
                </a:solidFill>
                <a:latin typeface="+mn-lt"/>
                <a:ea typeface="MS PGothic" pitchFamily="34" charset="-128"/>
                <a:cs typeface="+mn-cs"/>
              </a:defRPr>
            </a:lvl5pPr>
            <a:lvl6pPr marL="2868404" indent="-260764" algn="l" defTabSz="104305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89932" indent="-260764" algn="l" defTabSz="104305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911460" indent="-260764" algn="l" defTabSz="104305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432988" indent="-260764" algn="l" defTabSz="104305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defRPr/>
            </a:pPr>
            <a:r>
              <a:rPr lang="ru-RU" sz="2400" dirty="0">
                <a:solidFill>
                  <a:srgbClr val="631A4B"/>
                </a:solidFill>
                <a:latin typeface="PT Sans" panose="020B0503020203020204" pitchFamily="34" charset="-52"/>
              </a:rPr>
              <a:t>распоряжение фондом средствами пенсионных накоплений с нарушением требований закона или самостоятельное размещение средств пенсионных резервов в объекты, не предназначенные для самостоятельного </a:t>
            </a:r>
            <a:r>
              <a:rPr lang="ru-RU" sz="2400" dirty="0" smtClean="0">
                <a:solidFill>
                  <a:srgbClr val="631A4B"/>
                </a:solidFill>
                <a:latin typeface="PT Sans" panose="020B0503020203020204" pitchFamily="34" charset="-52"/>
              </a:rPr>
              <a:t>размещения;</a:t>
            </a:r>
          </a:p>
          <a:p>
            <a:pPr algn="just">
              <a:defRPr/>
            </a:pPr>
            <a:endParaRPr lang="ru-RU" sz="2400" dirty="0">
              <a:solidFill>
                <a:srgbClr val="631A4B"/>
              </a:solidFill>
              <a:latin typeface="PT Sans" panose="020B0503020203020204" pitchFamily="34" charset="-52"/>
            </a:endParaRPr>
          </a:p>
          <a:p>
            <a:pPr algn="just">
              <a:defRPr/>
            </a:pPr>
            <a:r>
              <a:rPr lang="ru-RU" sz="2400" dirty="0" smtClean="0">
                <a:solidFill>
                  <a:srgbClr val="631A4B"/>
                </a:solidFill>
                <a:latin typeface="PT Sans" panose="020B0503020203020204" pitchFamily="34" charset="-52"/>
              </a:rPr>
              <a:t>неисполнение </a:t>
            </a:r>
            <a:r>
              <a:rPr lang="ru-RU" sz="2400" dirty="0">
                <a:solidFill>
                  <a:srgbClr val="631A4B"/>
                </a:solidFill>
                <a:latin typeface="PT Sans" panose="020B0503020203020204" pitchFamily="34" charset="-52"/>
              </a:rPr>
              <a:t>предписания Банка России об устранении нарушений, связанных с организацией инвестирования средств пенсионных </a:t>
            </a:r>
            <a:r>
              <a:rPr lang="ru-RU" sz="2400" dirty="0" smtClean="0">
                <a:solidFill>
                  <a:srgbClr val="631A4B"/>
                </a:solidFill>
                <a:latin typeface="PT Sans" panose="020B0503020203020204" pitchFamily="34" charset="-52"/>
              </a:rPr>
              <a:t>накоплений;</a:t>
            </a:r>
            <a:endParaRPr lang="ru-RU" sz="2400" dirty="0">
              <a:solidFill>
                <a:srgbClr val="631A4B"/>
              </a:solidFill>
              <a:latin typeface="PT Sans" panose="020B0503020203020204" pitchFamily="34" charset="-52"/>
            </a:endParaRPr>
          </a:p>
        </p:txBody>
      </p:sp>
    </p:spTree>
    <p:extLst>
      <p:ext uri="{BB962C8B-B14F-4D97-AF65-F5344CB8AC3E}">
        <p14:creationId xmlns:p14="http://schemas.microsoft.com/office/powerpoint/2010/main" val="1224379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>
          <a:xfrm>
            <a:off x="435118" y="972319"/>
            <a:ext cx="9818235" cy="67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47675">
              <a:defRPr/>
            </a:pPr>
            <a:endParaRPr lang="en-US" sz="1000" b="1" dirty="0">
              <a:solidFill>
                <a:srgbClr val="B33589"/>
              </a:solidFill>
              <a:latin typeface="Georgia" pitchFamily="18" charset="0"/>
            </a:endParaRPr>
          </a:p>
          <a:p>
            <a:pPr marL="447675">
              <a:defRPr/>
            </a:pPr>
            <a:r>
              <a:rPr lang="ru-RU" sz="2800" b="1" dirty="0">
                <a:solidFill>
                  <a:srgbClr val="631A4B"/>
                </a:solidFill>
                <a:latin typeface="PT Sans"/>
              </a:rPr>
              <a:t>АННУЛИРОВАНИЕ ЛИЦЕНЗИИ. ОСНОВАНИЯ </a:t>
            </a:r>
            <a:r>
              <a:rPr lang="ru-RU" sz="2800" b="1" dirty="0" smtClean="0">
                <a:solidFill>
                  <a:srgbClr val="631A4B"/>
                </a:solidFill>
                <a:latin typeface="PT Sans"/>
              </a:rPr>
              <a:t>(3)</a:t>
            </a:r>
            <a:endParaRPr lang="en-US" sz="1400" b="1" dirty="0" smtClean="0">
              <a:solidFill>
                <a:srgbClr val="631A4B"/>
              </a:solidFill>
              <a:latin typeface="PT Sans"/>
            </a:endParaRPr>
          </a:p>
        </p:txBody>
      </p:sp>
      <p:sp>
        <p:nvSpPr>
          <p:cNvPr id="16" name="Содержимое 2"/>
          <p:cNvSpPr txBox="1">
            <a:spLocks/>
          </p:cNvSpPr>
          <p:nvPr/>
        </p:nvSpPr>
        <p:spPr>
          <a:xfrm>
            <a:off x="915442" y="2206667"/>
            <a:ext cx="9327802" cy="4541032"/>
          </a:xfrm>
          <a:prstGeom prst="rect">
            <a:avLst/>
          </a:prstGeom>
        </p:spPr>
        <p:txBody>
          <a:bodyPr/>
          <a:lstStyle>
            <a:lvl1pPr marL="391146" indent="-391146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700" kern="1200">
                <a:solidFill>
                  <a:schemeClr val="tx1"/>
                </a:solidFill>
                <a:latin typeface="+mn-lt"/>
                <a:ea typeface="MS PGothic" pitchFamily="34" charset="-128"/>
                <a:cs typeface="+mn-cs"/>
              </a:defRPr>
            </a:lvl1pPr>
            <a:lvl2pPr marL="847483" indent="-325955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3200" kern="1200">
                <a:solidFill>
                  <a:schemeClr val="tx1"/>
                </a:solidFill>
                <a:latin typeface="+mn-lt"/>
                <a:ea typeface="MS PGothic" pitchFamily="34" charset="-128"/>
                <a:cs typeface="+mn-cs"/>
              </a:defRPr>
            </a:lvl2pPr>
            <a:lvl3pPr marL="1303820" indent="-260764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700" kern="1200">
                <a:solidFill>
                  <a:schemeClr val="tx1"/>
                </a:solidFill>
                <a:latin typeface="+mn-lt"/>
                <a:ea typeface="MS PGothic" pitchFamily="34" charset="-128"/>
                <a:cs typeface="+mn-cs"/>
              </a:defRPr>
            </a:lvl3pPr>
            <a:lvl4pPr marL="1825348" indent="-260764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300" kern="1200">
                <a:solidFill>
                  <a:schemeClr val="tx1"/>
                </a:solidFill>
                <a:latin typeface="+mn-lt"/>
                <a:ea typeface="MS PGothic" pitchFamily="34" charset="-128"/>
                <a:cs typeface="+mn-cs"/>
              </a:defRPr>
            </a:lvl4pPr>
            <a:lvl5pPr marL="2346876" indent="-260764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300" kern="1200">
                <a:solidFill>
                  <a:schemeClr val="tx1"/>
                </a:solidFill>
                <a:latin typeface="+mn-lt"/>
                <a:ea typeface="MS PGothic" pitchFamily="34" charset="-128"/>
                <a:cs typeface="+mn-cs"/>
              </a:defRPr>
            </a:lvl5pPr>
            <a:lvl6pPr marL="2868404" indent="-260764" algn="l" defTabSz="104305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89932" indent="-260764" algn="l" defTabSz="104305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911460" indent="-260764" algn="l" defTabSz="104305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432988" indent="-260764" algn="l" defTabSz="104305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defRPr/>
            </a:pPr>
            <a:r>
              <a:rPr lang="ru-RU" sz="2400" dirty="0">
                <a:solidFill>
                  <a:srgbClr val="631A4B"/>
                </a:solidFill>
                <a:latin typeface="PT Sans" panose="020B0503020203020204" pitchFamily="34" charset="-52"/>
              </a:rPr>
              <a:t>признание НПФ </a:t>
            </a:r>
            <a:r>
              <a:rPr lang="ru-RU" sz="2400" dirty="0" smtClean="0">
                <a:solidFill>
                  <a:srgbClr val="631A4B"/>
                </a:solidFill>
                <a:latin typeface="PT Sans" panose="020B0503020203020204" pitchFamily="34" charset="-52"/>
              </a:rPr>
              <a:t>банкротом;</a:t>
            </a:r>
          </a:p>
          <a:p>
            <a:pPr algn="just">
              <a:defRPr/>
            </a:pPr>
            <a:endParaRPr lang="ru-RU" sz="2400" dirty="0" smtClean="0">
              <a:solidFill>
                <a:srgbClr val="631A4B"/>
              </a:solidFill>
              <a:latin typeface="PT Sans" panose="020B0503020203020204" pitchFamily="34" charset="-52"/>
            </a:endParaRPr>
          </a:p>
          <a:p>
            <a:pPr algn="just">
              <a:defRPr/>
            </a:pPr>
            <a:r>
              <a:rPr lang="ru-RU" sz="2400" dirty="0" smtClean="0">
                <a:solidFill>
                  <a:srgbClr val="631A4B"/>
                </a:solidFill>
                <a:latin typeface="PT Sans" panose="020B0503020203020204" pitchFamily="34" charset="-52"/>
              </a:rPr>
              <a:t>заявление </a:t>
            </a:r>
            <a:r>
              <a:rPr lang="ru-RU" sz="2400" dirty="0">
                <a:solidFill>
                  <a:srgbClr val="631A4B"/>
                </a:solidFill>
                <a:latin typeface="PT Sans" panose="020B0503020203020204" pitchFamily="34" charset="-52"/>
              </a:rPr>
              <a:t>фонда об отказе от </a:t>
            </a:r>
            <a:r>
              <a:rPr lang="ru-RU" sz="2400" dirty="0" smtClean="0">
                <a:solidFill>
                  <a:srgbClr val="631A4B"/>
                </a:solidFill>
                <a:latin typeface="PT Sans" panose="020B0503020203020204" pitchFamily="34" charset="-52"/>
              </a:rPr>
              <a:t>лицензии;</a:t>
            </a:r>
          </a:p>
          <a:p>
            <a:pPr algn="just">
              <a:defRPr/>
            </a:pPr>
            <a:endParaRPr lang="ru-RU" sz="2400" dirty="0" smtClean="0">
              <a:solidFill>
                <a:srgbClr val="631A4B"/>
              </a:solidFill>
              <a:latin typeface="PT Sans" panose="020B0503020203020204" pitchFamily="34" charset="-52"/>
            </a:endParaRPr>
          </a:p>
          <a:p>
            <a:pPr algn="just">
              <a:defRPr/>
            </a:pPr>
            <a:r>
              <a:rPr lang="ru-RU" sz="2400" dirty="0" smtClean="0">
                <a:solidFill>
                  <a:srgbClr val="631A4B"/>
                </a:solidFill>
                <a:latin typeface="PT Sans" panose="020B0503020203020204" pitchFamily="34" charset="-52"/>
              </a:rPr>
              <a:t>прекращение </a:t>
            </a:r>
            <a:r>
              <a:rPr lang="ru-RU" sz="2400" dirty="0">
                <a:solidFill>
                  <a:srgbClr val="631A4B"/>
                </a:solidFill>
                <a:latin typeface="PT Sans" panose="020B0503020203020204" pitchFamily="34" charset="-52"/>
              </a:rPr>
              <a:t>оперативного управления деятельностью </a:t>
            </a:r>
            <a:r>
              <a:rPr lang="ru-RU" sz="2400" dirty="0" smtClean="0">
                <a:solidFill>
                  <a:srgbClr val="631A4B"/>
                </a:solidFill>
                <a:latin typeface="PT Sans" panose="020B0503020203020204" pitchFamily="34" charset="-52"/>
              </a:rPr>
              <a:t>фонда;</a:t>
            </a:r>
          </a:p>
          <a:p>
            <a:pPr algn="just">
              <a:defRPr/>
            </a:pPr>
            <a:endParaRPr lang="ru-RU" sz="2400" dirty="0" smtClean="0">
              <a:solidFill>
                <a:srgbClr val="631A4B"/>
              </a:solidFill>
              <a:latin typeface="PT Sans" panose="020B0503020203020204" pitchFamily="34" charset="-52"/>
            </a:endParaRPr>
          </a:p>
          <a:p>
            <a:pPr algn="just">
              <a:defRPr/>
            </a:pPr>
            <a:r>
              <a:rPr lang="ru-RU" sz="2400" dirty="0" smtClean="0">
                <a:solidFill>
                  <a:srgbClr val="631A4B"/>
                </a:solidFill>
                <a:latin typeface="PT Sans" panose="020B0503020203020204" pitchFamily="34" charset="-52"/>
              </a:rPr>
              <a:t>неосуществление </a:t>
            </a:r>
            <a:r>
              <a:rPr lang="ru-RU" sz="2400" dirty="0">
                <a:solidFill>
                  <a:srgbClr val="631A4B"/>
                </a:solidFill>
                <a:latin typeface="PT Sans" panose="020B0503020203020204" pitchFamily="34" charset="-52"/>
              </a:rPr>
              <a:t>деятельности по негосударственному пенсионному обеспечению и обязательному пенсионному страхованию более полутора </a:t>
            </a:r>
            <a:r>
              <a:rPr lang="ru-RU" sz="2400" dirty="0" smtClean="0">
                <a:solidFill>
                  <a:srgbClr val="631A4B"/>
                </a:solidFill>
                <a:latin typeface="PT Sans" panose="020B0503020203020204" pitchFamily="34" charset="-52"/>
              </a:rPr>
              <a:t>лет;</a:t>
            </a:r>
            <a:endParaRPr lang="ru-RU" sz="2400" dirty="0">
              <a:solidFill>
                <a:srgbClr val="631A4B"/>
              </a:solidFill>
              <a:latin typeface="PT Sans" panose="020B0503020203020204" pitchFamily="34" charset="-52"/>
            </a:endParaRPr>
          </a:p>
        </p:txBody>
      </p:sp>
    </p:spTree>
    <p:extLst>
      <p:ext uri="{BB962C8B-B14F-4D97-AF65-F5344CB8AC3E}">
        <p14:creationId xmlns:p14="http://schemas.microsoft.com/office/powerpoint/2010/main" val="27116624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>
          <a:xfrm>
            <a:off x="435118" y="972319"/>
            <a:ext cx="9818235" cy="67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47675">
              <a:defRPr/>
            </a:pPr>
            <a:endParaRPr lang="en-US" sz="1000" b="1" dirty="0">
              <a:solidFill>
                <a:srgbClr val="B33589"/>
              </a:solidFill>
              <a:latin typeface="Georgia" pitchFamily="18" charset="0"/>
            </a:endParaRPr>
          </a:p>
          <a:p>
            <a:pPr marL="447675">
              <a:defRPr/>
            </a:pPr>
            <a:r>
              <a:rPr lang="ru-RU" sz="2800" b="1" dirty="0">
                <a:solidFill>
                  <a:srgbClr val="631A4B"/>
                </a:solidFill>
                <a:latin typeface="PT Sans"/>
              </a:rPr>
              <a:t>АННУЛИРОВАНИЕ ЛИЦЕНЗИИ. ОСНОВАНИЯ </a:t>
            </a:r>
            <a:r>
              <a:rPr lang="ru-RU" sz="2800" b="1" dirty="0" smtClean="0">
                <a:solidFill>
                  <a:srgbClr val="631A4B"/>
                </a:solidFill>
                <a:latin typeface="PT Sans"/>
              </a:rPr>
              <a:t>(4)</a:t>
            </a:r>
            <a:endParaRPr lang="en-US" sz="1400" b="1" dirty="0" smtClean="0">
              <a:solidFill>
                <a:srgbClr val="631A4B"/>
              </a:solidFill>
              <a:latin typeface="PT Sans"/>
            </a:endParaRPr>
          </a:p>
        </p:txBody>
      </p:sp>
      <p:sp>
        <p:nvSpPr>
          <p:cNvPr id="16" name="Содержимое 2"/>
          <p:cNvSpPr txBox="1">
            <a:spLocks/>
          </p:cNvSpPr>
          <p:nvPr/>
        </p:nvSpPr>
        <p:spPr>
          <a:xfrm>
            <a:off x="915442" y="2206667"/>
            <a:ext cx="9327802" cy="4541032"/>
          </a:xfrm>
          <a:prstGeom prst="rect">
            <a:avLst/>
          </a:prstGeom>
        </p:spPr>
        <p:txBody>
          <a:bodyPr/>
          <a:lstStyle>
            <a:lvl1pPr marL="391146" indent="-391146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700" kern="1200">
                <a:solidFill>
                  <a:schemeClr val="tx1"/>
                </a:solidFill>
                <a:latin typeface="+mn-lt"/>
                <a:ea typeface="MS PGothic" pitchFamily="34" charset="-128"/>
                <a:cs typeface="+mn-cs"/>
              </a:defRPr>
            </a:lvl1pPr>
            <a:lvl2pPr marL="847483" indent="-325955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3200" kern="1200">
                <a:solidFill>
                  <a:schemeClr val="tx1"/>
                </a:solidFill>
                <a:latin typeface="+mn-lt"/>
                <a:ea typeface="MS PGothic" pitchFamily="34" charset="-128"/>
                <a:cs typeface="+mn-cs"/>
              </a:defRPr>
            </a:lvl2pPr>
            <a:lvl3pPr marL="1303820" indent="-260764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700" kern="1200">
                <a:solidFill>
                  <a:schemeClr val="tx1"/>
                </a:solidFill>
                <a:latin typeface="+mn-lt"/>
                <a:ea typeface="MS PGothic" pitchFamily="34" charset="-128"/>
                <a:cs typeface="+mn-cs"/>
              </a:defRPr>
            </a:lvl3pPr>
            <a:lvl4pPr marL="1825348" indent="-260764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300" kern="1200">
                <a:solidFill>
                  <a:schemeClr val="tx1"/>
                </a:solidFill>
                <a:latin typeface="+mn-lt"/>
                <a:ea typeface="MS PGothic" pitchFamily="34" charset="-128"/>
                <a:cs typeface="+mn-cs"/>
              </a:defRPr>
            </a:lvl4pPr>
            <a:lvl5pPr marL="2346876" indent="-260764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300" kern="1200">
                <a:solidFill>
                  <a:schemeClr val="tx1"/>
                </a:solidFill>
                <a:latin typeface="+mn-lt"/>
                <a:ea typeface="MS PGothic" pitchFamily="34" charset="-128"/>
                <a:cs typeface="+mn-cs"/>
              </a:defRPr>
            </a:lvl5pPr>
            <a:lvl6pPr marL="2868404" indent="-260764" algn="l" defTabSz="104305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89932" indent="-260764" algn="l" defTabSz="104305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911460" indent="-260764" algn="l" defTabSz="104305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432988" indent="-260764" algn="l" defTabSz="104305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defRPr/>
            </a:pPr>
            <a:r>
              <a:rPr lang="ru-RU" sz="2400" dirty="0">
                <a:solidFill>
                  <a:srgbClr val="631A4B"/>
                </a:solidFill>
                <a:latin typeface="PT Sans" panose="020B0503020203020204" pitchFamily="34" charset="-52"/>
              </a:rPr>
              <a:t>неоднократное непредставления в Банк России и Пенсионный фонд Российской Федерации соответствующих сведений в течение </a:t>
            </a:r>
            <a:r>
              <a:rPr lang="ru-RU" sz="2400" dirty="0" smtClean="0">
                <a:solidFill>
                  <a:srgbClr val="631A4B"/>
                </a:solidFill>
                <a:latin typeface="PT Sans" panose="020B0503020203020204" pitchFamily="34" charset="-52"/>
              </a:rPr>
              <a:t>года;</a:t>
            </a:r>
          </a:p>
          <a:p>
            <a:pPr algn="just">
              <a:defRPr/>
            </a:pPr>
            <a:endParaRPr lang="ru-RU" sz="2400" dirty="0" smtClean="0">
              <a:solidFill>
                <a:srgbClr val="631A4B"/>
              </a:solidFill>
              <a:latin typeface="PT Sans" panose="020B0503020203020204" pitchFamily="34" charset="-52"/>
            </a:endParaRPr>
          </a:p>
          <a:p>
            <a:pPr algn="just">
              <a:defRPr/>
            </a:pPr>
            <a:r>
              <a:rPr lang="ru-RU" sz="2400" dirty="0" smtClean="0">
                <a:solidFill>
                  <a:srgbClr val="631A4B"/>
                </a:solidFill>
                <a:latin typeface="PT Sans" panose="020B0503020203020204" pitchFamily="34" charset="-52"/>
              </a:rPr>
              <a:t>однократное </a:t>
            </a:r>
            <a:r>
              <a:rPr lang="ru-RU" sz="2400" dirty="0">
                <a:solidFill>
                  <a:srgbClr val="631A4B"/>
                </a:solidFill>
                <a:latin typeface="PT Sans" panose="020B0503020203020204" pitchFamily="34" charset="-52"/>
              </a:rPr>
              <a:t>нарушение более чем на 15 рабочих дней сроков представления в Банк России и Пенсионный фонд Российской Федерации соответствующих </a:t>
            </a:r>
            <a:r>
              <a:rPr lang="ru-RU" sz="2400" dirty="0" smtClean="0">
                <a:solidFill>
                  <a:srgbClr val="631A4B"/>
                </a:solidFill>
                <a:latin typeface="PT Sans" panose="020B0503020203020204" pitchFamily="34" charset="-52"/>
              </a:rPr>
              <a:t>сведений;</a:t>
            </a:r>
          </a:p>
          <a:p>
            <a:pPr algn="just">
              <a:defRPr/>
            </a:pPr>
            <a:endParaRPr lang="ru-RU" sz="2400" dirty="0">
              <a:solidFill>
                <a:srgbClr val="631A4B"/>
              </a:solidFill>
              <a:latin typeface="PT Sans" panose="020B0503020203020204" pitchFamily="34" charset="-52"/>
            </a:endParaRPr>
          </a:p>
          <a:p>
            <a:pPr algn="just">
              <a:defRPr/>
            </a:pPr>
            <a:r>
              <a:rPr lang="ru-RU" sz="2400" dirty="0" smtClean="0">
                <a:solidFill>
                  <a:srgbClr val="631A4B"/>
                </a:solidFill>
                <a:latin typeface="PT Sans" panose="020B0503020203020204" pitchFamily="34" charset="-52"/>
              </a:rPr>
              <a:t>неоднократное </a:t>
            </a:r>
            <a:r>
              <a:rPr lang="ru-RU" sz="2400" dirty="0">
                <a:solidFill>
                  <a:srgbClr val="631A4B"/>
                </a:solidFill>
                <a:latin typeface="PT Sans" panose="020B0503020203020204" pitchFamily="34" charset="-52"/>
              </a:rPr>
              <a:t>в течение года нарушение более чем на 15 рабочих дней сроков представления </a:t>
            </a:r>
            <a:r>
              <a:rPr lang="ru-RU" sz="2400" dirty="0" smtClean="0">
                <a:solidFill>
                  <a:srgbClr val="631A4B"/>
                </a:solidFill>
                <a:latin typeface="PT Sans" panose="020B0503020203020204" pitchFamily="34" charset="-52"/>
              </a:rPr>
              <a:t>отчетов;</a:t>
            </a:r>
            <a:endParaRPr lang="ru-RU" sz="2400" dirty="0">
              <a:solidFill>
                <a:srgbClr val="631A4B"/>
              </a:solidFill>
              <a:latin typeface="PT Sans" panose="020B0503020203020204" pitchFamily="34" charset="-52"/>
            </a:endParaRPr>
          </a:p>
        </p:txBody>
      </p:sp>
    </p:spTree>
    <p:extLst>
      <p:ext uri="{BB962C8B-B14F-4D97-AF65-F5344CB8AC3E}">
        <p14:creationId xmlns:p14="http://schemas.microsoft.com/office/powerpoint/2010/main" val="32772725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>
          <a:xfrm>
            <a:off x="435118" y="972319"/>
            <a:ext cx="9818235" cy="67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47675">
              <a:defRPr/>
            </a:pPr>
            <a:endParaRPr lang="en-US" sz="1000" b="1" dirty="0">
              <a:solidFill>
                <a:srgbClr val="B33589"/>
              </a:solidFill>
              <a:latin typeface="Georgia" pitchFamily="18" charset="0"/>
            </a:endParaRPr>
          </a:p>
          <a:p>
            <a:pPr marL="447675">
              <a:defRPr/>
            </a:pPr>
            <a:r>
              <a:rPr lang="ru-RU" sz="2800" b="1" dirty="0">
                <a:solidFill>
                  <a:srgbClr val="631A4B"/>
                </a:solidFill>
                <a:latin typeface="PT Sans"/>
              </a:rPr>
              <a:t>АННУЛИРОВАНИЕ ЛИЦЕНЗИИ. ОСНОВАНИЯ </a:t>
            </a:r>
            <a:r>
              <a:rPr lang="ru-RU" sz="2800" b="1" dirty="0" smtClean="0">
                <a:solidFill>
                  <a:srgbClr val="631A4B"/>
                </a:solidFill>
                <a:latin typeface="PT Sans"/>
              </a:rPr>
              <a:t>(5)</a:t>
            </a:r>
            <a:endParaRPr lang="en-US" sz="1400" b="1" dirty="0" smtClean="0">
              <a:solidFill>
                <a:srgbClr val="631A4B"/>
              </a:solidFill>
              <a:latin typeface="PT Sans"/>
            </a:endParaRPr>
          </a:p>
        </p:txBody>
      </p:sp>
      <p:sp>
        <p:nvSpPr>
          <p:cNvPr id="16" name="Содержимое 2"/>
          <p:cNvSpPr txBox="1">
            <a:spLocks/>
          </p:cNvSpPr>
          <p:nvPr/>
        </p:nvSpPr>
        <p:spPr>
          <a:xfrm>
            <a:off x="915442" y="2206667"/>
            <a:ext cx="9327802" cy="4541032"/>
          </a:xfrm>
          <a:prstGeom prst="rect">
            <a:avLst/>
          </a:prstGeom>
        </p:spPr>
        <p:txBody>
          <a:bodyPr/>
          <a:lstStyle>
            <a:lvl1pPr marL="391146" indent="-391146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700" kern="1200">
                <a:solidFill>
                  <a:schemeClr val="tx1"/>
                </a:solidFill>
                <a:latin typeface="+mn-lt"/>
                <a:ea typeface="MS PGothic" pitchFamily="34" charset="-128"/>
                <a:cs typeface="+mn-cs"/>
              </a:defRPr>
            </a:lvl1pPr>
            <a:lvl2pPr marL="847483" indent="-325955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3200" kern="1200">
                <a:solidFill>
                  <a:schemeClr val="tx1"/>
                </a:solidFill>
                <a:latin typeface="+mn-lt"/>
                <a:ea typeface="MS PGothic" pitchFamily="34" charset="-128"/>
                <a:cs typeface="+mn-cs"/>
              </a:defRPr>
            </a:lvl2pPr>
            <a:lvl3pPr marL="1303820" indent="-260764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700" kern="1200">
                <a:solidFill>
                  <a:schemeClr val="tx1"/>
                </a:solidFill>
                <a:latin typeface="+mn-lt"/>
                <a:ea typeface="MS PGothic" pitchFamily="34" charset="-128"/>
                <a:cs typeface="+mn-cs"/>
              </a:defRPr>
            </a:lvl3pPr>
            <a:lvl4pPr marL="1825348" indent="-260764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300" kern="1200">
                <a:solidFill>
                  <a:schemeClr val="tx1"/>
                </a:solidFill>
                <a:latin typeface="+mn-lt"/>
                <a:ea typeface="MS PGothic" pitchFamily="34" charset="-128"/>
                <a:cs typeface="+mn-cs"/>
              </a:defRPr>
            </a:lvl4pPr>
            <a:lvl5pPr marL="2346876" indent="-260764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300" kern="1200">
                <a:solidFill>
                  <a:schemeClr val="tx1"/>
                </a:solidFill>
                <a:latin typeface="+mn-lt"/>
                <a:ea typeface="MS PGothic" pitchFamily="34" charset="-128"/>
                <a:cs typeface="+mn-cs"/>
              </a:defRPr>
            </a:lvl5pPr>
            <a:lvl6pPr marL="2868404" indent="-260764" algn="l" defTabSz="104305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89932" indent="-260764" algn="l" defTabSz="104305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911460" indent="-260764" algn="l" defTabSz="104305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432988" indent="-260764" algn="l" defTabSz="104305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defRPr/>
            </a:pPr>
            <a:endParaRPr lang="ru-RU" sz="2400" dirty="0" smtClean="0">
              <a:solidFill>
                <a:srgbClr val="631A4B"/>
              </a:solidFill>
              <a:latin typeface="PT Sans" panose="020B0503020203020204" pitchFamily="34" charset="-52"/>
            </a:endParaRPr>
          </a:p>
          <a:p>
            <a:pPr algn="just">
              <a:defRPr/>
            </a:pPr>
            <a:r>
              <a:rPr lang="ru-RU" sz="2400" dirty="0" smtClean="0">
                <a:solidFill>
                  <a:srgbClr val="631A4B"/>
                </a:solidFill>
                <a:latin typeface="PT Sans" panose="020B0503020203020204" pitchFamily="34" charset="-52"/>
              </a:rPr>
              <a:t>неисполнение </a:t>
            </a:r>
            <a:r>
              <a:rPr lang="ru-RU" sz="2400" dirty="0">
                <a:solidFill>
                  <a:srgbClr val="631A4B"/>
                </a:solidFill>
                <a:latin typeface="PT Sans" panose="020B0503020203020204" pitchFamily="34" charset="-52"/>
              </a:rPr>
              <a:t>предписания, повлекшее введение </a:t>
            </a:r>
            <a:r>
              <a:rPr lang="ru-RU" sz="2400" dirty="0" smtClean="0">
                <a:solidFill>
                  <a:srgbClr val="631A4B"/>
                </a:solidFill>
                <a:latin typeface="PT Sans" panose="020B0503020203020204" pitchFamily="34" charset="-52"/>
              </a:rPr>
              <a:t>запрета;</a:t>
            </a:r>
          </a:p>
          <a:p>
            <a:pPr algn="just">
              <a:defRPr/>
            </a:pPr>
            <a:endParaRPr lang="ru-RU" sz="2400" dirty="0">
              <a:solidFill>
                <a:srgbClr val="631A4B"/>
              </a:solidFill>
              <a:latin typeface="PT Sans" panose="020B0503020203020204" pitchFamily="34" charset="-52"/>
            </a:endParaRPr>
          </a:p>
          <a:p>
            <a:pPr algn="just">
              <a:defRPr/>
            </a:pPr>
            <a:endParaRPr lang="ru-RU" sz="2400" dirty="0" smtClean="0">
              <a:solidFill>
                <a:srgbClr val="631A4B"/>
              </a:solidFill>
              <a:latin typeface="PT Sans" panose="020B0503020203020204" pitchFamily="34" charset="-52"/>
            </a:endParaRPr>
          </a:p>
          <a:p>
            <a:pPr algn="just">
              <a:defRPr/>
            </a:pPr>
            <a:endParaRPr lang="ru-RU" sz="2400" dirty="0">
              <a:solidFill>
                <a:srgbClr val="631A4B"/>
              </a:solidFill>
              <a:latin typeface="PT Sans" panose="020B0503020203020204" pitchFamily="34" charset="-52"/>
            </a:endParaRPr>
          </a:p>
          <a:p>
            <a:pPr algn="just">
              <a:defRPr/>
            </a:pPr>
            <a:r>
              <a:rPr lang="ru-RU" sz="2400" dirty="0" smtClean="0">
                <a:solidFill>
                  <a:srgbClr val="631A4B"/>
                </a:solidFill>
                <a:latin typeface="PT Sans" panose="020B0503020203020204" pitchFamily="34" charset="-52"/>
              </a:rPr>
              <a:t>нарушение запрета.</a:t>
            </a:r>
            <a:endParaRPr lang="ru-RU" sz="2400" dirty="0">
              <a:solidFill>
                <a:srgbClr val="631A4B"/>
              </a:solidFill>
              <a:latin typeface="PT Sans" panose="020B0503020203020204" pitchFamily="34" charset="-52"/>
            </a:endParaRPr>
          </a:p>
        </p:txBody>
      </p:sp>
    </p:spTree>
    <p:extLst>
      <p:ext uri="{BB962C8B-B14F-4D97-AF65-F5344CB8AC3E}">
        <p14:creationId xmlns:p14="http://schemas.microsoft.com/office/powerpoint/2010/main" val="24843329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>
          <a:xfrm>
            <a:off x="435118" y="972319"/>
            <a:ext cx="9818235" cy="67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47675">
              <a:defRPr/>
            </a:pPr>
            <a:endParaRPr lang="en-US" sz="1000" b="1" dirty="0">
              <a:solidFill>
                <a:srgbClr val="B33589"/>
              </a:solidFill>
              <a:latin typeface="Georgia" pitchFamily="18" charset="0"/>
            </a:endParaRPr>
          </a:p>
          <a:p>
            <a:pPr marL="447675">
              <a:defRPr/>
            </a:pPr>
            <a:r>
              <a:rPr lang="ru-RU" sz="2800" b="1" dirty="0" smtClean="0">
                <a:solidFill>
                  <a:srgbClr val="631A4B"/>
                </a:solidFill>
                <a:latin typeface="PT Sans"/>
              </a:rPr>
              <a:t>ЗАПРЕТ. ОСНОВАНИЯ (1)</a:t>
            </a:r>
            <a:endParaRPr lang="en-US" sz="1400" b="1" dirty="0" smtClean="0">
              <a:solidFill>
                <a:srgbClr val="631A4B"/>
              </a:solidFill>
              <a:latin typeface="PT Sans"/>
            </a:endParaRPr>
          </a:p>
        </p:txBody>
      </p:sp>
      <p:sp>
        <p:nvSpPr>
          <p:cNvPr id="16" name="Содержимое 2"/>
          <p:cNvSpPr txBox="1">
            <a:spLocks/>
          </p:cNvSpPr>
          <p:nvPr/>
        </p:nvSpPr>
        <p:spPr>
          <a:xfrm>
            <a:off x="915442" y="2206667"/>
            <a:ext cx="9327802" cy="4541032"/>
          </a:xfrm>
          <a:prstGeom prst="rect">
            <a:avLst/>
          </a:prstGeom>
        </p:spPr>
        <p:txBody>
          <a:bodyPr/>
          <a:lstStyle>
            <a:lvl1pPr marL="391146" indent="-391146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700" kern="1200">
                <a:solidFill>
                  <a:schemeClr val="tx1"/>
                </a:solidFill>
                <a:latin typeface="+mn-lt"/>
                <a:ea typeface="MS PGothic" pitchFamily="34" charset="-128"/>
                <a:cs typeface="+mn-cs"/>
              </a:defRPr>
            </a:lvl1pPr>
            <a:lvl2pPr marL="847483" indent="-325955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3200" kern="1200">
                <a:solidFill>
                  <a:schemeClr val="tx1"/>
                </a:solidFill>
                <a:latin typeface="+mn-lt"/>
                <a:ea typeface="MS PGothic" pitchFamily="34" charset="-128"/>
                <a:cs typeface="+mn-cs"/>
              </a:defRPr>
            </a:lvl2pPr>
            <a:lvl3pPr marL="1303820" indent="-260764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700" kern="1200">
                <a:solidFill>
                  <a:schemeClr val="tx1"/>
                </a:solidFill>
                <a:latin typeface="+mn-lt"/>
                <a:ea typeface="MS PGothic" pitchFamily="34" charset="-128"/>
                <a:cs typeface="+mn-cs"/>
              </a:defRPr>
            </a:lvl3pPr>
            <a:lvl4pPr marL="1825348" indent="-260764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300" kern="1200">
                <a:solidFill>
                  <a:schemeClr val="tx1"/>
                </a:solidFill>
                <a:latin typeface="+mn-lt"/>
                <a:ea typeface="MS PGothic" pitchFamily="34" charset="-128"/>
                <a:cs typeface="+mn-cs"/>
              </a:defRPr>
            </a:lvl4pPr>
            <a:lvl5pPr marL="2346876" indent="-260764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300" kern="1200">
                <a:solidFill>
                  <a:schemeClr val="tx1"/>
                </a:solidFill>
                <a:latin typeface="+mn-lt"/>
                <a:ea typeface="MS PGothic" pitchFamily="34" charset="-128"/>
                <a:cs typeface="+mn-cs"/>
              </a:defRPr>
            </a:lvl5pPr>
            <a:lvl6pPr marL="2868404" indent="-260764" algn="l" defTabSz="104305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89932" indent="-260764" algn="l" defTabSz="104305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911460" indent="-260764" algn="l" defTabSz="104305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432988" indent="-260764" algn="l" defTabSz="104305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defRPr/>
            </a:pPr>
            <a:r>
              <a:rPr lang="ru-RU" sz="2400" dirty="0">
                <a:solidFill>
                  <a:srgbClr val="631A4B"/>
                </a:solidFill>
                <a:latin typeface="PT Sans" panose="020B0503020203020204" pitchFamily="34" charset="-52"/>
              </a:rPr>
              <a:t>неисполнение или ненадлежащее исполнение </a:t>
            </a:r>
            <a:r>
              <a:rPr lang="ru-RU" sz="2400" dirty="0" smtClean="0">
                <a:solidFill>
                  <a:srgbClr val="631A4B"/>
                </a:solidFill>
                <a:latin typeface="PT Sans" panose="020B0503020203020204" pitchFamily="34" charset="-52"/>
              </a:rPr>
              <a:t>предписания;</a:t>
            </a:r>
          </a:p>
          <a:p>
            <a:pPr algn="just">
              <a:defRPr/>
            </a:pPr>
            <a:endParaRPr lang="ru-RU" sz="2400" dirty="0">
              <a:solidFill>
                <a:srgbClr val="631A4B"/>
              </a:solidFill>
              <a:latin typeface="PT Sans" panose="020B0503020203020204" pitchFamily="34" charset="-52"/>
            </a:endParaRPr>
          </a:p>
          <a:p>
            <a:pPr algn="just">
              <a:defRPr/>
            </a:pPr>
            <a:r>
              <a:rPr lang="ru-RU" sz="2400" dirty="0">
                <a:solidFill>
                  <a:srgbClr val="631A4B"/>
                </a:solidFill>
                <a:latin typeface="PT Sans" panose="020B0503020203020204" pitchFamily="34" charset="-52"/>
              </a:rPr>
              <a:t>неисполнение или ненадлежащее исполнение требования Банка России о представлении </a:t>
            </a:r>
            <a:r>
              <a:rPr lang="ru-RU" sz="2400" dirty="0" smtClean="0">
                <a:solidFill>
                  <a:srgbClr val="631A4B"/>
                </a:solidFill>
                <a:latin typeface="PT Sans" panose="020B0503020203020204" pitchFamily="34" charset="-52"/>
              </a:rPr>
              <a:t>информации;</a:t>
            </a:r>
          </a:p>
          <a:p>
            <a:pPr algn="just">
              <a:defRPr/>
            </a:pPr>
            <a:endParaRPr lang="ru-RU" sz="2400" dirty="0">
              <a:solidFill>
                <a:srgbClr val="631A4B"/>
              </a:solidFill>
              <a:latin typeface="PT Sans" panose="020B0503020203020204" pitchFamily="34" charset="-52"/>
            </a:endParaRPr>
          </a:p>
          <a:p>
            <a:pPr algn="just">
              <a:defRPr/>
            </a:pPr>
            <a:r>
              <a:rPr lang="ru-RU" sz="2400" dirty="0">
                <a:solidFill>
                  <a:srgbClr val="631A4B"/>
                </a:solidFill>
                <a:latin typeface="PT Sans" panose="020B0503020203020204" pitchFamily="34" charset="-52"/>
              </a:rPr>
              <a:t>воспрепятствование проведения Банком России проверки деятельности </a:t>
            </a:r>
            <a:r>
              <a:rPr lang="ru-RU" sz="2400" dirty="0" smtClean="0">
                <a:solidFill>
                  <a:srgbClr val="631A4B"/>
                </a:solidFill>
                <a:latin typeface="PT Sans" panose="020B0503020203020204" pitchFamily="34" charset="-52"/>
              </a:rPr>
              <a:t>фонда;</a:t>
            </a:r>
          </a:p>
          <a:p>
            <a:pPr algn="just">
              <a:defRPr/>
            </a:pPr>
            <a:endParaRPr lang="ru-RU" sz="2400" dirty="0">
              <a:solidFill>
                <a:srgbClr val="631A4B"/>
              </a:solidFill>
              <a:latin typeface="PT Sans" panose="020B0503020203020204" pitchFamily="34" charset="-52"/>
            </a:endParaRPr>
          </a:p>
          <a:p>
            <a:pPr algn="just">
              <a:defRPr/>
            </a:pPr>
            <a:r>
              <a:rPr lang="ru-RU" sz="2400" dirty="0">
                <a:solidFill>
                  <a:srgbClr val="631A4B"/>
                </a:solidFill>
                <a:latin typeface="PT Sans" panose="020B0503020203020204" pitchFamily="34" charset="-52"/>
              </a:rPr>
              <a:t>заключение пенсионного договора или договора об ОПС при отсутствии договора со специализированным </a:t>
            </a:r>
            <a:r>
              <a:rPr lang="ru-RU" sz="2400" dirty="0" smtClean="0">
                <a:solidFill>
                  <a:srgbClr val="631A4B"/>
                </a:solidFill>
                <a:latin typeface="PT Sans" panose="020B0503020203020204" pitchFamily="34" charset="-52"/>
              </a:rPr>
              <a:t>депозитарием;</a:t>
            </a:r>
            <a:endParaRPr lang="ru-RU" sz="2400" dirty="0">
              <a:solidFill>
                <a:srgbClr val="631A4B"/>
              </a:solidFill>
              <a:latin typeface="PT Sans" panose="020B0503020203020204" pitchFamily="34" charset="-52"/>
            </a:endParaRPr>
          </a:p>
        </p:txBody>
      </p:sp>
    </p:spTree>
    <p:extLst>
      <p:ext uri="{BB962C8B-B14F-4D97-AF65-F5344CB8AC3E}">
        <p14:creationId xmlns:p14="http://schemas.microsoft.com/office/powerpoint/2010/main" val="6570322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Newsprint</Template>
  <TotalTime>25621</TotalTime>
  <Words>888</Words>
  <Application>Microsoft Office PowerPoint</Application>
  <PresentationFormat>Произвольный</PresentationFormat>
  <Paragraphs>196</Paragraphs>
  <Slides>18</Slides>
  <Notes>16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19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achaykina</dc:creator>
  <cp:lastModifiedBy>Ягудина</cp:lastModifiedBy>
  <cp:revision>2063</cp:revision>
  <cp:lastPrinted>2014-08-04T14:24:24Z</cp:lastPrinted>
  <dcterms:created xsi:type="dcterms:W3CDTF">2012-06-11T08:41:04Z</dcterms:created>
  <dcterms:modified xsi:type="dcterms:W3CDTF">2015-04-23T08:10:46Z</dcterms:modified>
</cp:coreProperties>
</file>