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5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0"/>
  </p:notesMasterIdLst>
  <p:handoutMasterIdLst>
    <p:handoutMasterId r:id="rId61"/>
  </p:handoutMasterIdLst>
  <p:sldIdLst>
    <p:sldId id="646" r:id="rId2"/>
    <p:sldId id="647" r:id="rId3"/>
    <p:sldId id="649" r:id="rId4"/>
    <p:sldId id="655" r:id="rId5"/>
    <p:sldId id="656" r:id="rId6"/>
    <p:sldId id="658" r:id="rId7"/>
    <p:sldId id="659" r:id="rId8"/>
    <p:sldId id="660" r:id="rId9"/>
    <p:sldId id="661" r:id="rId10"/>
    <p:sldId id="662" r:id="rId11"/>
    <p:sldId id="663" r:id="rId12"/>
    <p:sldId id="664" r:id="rId13"/>
    <p:sldId id="666" r:id="rId14"/>
    <p:sldId id="667" r:id="rId15"/>
    <p:sldId id="715" r:id="rId16"/>
    <p:sldId id="669" r:id="rId17"/>
    <p:sldId id="670" r:id="rId18"/>
    <p:sldId id="672" r:id="rId19"/>
    <p:sldId id="683" r:id="rId20"/>
    <p:sldId id="673" r:id="rId21"/>
    <p:sldId id="674" r:id="rId22"/>
    <p:sldId id="675" r:id="rId23"/>
    <p:sldId id="676" r:id="rId24"/>
    <p:sldId id="677" r:id="rId25"/>
    <p:sldId id="678" r:id="rId26"/>
    <p:sldId id="679" r:id="rId27"/>
    <p:sldId id="681" r:id="rId28"/>
    <p:sldId id="654" r:id="rId29"/>
    <p:sldId id="682" r:id="rId30"/>
    <p:sldId id="684" r:id="rId31"/>
    <p:sldId id="685" r:id="rId32"/>
    <p:sldId id="686" r:id="rId33"/>
    <p:sldId id="687" r:id="rId34"/>
    <p:sldId id="688" r:id="rId35"/>
    <p:sldId id="689" r:id="rId36"/>
    <p:sldId id="690" r:id="rId37"/>
    <p:sldId id="691" r:id="rId38"/>
    <p:sldId id="692" r:id="rId39"/>
    <p:sldId id="693" r:id="rId40"/>
    <p:sldId id="694" r:id="rId41"/>
    <p:sldId id="695" r:id="rId42"/>
    <p:sldId id="696" r:id="rId43"/>
    <p:sldId id="697" r:id="rId44"/>
    <p:sldId id="698" r:id="rId45"/>
    <p:sldId id="700" r:id="rId46"/>
    <p:sldId id="701" r:id="rId47"/>
    <p:sldId id="702" r:id="rId48"/>
    <p:sldId id="703" r:id="rId49"/>
    <p:sldId id="704" r:id="rId50"/>
    <p:sldId id="705" r:id="rId51"/>
    <p:sldId id="706" r:id="rId52"/>
    <p:sldId id="708" r:id="rId53"/>
    <p:sldId id="709" r:id="rId54"/>
    <p:sldId id="710" r:id="rId55"/>
    <p:sldId id="711" r:id="rId56"/>
    <p:sldId id="712" r:id="rId57"/>
    <p:sldId id="713" r:id="rId58"/>
    <p:sldId id="645" r:id="rId59"/>
  </p:sldIdLst>
  <p:sldSz cx="10693400" cy="7561263"/>
  <p:notesSz cx="9926638" cy="67976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52152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104305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56458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208611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607640" algn="l" defTabSz="1043056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3129168" algn="l" defTabSz="1043056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650696" algn="l" defTabSz="1043056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4172224" algn="l" defTabSz="1043056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42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Khaprova" initials="AK" lastIdx="23" clrIdx="0">
    <p:extLst/>
  </p:cmAuthor>
  <p:cmAuthor id="2" name="Victoria Zolotareva" initials="VZ" lastIdx="3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3366"/>
    <a:srgbClr val="7F2D5E"/>
    <a:srgbClr val="8F1D59"/>
    <a:srgbClr val="631A4B"/>
    <a:srgbClr val="7C124A"/>
    <a:srgbClr val="EDD8F8"/>
    <a:srgbClr val="FFB7FF"/>
    <a:srgbClr val="FFFF99"/>
    <a:srgbClr val="FFFFCC"/>
    <a:srgbClr val="FFE7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9" autoAdjust="0"/>
    <p:restoredTop sz="96098" autoAdjust="0"/>
  </p:normalViewPr>
  <p:slideViewPr>
    <p:cSldViewPr>
      <p:cViewPr>
        <p:scale>
          <a:sx n="50" d="100"/>
          <a:sy n="50" d="100"/>
        </p:scale>
        <p:origin x="-1458" y="-540"/>
      </p:cViewPr>
      <p:guideLst>
        <p:guide orient="horz" pos="2382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1764" y="-84"/>
      </p:cViewPr>
      <p:guideLst>
        <p:guide orient="horz" pos="2142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6" y="0"/>
            <a:ext cx="4302317" cy="339448"/>
          </a:xfrm>
          <a:prstGeom prst="rect">
            <a:avLst/>
          </a:prstGeom>
        </p:spPr>
        <p:txBody>
          <a:bodyPr vert="horz" lIns="91523" tIns="45759" rIns="91523" bIns="4575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018" y="0"/>
            <a:ext cx="4302317" cy="339448"/>
          </a:xfrm>
          <a:prstGeom prst="rect">
            <a:avLst/>
          </a:prstGeom>
        </p:spPr>
        <p:txBody>
          <a:bodyPr vert="horz" wrap="square" lIns="91523" tIns="45759" rIns="91523" bIns="4575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9B0F5A5-94D4-4FB8-9460-AD24AFA8E5E4}" type="datetimeFigureOut">
              <a:rPr lang="ru-RU"/>
              <a:pPr>
                <a:defRPr/>
              </a:pPr>
              <a:t>27.04.2015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6" y="6457142"/>
            <a:ext cx="4302317" cy="339448"/>
          </a:xfrm>
          <a:prstGeom prst="rect">
            <a:avLst/>
          </a:prstGeom>
        </p:spPr>
        <p:txBody>
          <a:bodyPr vert="horz" lIns="91523" tIns="45759" rIns="91523" bIns="4575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edw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018" y="6457142"/>
            <a:ext cx="4302317" cy="339448"/>
          </a:xfrm>
          <a:prstGeom prst="rect">
            <a:avLst/>
          </a:prstGeom>
        </p:spPr>
        <p:txBody>
          <a:bodyPr vert="horz" wrap="square" lIns="91523" tIns="45759" rIns="91523" bIns="4575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F018386-7C06-4932-8CED-7CD221FC34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7047669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6" y="0"/>
            <a:ext cx="4302317" cy="339448"/>
          </a:xfrm>
          <a:prstGeom prst="rect">
            <a:avLst/>
          </a:prstGeom>
        </p:spPr>
        <p:txBody>
          <a:bodyPr vert="horz" lIns="91523" tIns="45759" rIns="91523" bIns="4575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018" y="0"/>
            <a:ext cx="4302317" cy="339448"/>
          </a:xfrm>
          <a:prstGeom prst="rect">
            <a:avLst/>
          </a:prstGeom>
        </p:spPr>
        <p:txBody>
          <a:bodyPr vert="horz" wrap="square" lIns="91523" tIns="45759" rIns="91523" bIns="4575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78EB380-6A7B-4577-AA53-6DAD422E298C}" type="datetimeFigureOut">
              <a:rPr lang="ru-RU"/>
              <a:pPr>
                <a:defRPr/>
              </a:pPr>
              <a:t>27.04.2015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163888" y="509588"/>
            <a:ext cx="3598862" cy="254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23" tIns="45759" rIns="91523" bIns="45759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76" y="3229114"/>
            <a:ext cx="7943631" cy="3058301"/>
          </a:xfrm>
          <a:prstGeom prst="rect">
            <a:avLst/>
          </a:prstGeom>
        </p:spPr>
        <p:txBody>
          <a:bodyPr vert="horz" wrap="square" lIns="91523" tIns="45759" rIns="91523" bIns="45759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6" y="6457142"/>
            <a:ext cx="4302317" cy="339448"/>
          </a:xfrm>
          <a:prstGeom prst="rect">
            <a:avLst/>
          </a:prstGeom>
        </p:spPr>
        <p:txBody>
          <a:bodyPr vert="horz" lIns="91523" tIns="45759" rIns="91523" bIns="4575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edw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018" y="6457142"/>
            <a:ext cx="4302317" cy="339448"/>
          </a:xfrm>
          <a:prstGeom prst="rect">
            <a:avLst/>
          </a:prstGeom>
        </p:spPr>
        <p:txBody>
          <a:bodyPr vert="horz" wrap="square" lIns="91523" tIns="45759" rIns="91523" bIns="4575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BCC76E9-808F-4B1F-83C1-829A7301E5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2594511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521528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1043056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564584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2086112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163888" y="509588"/>
            <a:ext cx="3598862" cy="25463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852CEE4-3529-46C0-BD20-1CA84D61C995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 smtClean="0">
              <a:solidFill>
                <a:prstClr val="black"/>
              </a:solidFill>
            </a:endParaRPr>
          </a:p>
        </p:txBody>
      </p:sp>
      <p:sp>
        <p:nvSpPr>
          <p:cNvPr id="22533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err="1" smtClean="0">
                <a:solidFill>
                  <a:prstClr val="black"/>
                </a:solidFill>
              </a:rPr>
              <a:t>edw</a:t>
            </a:r>
            <a:endParaRPr lang="ru-RU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69876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62121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62121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62121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62121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15808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62121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62121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62121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163888" y="509588"/>
            <a:ext cx="3598862" cy="25463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852CEE4-3529-46C0-BD20-1CA84D61C995}" type="slidenum">
              <a:rPr lang="ru-RU" smtClean="0">
                <a:solidFill>
                  <a:prstClr val="black"/>
                </a:solidFill>
              </a:rPr>
              <a:pPr/>
              <a:t>19</a:t>
            </a:fld>
            <a:endParaRPr lang="ru-RU" smtClean="0">
              <a:solidFill>
                <a:prstClr val="black"/>
              </a:solidFill>
            </a:endParaRPr>
          </a:p>
        </p:txBody>
      </p:sp>
      <p:sp>
        <p:nvSpPr>
          <p:cNvPr id="22533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err="1" smtClean="0">
                <a:solidFill>
                  <a:prstClr val="black"/>
                </a:solidFill>
              </a:rPr>
              <a:t>edw</a:t>
            </a:r>
            <a:endParaRPr lang="ru-RU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26210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6212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621211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62121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621211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62121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621211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621211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621211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62121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163888" y="509588"/>
            <a:ext cx="3598862" cy="25463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852CEE4-3529-46C0-BD20-1CA84D61C995}" type="slidenum">
              <a:rPr lang="ru-RU" smtClean="0">
                <a:solidFill>
                  <a:prstClr val="black"/>
                </a:solidFill>
              </a:rPr>
              <a:pPr/>
              <a:t>28</a:t>
            </a:fld>
            <a:endParaRPr lang="ru-RU" smtClean="0">
              <a:solidFill>
                <a:prstClr val="black"/>
              </a:solidFill>
            </a:endParaRPr>
          </a:p>
        </p:txBody>
      </p:sp>
      <p:sp>
        <p:nvSpPr>
          <p:cNvPr id="22533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err="1" smtClean="0">
                <a:solidFill>
                  <a:prstClr val="black"/>
                </a:solidFill>
              </a:rPr>
              <a:t>edw</a:t>
            </a:r>
            <a:endParaRPr lang="ru-RU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262109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621211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30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6212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621211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31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621211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32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621211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33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621211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34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621211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35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621211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163888" y="509588"/>
            <a:ext cx="3598862" cy="25463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852CEE4-3529-46C0-BD20-1CA84D61C995}" type="slidenum">
              <a:rPr lang="ru-RU" smtClean="0">
                <a:solidFill>
                  <a:prstClr val="black"/>
                </a:solidFill>
              </a:rPr>
              <a:pPr/>
              <a:t>36</a:t>
            </a:fld>
            <a:endParaRPr lang="ru-RU" smtClean="0">
              <a:solidFill>
                <a:prstClr val="black"/>
              </a:solidFill>
            </a:endParaRPr>
          </a:p>
        </p:txBody>
      </p:sp>
      <p:sp>
        <p:nvSpPr>
          <p:cNvPr id="22533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err="1" smtClean="0">
                <a:solidFill>
                  <a:prstClr val="black"/>
                </a:solidFill>
              </a:rPr>
              <a:t>edw</a:t>
            </a:r>
            <a:endParaRPr lang="ru-RU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262109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37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311667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38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673844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39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52236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40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3372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621211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41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495937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42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116771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43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4633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44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295245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45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657931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46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121494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163888" y="509588"/>
            <a:ext cx="3598862" cy="25463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852CEE4-3529-46C0-BD20-1CA84D61C995}" type="slidenum">
              <a:rPr lang="ru-RU" smtClean="0">
                <a:solidFill>
                  <a:prstClr val="black"/>
                </a:solidFill>
              </a:rPr>
              <a:pPr/>
              <a:t>47</a:t>
            </a:fld>
            <a:endParaRPr lang="ru-RU" smtClean="0">
              <a:solidFill>
                <a:prstClr val="black"/>
              </a:solidFill>
            </a:endParaRPr>
          </a:p>
        </p:txBody>
      </p:sp>
      <p:sp>
        <p:nvSpPr>
          <p:cNvPr id="22533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err="1" smtClean="0">
                <a:solidFill>
                  <a:prstClr val="black"/>
                </a:solidFill>
              </a:rPr>
              <a:t>edw</a:t>
            </a:r>
            <a:endParaRPr lang="ru-RU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615343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48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708666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49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4221079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50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23411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6212113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51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455893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163888" y="509588"/>
            <a:ext cx="3598862" cy="25463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852CEE4-3529-46C0-BD20-1CA84D61C995}" type="slidenum">
              <a:rPr lang="ru-RU" smtClean="0">
                <a:solidFill>
                  <a:prstClr val="black"/>
                </a:solidFill>
              </a:rPr>
              <a:pPr/>
              <a:t>52</a:t>
            </a:fld>
            <a:endParaRPr lang="ru-RU" smtClean="0">
              <a:solidFill>
                <a:prstClr val="black"/>
              </a:solidFill>
            </a:endParaRPr>
          </a:p>
        </p:txBody>
      </p:sp>
      <p:sp>
        <p:nvSpPr>
          <p:cNvPr id="22533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err="1" smtClean="0">
                <a:solidFill>
                  <a:prstClr val="black"/>
                </a:solidFill>
              </a:rPr>
              <a:t>edw</a:t>
            </a:r>
            <a:endParaRPr lang="ru-RU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5406916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53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0927109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54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0159296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55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3753046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163888" y="509588"/>
            <a:ext cx="3598862" cy="25463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852CEE4-3529-46C0-BD20-1CA84D61C995}" type="slidenum">
              <a:rPr lang="ru-RU" smtClean="0">
                <a:solidFill>
                  <a:prstClr val="black"/>
                </a:solidFill>
              </a:rPr>
              <a:pPr/>
              <a:t>56</a:t>
            </a:fld>
            <a:endParaRPr lang="ru-RU" smtClean="0">
              <a:solidFill>
                <a:prstClr val="black"/>
              </a:solidFill>
            </a:endParaRPr>
          </a:p>
        </p:txBody>
      </p:sp>
      <p:sp>
        <p:nvSpPr>
          <p:cNvPr id="22533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err="1" smtClean="0">
                <a:solidFill>
                  <a:prstClr val="black"/>
                </a:solidFill>
              </a:rPr>
              <a:t>edw</a:t>
            </a:r>
            <a:endParaRPr lang="ru-RU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6516432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57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09395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62121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62121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62121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6212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67289"/>
          <a:stretch/>
        </p:blipFill>
        <p:spPr>
          <a:xfrm>
            <a:off x="-18814" y="-1"/>
            <a:ext cx="3493306" cy="7597056"/>
          </a:xfrm>
          <a:prstGeom prst="rect">
            <a:avLst/>
          </a:prstGeom>
        </p:spPr>
      </p:pic>
      <p:sp>
        <p:nvSpPr>
          <p:cNvPr id="13" name="Прямоугольник 12"/>
          <p:cNvSpPr/>
          <p:nvPr userDrawn="1"/>
        </p:nvSpPr>
        <p:spPr>
          <a:xfrm>
            <a:off x="3474492" y="27304"/>
            <a:ext cx="7218908" cy="7569751"/>
          </a:xfrm>
          <a:prstGeom prst="rect">
            <a:avLst/>
          </a:prstGeom>
          <a:solidFill>
            <a:srgbClr val="7F2D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 userDrawn="1"/>
        </p:nvSpPr>
        <p:spPr>
          <a:xfrm>
            <a:off x="651630" y="4654029"/>
            <a:ext cx="10041770" cy="353559"/>
          </a:xfrm>
          <a:prstGeom prst="rect">
            <a:avLst/>
          </a:prstGeom>
        </p:spPr>
        <p:txBody>
          <a:bodyPr lIns="104306" tIns="52153" rIns="104306" bIns="52153" anchor="ctr"/>
          <a:lstStyle/>
          <a:p>
            <a:pPr fontAlgn="auto">
              <a:spcAft>
                <a:spcPts val="0"/>
              </a:spcAft>
              <a:defRPr/>
            </a:pPr>
            <a:r>
              <a:rPr lang="ru-RU" sz="1400" cap="all" spc="114" dirty="0">
                <a:solidFill>
                  <a:prstClr val="white"/>
                </a:solidFill>
                <a:latin typeface="Georgia" pitchFamily="18" charset="0"/>
                <a:cs typeface="Arial" pitchFamily="34" charset="0"/>
              </a:rPr>
              <a:t>					</a:t>
            </a:r>
            <a:r>
              <a:rPr lang="en-US" sz="1400" cap="all" spc="114" dirty="0">
                <a:solidFill>
                  <a:prstClr val="white"/>
                </a:solidFill>
                <a:latin typeface="Georgia" pitchFamily="18" charset="0"/>
                <a:cs typeface="Arial" pitchFamily="34" charset="0"/>
              </a:rPr>
              <a:t>            	</a:t>
            </a:r>
            <a:endParaRPr lang="ru-RU" sz="1400" cap="all" spc="114" dirty="0">
              <a:solidFill>
                <a:prstClr val="white"/>
              </a:solidFill>
              <a:latin typeface="Georgia" pitchFamily="18" charset="0"/>
              <a:cs typeface="Arial" pitchFamily="34" charset="0"/>
            </a:endParaRPr>
          </a:p>
        </p:txBody>
      </p:sp>
      <p:pic>
        <p:nvPicPr>
          <p:cNvPr id="15" name="Рисунок 11" descr="q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06540" y="6854181"/>
            <a:ext cx="543952" cy="512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2"/>
          <p:cNvSpPr txBox="1">
            <a:spLocks noChangeArrowheads="1"/>
          </p:cNvSpPr>
          <p:nvPr userDrawn="1"/>
        </p:nvSpPr>
        <p:spPr bwMode="auto">
          <a:xfrm>
            <a:off x="4554612" y="6981187"/>
            <a:ext cx="3958043" cy="471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306" tIns="52153" rIns="104306" bIns="52153">
            <a:spAutoFit/>
          </a:bodyPr>
          <a:lstStyle/>
          <a:p>
            <a:pPr>
              <a:lnSpc>
                <a:spcPct val="140000"/>
              </a:lnSpc>
            </a:pPr>
            <a:r>
              <a:rPr lang="en-US" sz="900" dirty="0" smtClean="0">
                <a:solidFill>
                  <a:prstClr val="white"/>
                </a:solidFill>
                <a:latin typeface="PT Sans" pitchFamily="34" charset="-52"/>
                <a:cs typeface="Arial" charset="0"/>
              </a:rPr>
              <a:t>CLS.RU</a:t>
            </a:r>
            <a:endParaRPr lang="en-US" sz="900" dirty="0">
              <a:solidFill>
                <a:prstClr val="white"/>
              </a:solidFill>
              <a:latin typeface="PT Sans" pitchFamily="34" charset="-52"/>
              <a:cs typeface="Arial" charset="0"/>
            </a:endParaRPr>
          </a:p>
          <a:p>
            <a:pPr>
              <a:lnSpc>
                <a:spcPct val="140000"/>
              </a:lnSpc>
            </a:pPr>
            <a:r>
              <a:rPr lang="en-US" sz="800" dirty="0">
                <a:solidFill>
                  <a:prstClr val="white"/>
                </a:solidFill>
                <a:latin typeface="PT Sans" pitchFamily="34" charset="-52"/>
                <a:cs typeface="Arial" charset="0"/>
              </a:rPr>
              <a:t>© </a:t>
            </a:r>
            <a:r>
              <a:rPr lang="en-US" sz="800" dirty="0" smtClean="0">
                <a:solidFill>
                  <a:prstClr val="white"/>
                </a:solidFill>
                <a:latin typeface="PT Sans" pitchFamily="34" charset="-52"/>
                <a:cs typeface="Arial" charset="0"/>
              </a:rPr>
              <a:t>2015 </a:t>
            </a:r>
            <a:r>
              <a:rPr lang="en-US" sz="800" dirty="0">
                <a:solidFill>
                  <a:prstClr val="white"/>
                </a:solidFill>
                <a:latin typeface="PT Sans" pitchFamily="34" charset="-52"/>
                <a:cs typeface="Arial" charset="0"/>
              </a:rPr>
              <a:t>CAPITAL LEGAL SERVICES INTERNATIONAL, L.L.C.</a:t>
            </a:r>
            <a:endParaRPr lang="ru-RU" sz="800" dirty="0">
              <a:solidFill>
                <a:prstClr val="white"/>
              </a:solidFill>
              <a:latin typeface="PT Sans" pitchFamily="34" charset="-52"/>
              <a:cs typeface="Arial" charset="0"/>
            </a:endParaRPr>
          </a:p>
        </p:txBody>
      </p:sp>
      <p:sp>
        <p:nvSpPr>
          <p:cNvPr id="17" name="TextBox 4"/>
          <p:cNvSpPr txBox="1">
            <a:spLocks noChangeArrowheads="1"/>
          </p:cNvSpPr>
          <p:nvPr userDrawn="1"/>
        </p:nvSpPr>
        <p:spPr bwMode="auto">
          <a:xfrm>
            <a:off x="3762524" y="1651473"/>
            <a:ext cx="6696744" cy="1767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4306" tIns="52153" rIns="104306" bIns="52153">
            <a:spAutoFit/>
          </a:bodyPr>
          <a:lstStyle/>
          <a:p>
            <a:pPr>
              <a:defRPr/>
            </a:pPr>
            <a:r>
              <a:rPr lang="en-US" sz="4400" dirty="0" smtClean="0">
                <a:solidFill>
                  <a:prstClr val="white"/>
                </a:solidFill>
                <a:latin typeface="PT Sans" pitchFamily="34" charset="-52"/>
              </a:rPr>
              <a:t>Capital Legal Services</a:t>
            </a:r>
          </a:p>
          <a:p>
            <a:pPr>
              <a:defRPr/>
            </a:pPr>
            <a:endParaRPr lang="en-US" sz="3200" dirty="0" smtClean="0">
              <a:solidFill>
                <a:srgbClr val="FFCC99"/>
              </a:solidFill>
              <a:latin typeface="PT Sans" pitchFamily="34" charset="-52"/>
            </a:endParaRPr>
          </a:p>
          <a:p>
            <a:pPr algn="r">
              <a:defRPr/>
            </a:pPr>
            <a:endParaRPr lang="en-US" sz="3200" dirty="0" smtClean="0">
              <a:solidFill>
                <a:srgbClr val="FFCC99"/>
              </a:solidFill>
              <a:latin typeface="PT Sans" pitchFamily="34" charset="-5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A9AD5-830A-4EB8-9332-0A6E7A397C66}" type="datetime1">
              <a:rPr lang="ru-RU" smtClean="0"/>
              <a:pPr>
                <a:defRPr/>
              </a:pPr>
              <a:t>27.04.2015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14A5C-A599-476B-866D-41FA2848D7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972319"/>
            <a:ext cx="10675292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2"/>
            <a:ext cx="2406015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2"/>
            <a:ext cx="7039822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02EB3-2C2D-48FF-A467-FF831033498E}" type="datetime1">
              <a:rPr lang="ru-RU" smtClean="0"/>
              <a:pPr>
                <a:defRPr/>
              </a:pPr>
              <a:t>27.04.2015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6885"/>
            <a:ext cx="10693400" cy="7570170"/>
          </a:xfrm>
          <a:prstGeom prst="rect">
            <a:avLst/>
          </a:prstGeom>
        </p:spPr>
      </p:pic>
      <p:sp>
        <p:nvSpPr>
          <p:cNvPr id="13" name="Прямоугольник 12"/>
          <p:cNvSpPr/>
          <p:nvPr userDrawn="1"/>
        </p:nvSpPr>
        <p:spPr>
          <a:xfrm>
            <a:off x="3474492" y="0"/>
            <a:ext cx="7218908" cy="7597055"/>
          </a:xfrm>
          <a:prstGeom prst="rect">
            <a:avLst/>
          </a:prstGeom>
          <a:solidFill>
            <a:srgbClr val="7F2D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 userDrawn="1"/>
        </p:nvSpPr>
        <p:spPr>
          <a:xfrm>
            <a:off x="651630" y="4654029"/>
            <a:ext cx="10041770" cy="353559"/>
          </a:xfrm>
          <a:prstGeom prst="rect">
            <a:avLst/>
          </a:prstGeom>
        </p:spPr>
        <p:txBody>
          <a:bodyPr lIns="104306" tIns="52153" rIns="104306" bIns="52153" anchor="ctr"/>
          <a:lstStyle/>
          <a:p>
            <a:pPr fontAlgn="auto">
              <a:spcAft>
                <a:spcPts val="0"/>
              </a:spcAft>
              <a:defRPr/>
            </a:pPr>
            <a:r>
              <a:rPr lang="ru-RU" sz="1400" cap="all" spc="114" dirty="0">
                <a:solidFill>
                  <a:prstClr val="white"/>
                </a:solidFill>
                <a:latin typeface="Georgia" pitchFamily="18" charset="0"/>
                <a:cs typeface="Arial" pitchFamily="34" charset="0"/>
              </a:rPr>
              <a:t>					</a:t>
            </a:r>
            <a:r>
              <a:rPr lang="en-US" sz="1400" cap="all" spc="114" dirty="0">
                <a:solidFill>
                  <a:prstClr val="white"/>
                </a:solidFill>
                <a:latin typeface="Georgia" pitchFamily="18" charset="0"/>
                <a:cs typeface="Arial" pitchFamily="34" charset="0"/>
              </a:rPr>
              <a:t>            	</a:t>
            </a:r>
            <a:endParaRPr lang="ru-RU" sz="1400" cap="all" spc="114" dirty="0">
              <a:solidFill>
                <a:prstClr val="white"/>
              </a:solidFill>
              <a:latin typeface="Georgia" pitchFamily="18" charset="0"/>
              <a:cs typeface="Arial" pitchFamily="34" charset="0"/>
            </a:endParaRPr>
          </a:p>
        </p:txBody>
      </p:sp>
      <p:pic>
        <p:nvPicPr>
          <p:cNvPr id="15" name="Рисунок 11" descr="q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06540" y="6854181"/>
            <a:ext cx="543952" cy="512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2"/>
          <p:cNvSpPr txBox="1">
            <a:spLocks noChangeArrowheads="1"/>
          </p:cNvSpPr>
          <p:nvPr userDrawn="1"/>
        </p:nvSpPr>
        <p:spPr bwMode="auto">
          <a:xfrm>
            <a:off x="4554612" y="6981187"/>
            <a:ext cx="3958043" cy="471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306" tIns="52153" rIns="104306" bIns="52153">
            <a:spAutoFit/>
          </a:bodyPr>
          <a:lstStyle/>
          <a:p>
            <a:pPr>
              <a:lnSpc>
                <a:spcPct val="140000"/>
              </a:lnSpc>
            </a:pPr>
            <a:r>
              <a:rPr lang="en-US" sz="900" dirty="0" smtClean="0">
                <a:solidFill>
                  <a:prstClr val="white"/>
                </a:solidFill>
                <a:latin typeface="PT Sans" pitchFamily="34" charset="-52"/>
                <a:cs typeface="Arial" charset="0"/>
              </a:rPr>
              <a:t>CLS.RU</a:t>
            </a:r>
            <a:endParaRPr lang="en-US" sz="900" dirty="0">
              <a:solidFill>
                <a:prstClr val="white"/>
              </a:solidFill>
              <a:latin typeface="PT Sans" pitchFamily="34" charset="-52"/>
              <a:cs typeface="Arial" charset="0"/>
            </a:endParaRPr>
          </a:p>
          <a:p>
            <a:pPr>
              <a:lnSpc>
                <a:spcPct val="140000"/>
              </a:lnSpc>
            </a:pPr>
            <a:r>
              <a:rPr lang="en-US" sz="800" dirty="0">
                <a:solidFill>
                  <a:prstClr val="white"/>
                </a:solidFill>
                <a:latin typeface="PT Sans" pitchFamily="34" charset="-52"/>
                <a:cs typeface="Arial" charset="0"/>
              </a:rPr>
              <a:t>© </a:t>
            </a:r>
            <a:r>
              <a:rPr lang="en-US" sz="800" dirty="0" smtClean="0">
                <a:solidFill>
                  <a:prstClr val="white"/>
                </a:solidFill>
                <a:latin typeface="PT Sans" pitchFamily="34" charset="-52"/>
                <a:cs typeface="Arial" charset="0"/>
              </a:rPr>
              <a:t>2015 </a:t>
            </a:r>
            <a:r>
              <a:rPr lang="en-US" sz="800" dirty="0">
                <a:solidFill>
                  <a:prstClr val="white"/>
                </a:solidFill>
                <a:latin typeface="PT Sans" pitchFamily="34" charset="-52"/>
                <a:cs typeface="Arial" charset="0"/>
              </a:rPr>
              <a:t>CAPITAL LEGAL SERVICES INTERNATIONAL, L.L.C.</a:t>
            </a:r>
            <a:endParaRPr lang="ru-RU" sz="800" dirty="0">
              <a:solidFill>
                <a:prstClr val="white"/>
              </a:solidFill>
              <a:latin typeface="PT Sans" pitchFamily="34" charset="-52"/>
              <a:cs typeface="Arial" charset="0"/>
            </a:endParaRPr>
          </a:p>
        </p:txBody>
      </p:sp>
      <p:sp>
        <p:nvSpPr>
          <p:cNvPr id="17" name="TextBox 4"/>
          <p:cNvSpPr txBox="1">
            <a:spLocks noChangeArrowheads="1"/>
          </p:cNvSpPr>
          <p:nvPr userDrawn="1"/>
        </p:nvSpPr>
        <p:spPr bwMode="auto">
          <a:xfrm>
            <a:off x="3762524" y="1651473"/>
            <a:ext cx="6696744" cy="127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4306" tIns="52153" rIns="104306" bIns="52153">
            <a:spAutoFit/>
          </a:bodyPr>
          <a:lstStyle/>
          <a:p>
            <a:pPr>
              <a:defRPr/>
            </a:pPr>
            <a:r>
              <a:rPr lang="ru-RU" sz="4400" dirty="0" smtClean="0">
                <a:solidFill>
                  <a:prstClr val="white"/>
                </a:solidFill>
                <a:latin typeface="PT Sans" pitchFamily="34" charset="-52"/>
              </a:rPr>
              <a:t>Спасибо за внимание!</a:t>
            </a:r>
            <a:endParaRPr lang="en-US" sz="3200" dirty="0" smtClean="0">
              <a:solidFill>
                <a:srgbClr val="FFCC99"/>
              </a:solidFill>
              <a:latin typeface="PT Sans" pitchFamily="34" charset="-52"/>
            </a:endParaRPr>
          </a:p>
          <a:p>
            <a:pPr algn="r">
              <a:defRPr/>
            </a:pPr>
            <a:endParaRPr lang="en-US" sz="3200" dirty="0" smtClean="0">
              <a:solidFill>
                <a:srgbClr val="FFCC99"/>
              </a:solidFill>
              <a:latin typeface="PT Sans" pitchFamily="34" charset="-52"/>
            </a:endParaRPr>
          </a:p>
        </p:txBody>
      </p:sp>
      <p:sp>
        <p:nvSpPr>
          <p:cNvPr id="20" name="Прямоугольник 19"/>
          <p:cNvSpPr>
            <a:spLocks noChangeArrowheads="1"/>
          </p:cNvSpPr>
          <p:nvPr userDrawn="1"/>
        </p:nvSpPr>
        <p:spPr bwMode="auto">
          <a:xfrm>
            <a:off x="3756074" y="1636813"/>
            <a:ext cx="6642526" cy="782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4306" tIns="52153" rIns="104306" bIns="52153">
            <a:sp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4400" dirty="0" smtClean="0">
                <a:solidFill>
                  <a:prstClr val="white"/>
                </a:solidFill>
                <a:latin typeface="PT Sans" pitchFamily="34" charset="-52"/>
              </a:rPr>
              <a:t> </a:t>
            </a:r>
            <a:endParaRPr lang="ru-RU" sz="4400" dirty="0">
              <a:solidFill>
                <a:prstClr val="white"/>
              </a:solidFill>
              <a:latin typeface="PT Sans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3521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 userDrawn="1"/>
        </p:nvSpPr>
        <p:spPr>
          <a:xfrm>
            <a:off x="3473498" y="0"/>
            <a:ext cx="7219902" cy="972319"/>
          </a:xfrm>
          <a:prstGeom prst="rect">
            <a:avLst/>
          </a:prstGeom>
          <a:solidFill>
            <a:srgbClr val="7F2D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>
              <a:solidFill>
                <a:prstClr val="white"/>
              </a:solidFill>
            </a:endParaRPr>
          </a:p>
          <a:p>
            <a:pPr algn="ctr"/>
            <a:endParaRPr lang="ru-RU" sz="1400" dirty="0">
              <a:solidFill>
                <a:prstClr val="white"/>
              </a:solidFill>
            </a:endParaRPr>
          </a:p>
        </p:txBody>
      </p:sp>
      <p:sp>
        <p:nvSpPr>
          <p:cNvPr id="2" name="Прямоугольник 1"/>
          <p:cNvSpPr/>
          <p:nvPr userDrawn="1"/>
        </p:nvSpPr>
        <p:spPr>
          <a:xfrm>
            <a:off x="0" y="972319"/>
            <a:ext cx="10675292" cy="65889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Содержимое 2"/>
          <p:cNvSpPr txBox="1">
            <a:spLocks/>
          </p:cNvSpPr>
          <p:nvPr userDrawn="1"/>
        </p:nvSpPr>
        <p:spPr>
          <a:xfrm>
            <a:off x="771426" y="1994816"/>
            <a:ext cx="9327802" cy="4541032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charset="0"/>
              <a:buNone/>
              <a:defRPr/>
            </a:pPr>
            <a:endParaRPr lang="ru-RU" sz="2000" dirty="0" smtClean="0">
              <a:solidFill>
                <a:srgbClr val="631A4B"/>
              </a:solidFill>
              <a:latin typeface="PT Sans" panose="020B0503020203020204" pitchFamily="34" charset="-52"/>
            </a:endParaRPr>
          </a:p>
        </p:txBody>
      </p:sp>
      <p:cxnSp>
        <p:nvCxnSpPr>
          <p:cNvPr id="11" name="Прямая соединительная линия 10"/>
          <p:cNvCxnSpPr/>
          <p:nvPr userDrawn="1"/>
        </p:nvCxnSpPr>
        <p:spPr>
          <a:xfrm>
            <a:off x="306140" y="1620391"/>
            <a:ext cx="7992888" cy="0"/>
          </a:xfrm>
          <a:prstGeom prst="line">
            <a:avLst/>
          </a:prstGeom>
          <a:ln w="19050">
            <a:solidFill>
              <a:srgbClr val="631A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9"/>
          <p:cNvSpPr txBox="1">
            <a:spLocks noChangeArrowheads="1"/>
          </p:cNvSpPr>
          <p:nvPr userDrawn="1"/>
        </p:nvSpPr>
        <p:spPr bwMode="auto">
          <a:xfrm>
            <a:off x="3367679" y="6981460"/>
            <a:ext cx="3958043" cy="471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306" tIns="52153" rIns="104306" bIns="52153">
            <a:spAutoFit/>
          </a:bodyPr>
          <a:lstStyle/>
          <a:p>
            <a:pPr algn="ctr">
              <a:lnSpc>
                <a:spcPct val="140000"/>
              </a:lnSpc>
            </a:pPr>
            <a:r>
              <a:rPr lang="en-US" sz="900" dirty="0" smtClean="0">
                <a:solidFill>
                  <a:srgbClr val="631A4B"/>
                </a:solidFill>
                <a:latin typeface="Arial" charset="0"/>
                <a:cs typeface="Arial" charset="0"/>
              </a:rPr>
              <a:t>CLS.RU</a:t>
            </a:r>
            <a:endParaRPr lang="en-US" sz="900" dirty="0">
              <a:solidFill>
                <a:srgbClr val="631A4B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</a:pPr>
            <a:r>
              <a:rPr lang="en-US" sz="800" dirty="0">
                <a:solidFill>
                  <a:srgbClr val="7F7F7F"/>
                </a:solidFill>
                <a:latin typeface="Arial" charset="0"/>
                <a:cs typeface="Arial" charset="0"/>
              </a:rPr>
              <a:t>© </a:t>
            </a:r>
            <a:r>
              <a:rPr lang="en-US" sz="800" dirty="0" smtClean="0">
                <a:solidFill>
                  <a:srgbClr val="7F7F7F"/>
                </a:solidFill>
                <a:latin typeface="Arial" charset="0"/>
                <a:cs typeface="Arial" charset="0"/>
              </a:rPr>
              <a:t>2015 </a:t>
            </a:r>
            <a:r>
              <a:rPr lang="en-US" sz="800" dirty="0">
                <a:solidFill>
                  <a:srgbClr val="7F7F7F"/>
                </a:solidFill>
                <a:latin typeface="Arial" charset="0"/>
                <a:cs typeface="Arial" charset="0"/>
              </a:rPr>
              <a:t>CAPITAL LEGAL </a:t>
            </a:r>
            <a:r>
              <a:rPr lang="en-US" sz="800" dirty="0" smtClean="0">
                <a:solidFill>
                  <a:srgbClr val="7F7F7F"/>
                </a:solidFill>
                <a:latin typeface="Arial" charset="0"/>
                <a:cs typeface="Arial" charset="0"/>
              </a:rPr>
              <a:t>SERVICES </a:t>
            </a:r>
            <a:r>
              <a:rPr lang="en-US" sz="800" dirty="0">
                <a:solidFill>
                  <a:srgbClr val="7F7F7F"/>
                </a:solidFill>
                <a:latin typeface="Arial" charset="0"/>
                <a:cs typeface="Arial" charset="0"/>
              </a:rPr>
              <a:t>INTERNATIONAL, L.L.C.</a:t>
            </a:r>
            <a:endParaRPr lang="ru-RU" sz="800" dirty="0">
              <a:solidFill>
                <a:srgbClr val="7F7F7F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Номер слайда 5"/>
          <p:cNvSpPr txBox="1">
            <a:spLocks/>
          </p:cNvSpPr>
          <p:nvPr userDrawn="1"/>
        </p:nvSpPr>
        <p:spPr bwMode="auto">
          <a:xfrm>
            <a:off x="9739188" y="7122480"/>
            <a:ext cx="648072" cy="40256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1pPr>
            <a:lvl2pPr marL="521528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2pPr>
            <a:lvl3pPr marL="1043056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3pPr>
            <a:lvl4pPr marL="1564584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4pPr>
            <a:lvl5pPr marL="2086112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5pPr>
            <a:lvl6pPr marL="2607640" algn="l" defTabSz="1043056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6pPr>
            <a:lvl7pPr marL="3129168" algn="l" defTabSz="1043056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7pPr>
            <a:lvl8pPr marL="3650696" algn="l" defTabSz="1043056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8pPr>
            <a:lvl9pPr marL="4172224" algn="l" defTabSz="1043056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9pPr>
          </a:lstStyle>
          <a:p>
            <a:fld id="{231A8415-AC99-4A42-8394-4E61096B55C7}" type="slidenum">
              <a:rPr lang="ru-RU" sz="1400" smtClean="0">
                <a:solidFill>
                  <a:srgbClr val="631A4B"/>
                </a:solidFill>
                <a:latin typeface="PT Sans" pitchFamily="34" charset="-52"/>
              </a:rPr>
              <a:pPr/>
              <a:t>‹#›</a:t>
            </a:fld>
            <a:endParaRPr lang="ru-RU" sz="1400" dirty="0" smtClean="0">
              <a:solidFill>
                <a:srgbClr val="631A4B"/>
              </a:solidFill>
              <a:latin typeface="PT Sans" pitchFamily="34" charset="-5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"/>
            <a:ext cx="10693400" cy="7590049"/>
          </a:xfrm>
          <a:prstGeom prst="rect">
            <a:avLst/>
          </a:prstGeom>
        </p:spPr>
      </p:pic>
      <p:sp>
        <p:nvSpPr>
          <p:cNvPr id="9" name="Прямоугольник 8"/>
          <p:cNvSpPr/>
          <p:nvPr userDrawn="1"/>
        </p:nvSpPr>
        <p:spPr>
          <a:xfrm>
            <a:off x="3762524" y="396255"/>
            <a:ext cx="3735360" cy="289991"/>
          </a:xfrm>
          <a:prstGeom prst="rect">
            <a:avLst/>
          </a:prstGeom>
        </p:spPr>
        <p:txBody>
          <a:bodyPr wrap="square" lIns="104306" tIns="52153" rIns="104306" bIns="52153">
            <a:spAutoFit/>
          </a:bodyPr>
          <a:lstStyle/>
          <a:p>
            <a:pPr>
              <a:defRPr/>
            </a:pPr>
            <a:r>
              <a:rPr lang="en-US" sz="1200" cap="all" spc="114" dirty="0" smtClean="0">
                <a:solidFill>
                  <a:prstClr val="white"/>
                </a:solidFill>
                <a:latin typeface="PT Sans" pitchFamily="34" charset="-52"/>
                <a:cs typeface="Arial" pitchFamily="34" charset="0"/>
              </a:rPr>
              <a:t>Finland, TAMPERE, march 2014</a:t>
            </a:r>
            <a:endParaRPr lang="ru-RU" sz="1200" dirty="0">
              <a:solidFill>
                <a:prstClr val="black"/>
              </a:solidFill>
              <a:latin typeface="PT Sans" pitchFamily="34" charset="-52"/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3473498" y="0"/>
            <a:ext cx="7219902" cy="972319"/>
          </a:xfrm>
          <a:prstGeom prst="rect">
            <a:avLst/>
          </a:prstGeom>
          <a:solidFill>
            <a:srgbClr val="7F2D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280993" y="898912"/>
            <a:ext cx="981823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>
              <a:defRPr/>
            </a:pPr>
            <a:endParaRPr lang="en-US" sz="1000" b="1" dirty="0">
              <a:solidFill>
                <a:srgbClr val="B33589"/>
              </a:solidFill>
              <a:latin typeface="Georgia" pitchFamily="18" charset="0"/>
            </a:endParaRPr>
          </a:p>
        </p:txBody>
      </p:sp>
      <p:sp>
        <p:nvSpPr>
          <p:cNvPr id="13" name="Содержимое 2"/>
          <p:cNvSpPr txBox="1">
            <a:spLocks/>
          </p:cNvSpPr>
          <p:nvPr userDrawn="1"/>
        </p:nvSpPr>
        <p:spPr>
          <a:xfrm>
            <a:off x="771426" y="1994816"/>
            <a:ext cx="9327802" cy="4541032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charset="0"/>
              <a:buNone/>
              <a:defRPr/>
            </a:pPr>
            <a:endParaRPr lang="ru-RU" sz="2000" dirty="0" smtClean="0">
              <a:solidFill>
                <a:srgbClr val="631A4B"/>
              </a:solidFill>
              <a:latin typeface="PT Sans" panose="020B0503020203020204" pitchFamily="34" charset="-52"/>
            </a:endParaRP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0" y="972319"/>
            <a:ext cx="10675292" cy="65889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TextBox 9"/>
          <p:cNvSpPr txBox="1">
            <a:spLocks noChangeArrowheads="1"/>
          </p:cNvSpPr>
          <p:nvPr userDrawn="1"/>
        </p:nvSpPr>
        <p:spPr bwMode="auto">
          <a:xfrm>
            <a:off x="3367679" y="6981460"/>
            <a:ext cx="3958043" cy="471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306" tIns="52153" rIns="104306" bIns="52153">
            <a:spAutoFit/>
          </a:bodyPr>
          <a:lstStyle/>
          <a:p>
            <a:pPr algn="ctr">
              <a:lnSpc>
                <a:spcPct val="140000"/>
              </a:lnSpc>
            </a:pPr>
            <a:r>
              <a:rPr lang="en-US" sz="900" dirty="0" smtClean="0">
                <a:solidFill>
                  <a:srgbClr val="631A4B"/>
                </a:solidFill>
                <a:latin typeface="Arial" charset="0"/>
                <a:cs typeface="Arial" charset="0"/>
              </a:rPr>
              <a:t>CLS.RU</a:t>
            </a:r>
            <a:endParaRPr lang="en-US" sz="900" dirty="0">
              <a:solidFill>
                <a:srgbClr val="631A4B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</a:pPr>
            <a:r>
              <a:rPr lang="en-US" sz="800" dirty="0">
                <a:solidFill>
                  <a:srgbClr val="7F7F7F"/>
                </a:solidFill>
                <a:latin typeface="Arial" charset="0"/>
                <a:cs typeface="Arial" charset="0"/>
              </a:rPr>
              <a:t>© </a:t>
            </a:r>
            <a:r>
              <a:rPr lang="en-US" sz="800" dirty="0" smtClean="0">
                <a:solidFill>
                  <a:srgbClr val="7F7F7F"/>
                </a:solidFill>
                <a:latin typeface="Arial" charset="0"/>
                <a:cs typeface="Arial" charset="0"/>
              </a:rPr>
              <a:t>2015 </a:t>
            </a:r>
            <a:r>
              <a:rPr lang="en-US" sz="800" dirty="0">
                <a:solidFill>
                  <a:srgbClr val="7F7F7F"/>
                </a:solidFill>
                <a:latin typeface="Arial" charset="0"/>
                <a:cs typeface="Arial" charset="0"/>
              </a:rPr>
              <a:t>CAPITAL LEGAL </a:t>
            </a:r>
            <a:r>
              <a:rPr lang="en-US" sz="800" dirty="0" smtClean="0">
                <a:solidFill>
                  <a:srgbClr val="7F7F7F"/>
                </a:solidFill>
                <a:latin typeface="Arial" charset="0"/>
                <a:cs typeface="Arial" charset="0"/>
              </a:rPr>
              <a:t>SERVICES </a:t>
            </a:r>
            <a:r>
              <a:rPr lang="en-US" sz="800" dirty="0">
                <a:solidFill>
                  <a:srgbClr val="7F7F7F"/>
                </a:solidFill>
                <a:latin typeface="Arial" charset="0"/>
                <a:cs typeface="Arial" charset="0"/>
              </a:rPr>
              <a:t>INTERNATIONAL, L.L.C.</a:t>
            </a:r>
            <a:endParaRPr lang="ru-RU" sz="800" dirty="0">
              <a:solidFill>
                <a:srgbClr val="7F7F7F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Номер слайда 5"/>
          <p:cNvSpPr txBox="1">
            <a:spLocks/>
          </p:cNvSpPr>
          <p:nvPr userDrawn="1"/>
        </p:nvSpPr>
        <p:spPr bwMode="auto">
          <a:xfrm>
            <a:off x="9739188" y="7122480"/>
            <a:ext cx="648072" cy="40256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1pPr>
            <a:lvl2pPr marL="521528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2pPr>
            <a:lvl3pPr marL="1043056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3pPr>
            <a:lvl4pPr marL="1564584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4pPr>
            <a:lvl5pPr marL="2086112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5pPr>
            <a:lvl6pPr marL="2607640" algn="l" defTabSz="1043056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6pPr>
            <a:lvl7pPr marL="3129168" algn="l" defTabSz="1043056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7pPr>
            <a:lvl8pPr marL="3650696" algn="l" defTabSz="1043056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8pPr>
            <a:lvl9pPr marL="4172224" algn="l" defTabSz="1043056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9pPr>
          </a:lstStyle>
          <a:p>
            <a:fld id="{231A8415-AC99-4A42-8394-4E61096B55C7}" type="slidenum">
              <a:rPr lang="ru-RU" sz="1400" smtClean="0">
                <a:solidFill>
                  <a:srgbClr val="631A4B"/>
                </a:solidFill>
                <a:latin typeface="PT Sans" pitchFamily="34" charset="-52"/>
              </a:rPr>
              <a:pPr/>
              <a:t>‹#›</a:t>
            </a:fld>
            <a:endParaRPr lang="ru-RU" sz="1400" dirty="0" smtClean="0">
              <a:solidFill>
                <a:srgbClr val="631A4B"/>
              </a:solidFill>
              <a:latin typeface="PT Sans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83759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9C043-ACF1-4745-AA57-8E74494B857C}" type="datetime1">
              <a:rPr lang="ru-RU" smtClean="0"/>
              <a:pPr>
                <a:defRPr/>
              </a:pPr>
              <a:t>27.04.2015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653578" y="6679992"/>
            <a:ext cx="3386243" cy="40256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364472" y="6989414"/>
            <a:ext cx="2495127" cy="40256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972319"/>
            <a:ext cx="10675292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452F3-58C7-450B-B00D-ED957C46034C}" type="datetime1">
              <a:rPr lang="ru-RU" smtClean="0"/>
              <a:pPr>
                <a:defRPr/>
              </a:pPr>
              <a:t>27.04.2015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653578" y="6806887"/>
            <a:ext cx="3386243" cy="40256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972319"/>
            <a:ext cx="10675292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5BBD1-281F-4D31-9809-A9B10F10B9C7}" type="datetime1">
              <a:rPr lang="ru-RU" smtClean="0"/>
              <a:pPr>
                <a:defRPr/>
              </a:pPr>
              <a:t>27.04.2015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972319"/>
            <a:ext cx="10675292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60408-E76B-41B0-AB3E-FC9CDF4CA43C}" type="datetime1">
              <a:rPr lang="ru-RU" smtClean="0"/>
              <a:pPr>
                <a:defRPr/>
              </a:pPr>
              <a:t>27.04.2015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0" y="972319"/>
            <a:ext cx="10675292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FBB8E-7C5E-4CED-9639-F05E8F029F24}" type="datetime1">
              <a:rPr lang="ru-RU" smtClean="0"/>
              <a:pPr>
                <a:defRPr/>
              </a:pPr>
              <a:t>27.04.2015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972319"/>
            <a:ext cx="10675292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AE35E-425C-4F08-BBD0-B0D7D23D372B}" type="datetime1">
              <a:rPr lang="ru-RU" smtClean="0"/>
              <a:pPr>
                <a:defRPr/>
              </a:pPr>
              <a:t>27.04.2015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972319"/>
            <a:ext cx="10675292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534670" y="302801"/>
            <a:ext cx="9624060" cy="1260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34670" y="1764295"/>
            <a:ext cx="9624060" cy="4990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86A33F9-691D-4DB5-97D9-AFB50A04BC69}" type="datetime1">
              <a:rPr lang="ru-RU" smtClean="0"/>
              <a:pPr>
                <a:defRPr/>
              </a:pPr>
              <a:t>27.04.2015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3787992-F37F-4F2B-8301-0C5E0E071D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"/>
            <a:ext cx="10693400" cy="7590049"/>
          </a:xfrm>
          <a:prstGeom prst="rect">
            <a:avLst/>
          </a:prstGeom>
        </p:spPr>
      </p:pic>
      <p:sp>
        <p:nvSpPr>
          <p:cNvPr id="9" name="TextBox 9"/>
          <p:cNvSpPr txBox="1">
            <a:spLocks noChangeArrowheads="1"/>
          </p:cNvSpPr>
          <p:nvPr userDrawn="1"/>
        </p:nvSpPr>
        <p:spPr bwMode="auto">
          <a:xfrm>
            <a:off x="3367679" y="6981460"/>
            <a:ext cx="3958043" cy="451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306" tIns="52153" rIns="104306" bIns="52153">
            <a:spAutoFit/>
          </a:bodyPr>
          <a:lstStyle/>
          <a:p>
            <a:pPr algn="ctr">
              <a:lnSpc>
                <a:spcPct val="140000"/>
              </a:lnSpc>
            </a:pPr>
            <a:r>
              <a:rPr lang="en-US" sz="900" dirty="0" smtClean="0">
                <a:solidFill>
                  <a:srgbClr val="631A4B"/>
                </a:solidFill>
                <a:latin typeface="Arial" charset="0"/>
                <a:cs typeface="Arial" charset="0"/>
              </a:rPr>
              <a:t>CLS.RU</a:t>
            </a:r>
            <a:endParaRPr lang="en-US" sz="900" dirty="0">
              <a:solidFill>
                <a:srgbClr val="631A4B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</a:pPr>
            <a:r>
              <a:rPr lang="en-US" sz="800" dirty="0">
                <a:solidFill>
                  <a:srgbClr val="7F7F7F"/>
                </a:solidFill>
                <a:latin typeface="Arial" charset="0"/>
                <a:cs typeface="Arial" charset="0"/>
              </a:rPr>
              <a:t>© </a:t>
            </a:r>
            <a:r>
              <a:rPr lang="en-US" sz="800" dirty="0" smtClean="0">
                <a:solidFill>
                  <a:srgbClr val="7F7F7F"/>
                </a:solidFill>
                <a:latin typeface="Arial" charset="0"/>
                <a:cs typeface="Arial" charset="0"/>
              </a:rPr>
              <a:t>2014 </a:t>
            </a:r>
            <a:r>
              <a:rPr lang="en-US" sz="800" dirty="0">
                <a:solidFill>
                  <a:srgbClr val="7F7F7F"/>
                </a:solidFill>
                <a:latin typeface="Arial" charset="0"/>
                <a:cs typeface="Arial" charset="0"/>
              </a:rPr>
              <a:t>CAPITAL LEGAL </a:t>
            </a:r>
            <a:r>
              <a:rPr lang="en-US" sz="800" dirty="0" smtClean="0">
                <a:solidFill>
                  <a:srgbClr val="7F7F7F"/>
                </a:solidFill>
                <a:latin typeface="Arial" charset="0"/>
                <a:cs typeface="Arial" charset="0"/>
              </a:rPr>
              <a:t>SERVICES </a:t>
            </a:r>
            <a:r>
              <a:rPr lang="en-US" sz="800" dirty="0">
                <a:solidFill>
                  <a:srgbClr val="7F7F7F"/>
                </a:solidFill>
                <a:latin typeface="Arial" charset="0"/>
                <a:cs typeface="Arial" charset="0"/>
              </a:rPr>
              <a:t>INTERNATIONAL, L.L.C.</a:t>
            </a:r>
            <a:endParaRPr lang="ru-RU" sz="800" dirty="0">
              <a:solidFill>
                <a:srgbClr val="7F7F7F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3762524" y="396255"/>
            <a:ext cx="3735360" cy="289991"/>
          </a:xfrm>
          <a:prstGeom prst="rect">
            <a:avLst/>
          </a:prstGeom>
        </p:spPr>
        <p:txBody>
          <a:bodyPr wrap="square" lIns="104306" tIns="52153" rIns="104306" bIns="52153">
            <a:spAutoFit/>
          </a:bodyPr>
          <a:lstStyle/>
          <a:p>
            <a:pPr>
              <a:defRPr/>
            </a:pPr>
            <a:r>
              <a:rPr lang="en-US" sz="1200" cap="all" spc="114" dirty="0" smtClean="0">
                <a:solidFill>
                  <a:prstClr val="white"/>
                </a:solidFill>
                <a:latin typeface="PT Sans" pitchFamily="34" charset="-52"/>
                <a:cs typeface="Arial" pitchFamily="34" charset="0"/>
              </a:rPr>
              <a:t>Finland, TAMPERE, march 2014</a:t>
            </a:r>
            <a:endParaRPr lang="ru-RU" sz="1200" dirty="0">
              <a:solidFill>
                <a:prstClr val="black"/>
              </a:solidFill>
              <a:latin typeface="PT Sans" pitchFamily="34" charset="-52"/>
            </a:endParaRP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3473498" y="0"/>
            <a:ext cx="7219902" cy="972319"/>
          </a:xfrm>
          <a:prstGeom prst="rect">
            <a:avLst/>
          </a:prstGeom>
          <a:solidFill>
            <a:srgbClr val="7F2D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solidFill>
                <a:prstClr val="white"/>
              </a:solidFill>
            </a:endParaRPr>
          </a:p>
        </p:txBody>
      </p:sp>
      <p:cxnSp>
        <p:nvCxnSpPr>
          <p:cNvPr id="12" name="Прямая соединительная линия 11"/>
          <p:cNvCxnSpPr/>
          <p:nvPr userDrawn="1"/>
        </p:nvCxnSpPr>
        <p:spPr>
          <a:xfrm>
            <a:off x="306140" y="1620391"/>
            <a:ext cx="7992888" cy="0"/>
          </a:xfrm>
          <a:prstGeom prst="line">
            <a:avLst/>
          </a:prstGeom>
          <a:ln w="19050">
            <a:solidFill>
              <a:srgbClr val="631A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одержимое 2"/>
          <p:cNvSpPr txBox="1">
            <a:spLocks/>
          </p:cNvSpPr>
          <p:nvPr userDrawn="1"/>
        </p:nvSpPr>
        <p:spPr>
          <a:xfrm>
            <a:off x="771426" y="1994816"/>
            <a:ext cx="9327802" cy="4541032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charset="0"/>
              <a:buNone/>
              <a:defRPr/>
            </a:pPr>
            <a:endParaRPr lang="ru-RU" sz="2000" dirty="0" smtClean="0">
              <a:solidFill>
                <a:srgbClr val="631A4B"/>
              </a:solidFill>
              <a:latin typeface="PT Sans" panose="020B0503020203020204" pitchFamily="34" charset="-52"/>
            </a:endParaRPr>
          </a:p>
        </p:txBody>
      </p:sp>
      <p:sp>
        <p:nvSpPr>
          <p:cNvPr id="15" name="Номер слайда 5"/>
          <p:cNvSpPr txBox="1">
            <a:spLocks/>
          </p:cNvSpPr>
          <p:nvPr userDrawn="1"/>
        </p:nvSpPr>
        <p:spPr bwMode="auto">
          <a:xfrm>
            <a:off x="9739188" y="7122480"/>
            <a:ext cx="648072" cy="40256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1pPr>
            <a:lvl2pPr marL="521528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2pPr>
            <a:lvl3pPr marL="1043056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3pPr>
            <a:lvl4pPr marL="1564584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4pPr>
            <a:lvl5pPr marL="2086112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5pPr>
            <a:lvl6pPr marL="2607640" algn="l" defTabSz="1043056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6pPr>
            <a:lvl7pPr marL="3129168" algn="l" defTabSz="1043056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7pPr>
            <a:lvl8pPr marL="3650696" algn="l" defTabSz="1043056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8pPr>
            <a:lvl9pPr marL="4172224" algn="l" defTabSz="1043056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9pPr>
          </a:lstStyle>
          <a:p>
            <a:fld id="{231A8415-AC99-4A42-8394-4E61096B55C7}" type="slidenum">
              <a:rPr lang="ru-RU" sz="1400" smtClean="0">
                <a:solidFill>
                  <a:srgbClr val="631A4B"/>
                </a:solidFill>
                <a:latin typeface="PT Sans" pitchFamily="34" charset="-52"/>
              </a:rPr>
              <a:pPr/>
              <a:t>‹#›</a:t>
            </a:fld>
            <a:endParaRPr lang="ru-RU" sz="1600" dirty="0" smtClean="0">
              <a:solidFill>
                <a:srgbClr val="631A4B"/>
              </a:solidFill>
              <a:latin typeface="PT Sans" pitchFamily="34" charset="-5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521528" algn="ctr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6pPr>
      <a:lvl7pPr marL="1043056" algn="ctr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7pPr>
      <a:lvl8pPr marL="1564584" algn="ctr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8pPr>
      <a:lvl9pPr marL="2086112" algn="ctr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9pPr>
    </p:titleStyle>
    <p:bodyStyle>
      <a:lvl1pPr marL="391146" indent="-39114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7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847483" indent="-32595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303820" indent="-26076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825348" indent="-26076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346876" indent="-26076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3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gavrilenko@cls.ru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/>
          <p:cNvSpPr txBox="1">
            <a:spLocks/>
          </p:cNvSpPr>
          <p:nvPr/>
        </p:nvSpPr>
        <p:spPr>
          <a:xfrm>
            <a:off x="651630" y="4654029"/>
            <a:ext cx="10041770" cy="353559"/>
          </a:xfrm>
          <a:prstGeom prst="rect">
            <a:avLst/>
          </a:prstGeom>
        </p:spPr>
        <p:txBody>
          <a:bodyPr lIns="104306" tIns="52153" rIns="104306" bIns="52153" anchor="ctr"/>
          <a:lstStyle/>
          <a:p>
            <a:pPr fontAlgn="auto">
              <a:spcAft>
                <a:spcPts val="0"/>
              </a:spcAft>
              <a:defRPr/>
            </a:pPr>
            <a:r>
              <a:rPr lang="ru-RU" sz="1400" cap="all" spc="114" dirty="0">
                <a:solidFill>
                  <a:prstClr val="white"/>
                </a:solidFill>
                <a:latin typeface="Georgia" pitchFamily="18" charset="0"/>
                <a:cs typeface="Arial" pitchFamily="34" charset="0"/>
              </a:rPr>
              <a:t>					</a:t>
            </a:r>
            <a:r>
              <a:rPr lang="en-US" sz="1400" cap="all" spc="114" dirty="0">
                <a:solidFill>
                  <a:prstClr val="white"/>
                </a:solidFill>
                <a:latin typeface="Georgia" pitchFamily="18" charset="0"/>
                <a:cs typeface="Arial" pitchFamily="34" charset="0"/>
              </a:rPr>
              <a:t>            	</a:t>
            </a:r>
            <a:endParaRPr lang="ru-RU" sz="1400" cap="all" spc="114" dirty="0">
              <a:solidFill>
                <a:prstClr val="white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3762524" y="1651473"/>
            <a:ext cx="6696744" cy="3429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4306" tIns="52153" rIns="104306" bIns="52153">
            <a:spAutoFit/>
          </a:bodyPr>
          <a:lstStyle/>
          <a:p>
            <a:pPr>
              <a:defRPr/>
            </a:pPr>
            <a:r>
              <a:rPr lang="en-US" sz="4400" dirty="0" smtClean="0">
                <a:solidFill>
                  <a:prstClr val="white"/>
                </a:solidFill>
                <a:latin typeface="PT Sans" pitchFamily="34" charset="-52"/>
              </a:rPr>
              <a:t>Capital Legal Services</a:t>
            </a:r>
          </a:p>
          <a:p>
            <a:pPr>
              <a:defRPr/>
            </a:pPr>
            <a:endParaRPr lang="en-US" sz="3200" dirty="0" smtClean="0">
              <a:solidFill>
                <a:srgbClr val="FFCC99"/>
              </a:solidFill>
              <a:latin typeface="PT Sans" pitchFamily="34" charset="-52"/>
            </a:endParaRPr>
          </a:p>
          <a:p>
            <a:pPr algn="r">
              <a:defRPr/>
            </a:pPr>
            <a:endParaRPr lang="en-US" sz="3200" dirty="0" smtClean="0">
              <a:solidFill>
                <a:srgbClr val="FFCC99"/>
              </a:solidFill>
              <a:latin typeface="PT Sans" pitchFamily="34" charset="-52"/>
            </a:endParaRPr>
          </a:p>
          <a:p>
            <a:pPr>
              <a:defRPr/>
            </a:pPr>
            <a:r>
              <a:rPr lang="ru-RU" sz="3600" dirty="0">
                <a:solidFill>
                  <a:srgbClr val="FFCC99"/>
                </a:solidFill>
                <a:latin typeface="PT Sans" pitchFamily="34" charset="-52"/>
              </a:rPr>
              <a:t>Построение и функционирование системы ПОД/ФТ в НПФ</a:t>
            </a:r>
            <a:endParaRPr lang="en-US" sz="3600" dirty="0">
              <a:solidFill>
                <a:srgbClr val="FFCC99"/>
              </a:solidFill>
              <a:latin typeface="PT Sans" pitchFamily="34" charset="-5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834532" y="5632750"/>
            <a:ext cx="534670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dirty="0" smtClean="0">
                <a:solidFill>
                  <a:prstClr val="white"/>
                </a:solidFill>
                <a:latin typeface="PT Sans" pitchFamily="34" charset="-52"/>
              </a:rPr>
              <a:t>Гавриленко Дмитрий </a:t>
            </a:r>
            <a:r>
              <a:rPr lang="ru-RU" dirty="0" smtClean="0">
                <a:solidFill>
                  <a:prstClr val="white"/>
                </a:solidFill>
                <a:latin typeface="PT Sans" pitchFamily="34" charset="-52"/>
              </a:rPr>
              <a:t>Александрович</a:t>
            </a:r>
            <a:endParaRPr lang="en-US" dirty="0" smtClean="0">
              <a:solidFill>
                <a:prstClr val="white"/>
              </a:solidFill>
              <a:latin typeface="PT Sans" pitchFamily="34" charset="-52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solidFill>
                  <a:prstClr val="white"/>
                </a:solidFill>
                <a:latin typeface="PT Sans" pitchFamily="34" charset="-52"/>
                <a:hlinkClick r:id="rId3"/>
              </a:rPr>
              <a:t>dgavrilenko@cls.ru</a:t>
            </a:r>
            <a:endParaRPr lang="en-US" dirty="0" smtClean="0">
              <a:solidFill>
                <a:prstClr val="white"/>
              </a:solidFill>
              <a:latin typeface="PT Sans" pitchFamily="34" charset="-52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solidFill>
                  <a:prstClr val="white"/>
                </a:solidFill>
                <a:latin typeface="PT Sans" pitchFamily="34" charset="-52"/>
              </a:rPr>
              <a:t>+7 (903) 017-37-16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ru-RU" dirty="0" smtClean="0">
              <a:solidFill>
                <a:prstClr val="white"/>
              </a:solidFill>
              <a:latin typeface="PT Sans" pitchFamily="34" charset="-52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ru-RU" dirty="0">
              <a:solidFill>
                <a:prstClr val="white"/>
              </a:solidFill>
              <a:latin typeface="PT Sans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873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435118" y="972319"/>
            <a:ext cx="981823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>
              <a:defRPr/>
            </a:pPr>
            <a:endParaRPr lang="en-US" sz="1000" b="1" dirty="0">
              <a:solidFill>
                <a:srgbClr val="B33589"/>
              </a:solidFill>
              <a:latin typeface="Georgia" pitchFamily="18" charset="0"/>
            </a:endParaRPr>
          </a:p>
          <a:p>
            <a:pPr marL="447675">
              <a:defRPr/>
            </a:pPr>
            <a:r>
              <a:rPr lang="ru-RU" sz="28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ПВК</a:t>
            </a:r>
            <a:endParaRPr lang="en-US" sz="1400" b="1" dirty="0" smtClean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34132" y="1649427"/>
            <a:ext cx="10225136" cy="5659596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2400" dirty="0"/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Комплексный документ или комплект документов;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совокупности принимаемых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НПФ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 и предпринимаемых процедур, определенных программами осуществления внутреннего контроля в целях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ПОД/ФТ;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утверждаются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генеральным директором НПФ.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43977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435118" y="972319"/>
            <a:ext cx="981823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>
              <a:defRPr/>
            </a:pPr>
            <a:endParaRPr lang="en-US" sz="1000" b="1" dirty="0">
              <a:solidFill>
                <a:srgbClr val="B33589"/>
              </a:solidFill>
              <a:latin typeface="Georgia" pitchFamily="18" charset="0"/>
            </a:endParaRPr>
          </a:p>
          <a:p>
            <a:pPr marL="447675">
              <a:defRPr/>
            </a:pPr>
            <a:r>
              <a:rPr lang="ru-RU" sz="28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</a:t>
            </a:r>
            <a:endParaRPr lang="en-US" sz="1400" b="1" dirty="0" smtClean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34132" y="1649427"/>
            <a:ext cx="10225136" cy="5659596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за организацией ПОД/ФТ;</a:t>
            </a:r>
          </a:p>
          <a:p>
            <a:pPr algn="just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за выполнением ПОД/ФТ;</a:t>
            </a:r>
          </a:p>
          <a:p>
            <a:pPr marL="0" indent="0" algn="just">
              <a:buNone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за соответствием ПВК действующему законодательству.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36200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435118" y="972319"/>
            <a:ext cx="981823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>
              <a:defRPr/>
            </a:pPr>
            <a:endParaRPr lang="en-US" sz="1000" b="1" dirty="0">
              <a:solidFill>
                <a:srgbClr val="B33589"/>
              </a:solidFill>
              <a:latin typeface="Georgia" pitchFamily="18" charset="0"/>
            </a:endParaRPr>
          </a:p>
          <a:p>
            <a:pPr marL="447675">
              <a:defRPr/>
            </a:pPr>
            <a:r>
              <a:rPr lang="ru-RU" sz="28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Актуализация ПВК</a:t>
            </a:r>
            <a:endParaRPr lang="en-US" sz="1400" b="1" dirty="0" smtClean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34132" y="1649427"/>
            <a:ext cx="10225136" cy="5659596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 algn="jus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ПВК по ПОД/ФТ должны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соответствовать требованиям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сфере ПОД/ФТ не позднее трех месяцев после даты вступления в силу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изменений.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21682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435118" y="972319"/>
            <a:ext cx="981823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>
              <a:defRPr/>
            </a:pPr>
            <a:r>
              <a:rPr lang="en-US" sz="28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sz="2800" b="1" dirty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системы ПОД/ФТ</a:t>
            </a:r>
          </a:p>
          <a:p>
            <a:pPr marL="447675">
              <a:defRPr/>
            </a:pPr>
            <a:endParaRPr lang="en-US" sz="2800" b="1" dirty="0">
              <a:solidFill>
                <a:srgbClr val="B3358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34132" y="1649427"/>
            <a:ext cx="10225136" cy="5659596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2400" dirty="0"/>
          </a:p>
          <a:p>
            <a:pPr marL="0" indent="0" algn="jus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НПФ из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сотрудников назначается специальное должностное лицо, ответственное за реализацию ПВК по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ПОД/ФТ – ответственный сотрудник.</a:t>
            </a:r>
          </a:p>
          <a:p>
            <a:pPr marL="0" indent="0" algn="just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СДЛ: 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тветственный сотрудник;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сотрудники структурного подразделения по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ПОД/ФТ.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223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34132" y="972319"/>
            <a:ext cx="102251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algn="just">
              <a:defRPr/>
            </a:pPr>
            <a:r>
              <a:rPr lang="ru-RU" sz="2400" b="1" dirty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СДЛ и сотруднику структурного подразделения:</a:t>
            </a: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34132" y="1649427"/>
            <a:ext cx="10225136" cy="5659596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высшее юридическое или экономическое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опыт работы в сфере ПОД/ФТ или опыт руководства отделом (иным подразделением)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некредитной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финансовой организации либо иной организации, осуществляющей операции с денежными средствами или иным имуществом, не менее одного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при отсутствии высшего юридического или экономического образования - иное высшее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образование;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опыт работы в сфере ПОД/ФТ или опыт руководства отделом (иным подразделением)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некредитной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финансовой организации либо иной организации, осуществляющей операции с денежными средствами или иным имуществом, не менее двух лет.</a:t>
            </a:r>
          </a:p>
        </p:txBody>
      </p:sp>
    </p:spTree>
    <p:extLst>
      <p:ext uri="{BB962C8B-B14F-4D97-AF65-F5344CB8AC3E}">
        <p14:creationId xmlns:p14="http://schemas.microsoft.com/office/powerpoint/2010/main" xmlns="" val="199611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34132" y="972319"/>
            <a:ext cx="102251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algn="just">
              <a:defRPr/>
            </a:pPr>
            <a:r>
              <a:rPr lang="ru-RU" sz="2400" b="1" dirty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СДЛ и сотруднику структурного подразделения:</a:t>
            </a: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34132" y="1649427"/>
            <a:ext cx="10225136" cy="5659596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высшее юридическое или экономическое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опыт работы в сфере ПОД/ФТ или опыт руководства отделом (иным подразделением)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некредитной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финансовой организации либо иной организации, осуществляющей операции с денежными средствами или иным имуществом, не менее одного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при отсутствии высшего юридического или экономического образования - иное высшее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образование;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опыт работы в сфере ПОД/ФТ или опыт руководства отделом (иным подразделением)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некредитной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финансовой организации либо иной организации, осуществляющей операции с денежными средствами или иным имуществом, не менее двух лет.</a:t>
            </a:r>
          </a:p>
        </p:txBody>
      </p:sp>
    </p:spTree>
    <p:extLst>
      <p:ext uri="{BB962C8B-B14F-4D97-AF65-F5344CB8AC3E}">
        <p14:creationId xmlns:p14="http://schemas.microsoft.com/office/powerpoint/2010/main" xmlns="" val="161478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34132" y="972319"/>
            <a:ext cx="102251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algn="just">
              <a:defRPr/>
            </a:pPr>
            <a:r>
              <a:rPr lang="ru-RU" sz="2400" b="1" dirty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СДЛ и сотруднику структурного подразделения:</a:t>
            </a: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34132" y="1649427"/>
            <a:ext cx="10225136" cy="5659596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Отсутствие:</a:t>
            </a:r>
          </a:p>
          <a:p>
            <a:pPr marL="0" indent="0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неснятой или непогашенной судимости за преступления в сфере экономики или преступления против государственной власти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факта расторжения трудового договора по инициативе работодателя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связи с  совершения виновных действий работником, непосредственно обслуживающим денежные или товарные ценности, если эти действия дают основание для утраты доверия к нему со стороны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81031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34132" y="972319"/>
            <a:ext cx="102251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algn="just">
              <a:defRPr/>
            </a:pPr>
            <a:r>
              <a:rPr lang="ru-RU" sz="24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Уведомление регулятора:</a:t>
            </a:r>
            <a:endParaRPr lang="ru-RU" sz="2400" b="1" dirty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34132" y="1649427"/>
            <a:ext cx="10225136" cy="5659596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Фонд обязан информировать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ДКИиДУ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течение 3 рабочих дней:</a:t>
            </a:r>
          </a:p>
          <a:p>
            <a:pPr marL="0" indent="0">
              <a:buNone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назначении ответственного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сотрудника;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назначении (освобождении) другого сотрудника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некредитной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финансовой организации исполняющим обязанности ответственного сотрудника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ФИО;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олжность;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онтактные данные (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email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телефон).</a:t>
            </a:r>
          </a:p>
        </p:txBody>
      </p:sp>
    </p:spTree>
    <p:extLst>
      <p:ext uri="{BB962C8B-B14F-4D97-AF65-F5344CB8AC3E}">
        <p14:creationId xmlns:p14="http://schemas.microsoft.com/office/powerpoint/2010/main" xmlns="" val="78719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34132" y="972319"/>
            <a:ext cx="102251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algn="just">
              <a:defRPr/>
            </a:pPr>
            <a:r>
              <a:rPr lang="ru-RU" sz="28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Структурное подразделение</a:t>
            </a:r>
            <a:endParaRPr lang="ru-RU" sz="2800" b="1" dirty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34132" y="1649427"/>
            <a:ext cx="10225136" cy="5659596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самостоятельного подразделения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ПОД/ФТ либо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входящего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структуру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некредитной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финансовой организации подразделение, в компетенцию которого будут входить вопросы ПОД/ФТ.   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Подразделение:</a:t>
            </a:r>
          </a:p>
          <a:p>
            <a:pPr marL="0" indent="0" algn="just">
              <a:buNone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состоит из 2 и более сотрудников НПФ;</a:t>
            </a:r>
          </a:p>
          <a:p>
            <a:pPr marL="0" indent="0" algn="just">
              <a:buNone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возглавляется ответственным сотрудником.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57447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1022166" y="3307496"/>
            <a:ext cx="8649066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lvl="2" algn="ctr">
              <a:spcAft>
                <a:spcPts val="1200"/>
              </a:spcAft>
              <a:tabLst>
                <a:tab pos="3317875" algn="l"/>
              </a:tabLst>
              <a:defRPr/>
            </a:pPr>
            <a:r>
              <a:rPr lang="ru-RU" sz="36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ОРГАНИЗАЦИИ СИСТЕМЫ ПОД/ФТ</a:t>
            </a:r>
            <a:endParaRPr lang="en-US" sz="3600" b="1" dirty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lvl="2" algn="ctr">
              <a:spcAft>
                <a:spcPts val="1200"/>
              </a:spcAft>
              <a:tabLst>
                <a:tab pos="3317875" algn="l"/>
              </a:tabLst>
              <a:defRPr/>
            </a:pPr>
            <a:endParaRPr lang="en-US" sz="3200" b="1" dirty="0" smtClean="0">
              <a:solidFill>
                <a:srgbClr val="631A4B"/>
              </a:solidFill>
              <a:latin typeface="PT Sans" pitchFamily="34" charset="-52"/>
            </a:endParaRPr>
          </a:p>
          <a:p>
            <a:pPr marL="628650">
              <a:defRPr/>
            </a:pPr>
            <a:endParaRPr lang="en-US" sz="2000" dirty="0" smtClean="0">
              <a:solidFill>
                <a:prstClr val="black"/>
              </a:solidFill>
              <a:latin typeface="PT Sans"/>
            </a:endParaRPr>
          </a:p>
          <a:p>
            <a:pPr marL="914400" indent="-285750">
              <a:buFont typeface="Arial" panose="020B0604020202020204" pitchFamily="34" charset="0"/>
              <a:buChar char="•"/>
              <a:defRPr/>
            </a:pPr>
            <a:endParaRPr lang="en-US" dirty="0" smtClean="0">
              <a:solidFill>
                <a:prstClr val="black"/>
              </a:solidFill>
              <a:latin typeface="PT Sans"/>
            </a:endParaRPr>
          </a:p>
          <a:p>
            <a:pPr marL="896938" indent="-268288">
              <a:buFont typeface="Arial" pitchFamily="34" charset="0"/>
              <a:buChar char="•"/>
              <a:defRPr/>
            </a:pPr>
            <a:endParaRPr lang="ru-RU" dirty="0">
              <a:solidFill>
                <a:prstClr val="black"/>
              </a:solidFill>
              <a:latin typeface="PT Sans"/>
            </a:endParaRPr>
          </a:p>
          <a:p>
            <a:pPr marL="896938" indent="-268288">
              <a:buFont typeface="Arial" pitchFamily="34" charset="0"/>
              <a:buChar char="•"/>
              <a:defRPr/>
            </a:pPr>
            <a:endParaRPr lang="en-US" sz="1600" dirty="0">
              <a:solidFill>
                <a:prstClr val="black"/>
              </a:solidFill>
              <a:latin typeface="PT San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269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1342150" y="1467084"/>
            <a:ext cx="8649066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lvl="2">
              <a:spcAft>
                <a:spcPts val="1200"/>
              </a:spcAft>
              <a:tabLst>
                <a:tab pos="3317875" algn="l"/>
              </a:tabLst>
              <a:defRPr/>
            </a:pPr>
            <a:r>
              <a:rPr lang="ru-RU" sz="3200" b="1" dirty="0" smtClean="0">
                <a:solidFill>
                  <a:srgbClr val="631A4B"/>
                </a:solidFill>
                <a:latin typeface="PT Sans" pitchFamily="34" charset="-52"/>
              </a:rPr>
              <a:t>Содержание</a:t>
            </a:r>
            <a:endParaRPr lang="en-US" sz="3200" b="1" dirty="0" smtClean="0">
              <a:solidFill>
                <a:srgbClr val="631A4B"/>
              </a:solidFill>
              <a:latin typeface="PT Sans" pitchFamily="34" charset="-52"/>
            </a:endParaRPr>
          </a:p>
          <a:p>
            <a:pPr marL="628650">
              <a:defRPr/>
            </a:pPr>
            <a:endParaRPr lang="en-US" sz="2000" dirty="0" smtClean="0">
              <a:solidFill>
                <a:prstClr val="black"/>
              </a:solidFill>
              <a:latin typeface="PT Sans"/>
            </a:endParaRPr>
          </a:p>
          <a:p>
            <a:pPr marL="896938" indent="-268288"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prstClr val="black"/>
                </a:solidFill>
                <a:latin typeface="PT Sans"/>
              </a:rPr>
              <a:t>Основные НПА</a:t>
            </a:r>
          </a:p>
          <a:p>
            <a:pPr marL="628650">
              <a:defRPr/>
            </a:pPr>
            <a:endParaRPr lang="en-US" sz="1400" dirty="0">
              <a:solidFill>
                <a:prstClr val="black"/>
              </a:solidFill>
              <a:latin typeface="PT Sans"/>
            </a:endParaRPr>
          </a:p>
          <a:p>
            <a:pPr marL="896938" indent="-268288"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prstClr val="black"/>
                </a:solidFill>
                <a:latin typeface="PT Sans"/>
              </a:rPr>
              <a:t>Организация системы ПОД/ФТ</a:t>
            </a:r>
            <a:endParaRPr lang="en-US" sz="2400" dirty="0" smtClean="0">
              <a:solidFill>
                <a:prstClr val="black"/>
              </a:solidFill>
              <a:latin typeface="PT Sans"/>
            </a:endParaRPr>
          </a:p>
          <a:p>
            <a:pPr marL="896938" indent="-268288">
              <a:buFont typeface="Arial" pitchFamily="34" charset="0"/>
              <a:buChar char="•"/>
              <a:defRPr/>
            </a:pPr>
            <a:endParaRPr lang="en-US" sz="1400" dirty="0">
              <a:solidFill>
                <a:prstClr val="black"/>
              </a:solidFill>
              <a:latin typeface="PT Sans"/>
            </a:endParaRPr>
          </a:p>
          <a:p>
            <a:pPr marL="896938" indent="-268288"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prstClr val="black"/>
                </a:solidFill>
                <a:latin typeface="PT Sans"/>
              </a:rPr>
              <a:t>Требования к ПВК</a:t>
            </a:r>
          </a:p>
          <a:p>
            <a:pPr marL="896938" indent="-268288">
              <a:buFont typeface="Arial" pitchFamily="34" charset="0"/>
              <a:buChar char="•"/>
              <a:defRPr/>
            </a:pPr>
            <a:endParaRPr lang="ru-RU" sz="1400" dirty="0">
              <a:solidFill>
                <a:prstClr val="black"/>
              </a:solidFill>
              <a:latin typeface="PT Sans"/>
            </a:endParaRPr>
          </a:p>
          <a:p>
            <a:pPr marL="896938" indent="-268288"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prstClr val="black"/>
                </a:solidFill>
                <a:latin typeface="PT Sans"/>
              </a:rPr>
              <a:t>Программы, включаемые в ПВК</a:t>
            </a:r>
          </a:p>
          <a:p>
            <a:pPr marL="896938" indent="-268288">
              <a:buFont typeface="Arial" pitchFamily="34" charset="0"/>
              <a:buChar char="•"/>
              <a:defRPr/>
            </a:pPr>
            <a:endParaRPr lang="ru-RU" sz="2400" dirty="0" smtClean="0">
              <a:solidFill>
                <a:prstClr val="black"/>
              </a:solidFill>
              <a:latin typeface="PT Sans"/>
            </a:endParaRPr>
          </a:p>
          <a:p>
            <a:pPr marL="628650">
              <a:defRPr/>
            </a:pPr>
            <a:endParaRPr lang="en-US" sz="1400" dirty="0" smtClean="0">
              <a:solidFill>
                <a:prstClr val="black"/>
              </a:solidFill>
              <a:latin typeface="PT Sans"/>
            </a:endParaRPr>
          </a:p>
          <a:p>
            <a:pPr marL="914400" indent="-285750">
              <a:buFont typeface="Arial" panose="020B0604020202020204" pitchFamily="34" charset="0"/>
              <a:buChar char="•"/>
              <a:defRPr/>
            </a:pPr>
            <a:endParaRPr lang="en-US" dirty="0" smtClean="0">
              <a:solidFill>
                <a:prstClr val="black"/>
              </a:solidFill>
              <a:latin typeface="PT Sans"/>
            </a:endParaRPr>
          </a:p>
          <a:p>
            <a:pPr marL="896938" indent="-268288">
              <a:buFont typeface="Arial" pitchFamily="34" charset="0"/>
              <a:buChar char="•"/>
              <a:defRPr/>
            </a:pPr>
            <a:endParaRPr lang="ru-RU" dirty="0">
              <a:solidFill>
                <a:prstClr val="black"/>
              </a:solidFill>
              <a:latin typeface="PT Sans"/>
            </a:endParaRPr>
          </a:p>
          <a:p>
            <a:pPr marL="896938" indent="-268288">
              <a:buFont typeface="Arial" pitchFamily="34" charset="0"/>
              <a:buChar char="•"/>
              <a:defRPr/>
            </a:pPr>
            <a:endParaRPr lang="en-US" sz="1600" dirty="0">
              <a:solidFill>
                <a:prstClr val="black"/>
              </a:solidFill>
              <a:latin typeface="PT San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71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34132" y="972319"/>
            <a:ext cx="102251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algn="just">
              <a:defRPr/>
            </a:pPr>
            <a:r>
              <a:rPr lang="ru-RU" sz="32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организации (1) </a:t>
            </a:r>
            <a:endParaRPr lang="ru-RU" sz="3200" b="1" dirty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34132" y="1649427"/>
            <a:ext cx="10225136" cy="5659596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ответственного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сотрудника;</a:t>
            </a:r>
          </a:p>
          <a:p>
            <a:pPr marL="0" lv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ответственного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lvl="0" indent="0">
              <a:buNone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ответственного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сотрудника;</a:t>
            </a:r>
          </a:p>
          <a:p>
            <a:pPr marL="0" lvl="0" indent="0">
              <a:buNone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бязанности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ответственного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сотрудника;</a:t>
            </a:r>
          </a:p>
          <a:p>
            <a:pPr marL="0" lvl="0" indent="0">
              <a:buNone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ункции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сотрудников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подразделения;</a:t>
            </a:r>
          </a:p>
          <a:p>
            <a:pPr lvl="0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олномочии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сотрудников подразделения по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ПОД/ФТ.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022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34132" y="972319"/>
            <a:ext cx="102251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algn="just">
              <a:defRPr/>
            </a:pPr>
            <a:r>
              <a:rPr lang="ru-RU" sz="32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</a:t>
            </a:r>
            <a:r>
              <a:rPr lang="ru-RU" sz="3200" b="1" dirty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СДЛ</a:t>
            </a: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34132" y="1649427"/>
            <a:ext cx="10225136" cy="5659596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разработки и представления ПВК по ПОД/ФТ на утверждение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руководителю НПФ;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решений при осуществлении внутреннего контроля в целях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ПОД/ФТ;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представления и контроль за представлением сведений в уполномоченный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руководителю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Фонда текущей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отчетности в сроки и в порядке, которые определяются внутренними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документами;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представление не реже одного раза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Совету Фонда письменного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отчета, согласованного с руководителем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НПФ,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результатах реализации ПВК по ПОД/ФТ, рекомендуемых мерах по улучшению системы ПОД/ФТ.</a:t>
            </a:r>
          </a:p>
          <a:p>
            <a:pPr marL="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510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34132" y="972319"/>
            <a:ext cx="102251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algn="just">
              <a:defRPr/>
            </a:pPr>
            <a:r>
              <a:rPr lang="ru-RU" sz="3200" b="1" dirty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2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рава </a:t>
            </a:r>
            <a:r>
              <a:rPr lang="ru-RU" sz="3200" b="1" dirty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СДЛ</a:t>
            </a: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34132" y="1649427"/>
            <a:ext cx="10225136" cy="5659596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давать указания, касающиеся проведения операции (заключения сделки), в том числе о задержке ее проведения (заключения) в целях получения дополнительной или проверки имеющейся информации о клиенте или об операции (сделке);</a:t>
            </a:r>
          </a:p>
          <a:p>
            <a:pPr lvl="0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запрашивать и получать от руководителей и сотрудников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НПФ необходимые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в том числе распорядительные и бухгалтерские документы (документы по операциям (сделкам);</a:t>
            </a:r>
          </a:p>
          <a:p>
            <a:pPr lvl="0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снимать копии с полученных документов, электронных файлов;</a:t>
            </a:r>
          </a:p>
          <a:p>
            <a:pPr lvl="0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доступа в помещения подразделений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НПФ,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в помещения, используемые для хранения документов (архивы), компьютерной обработки данных (компьютерные залы) и хранения данных на электронных носителях;</a:t>
            </a:r>
          </a:p>
          <a:p>
            <a:pPr marL="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460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34132" y="972319"/>
            <a:ext cx="102251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algn="just">
              <a:defRPr/>
            </a:pPr>
            <a:r>
              <a:rPr lang="ru-RU" sz="3200" b="1" dirty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Обязанности </a:t>
            </a:r>
            <a:r>
              <a:rPr lang="ru-RU" sz="32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СДЛ</a:t>
            </a: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34132" y="1649427"/>
            <a:ext cx="10225136" cy="5659596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обеспечивать сохранность и возврат полученных от руководителей и сотрудников подразделений документов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обязанность обеспечивать конфиденциальность информации, полученной при осуществлении своих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функций.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662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34132" y="972319"/>
            <a:ext cx="102251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algn="just">
              <a:defRPr/>
            </a:pPr>
            <a:r>
              <a:rPr lang="ru-RU" sz="3200" b="1" dirty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организации </a:t>
            </a:r>
            <a:r>
              <a:rPr lang="ru-RU" sz="32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 </a:t>
            </a:r>
            <a:endParaRPr lang="ru-RU" sz="3200" b="1" dirty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34132" y="1649427"/>
            <a:ext cx="10225136" cy="5659596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ответственного сотрудника, сотрудников подразделения по ПОД/ФТ с иными сотрудниками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Фонда;</a:t>
            </a:r>
          </a:p>
          <a:p>
            <a:pPr lvl="0"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взаимодействия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Фонда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обособленными подразделениями (филиалами)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вопросам ПОД/ФТ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lv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документального фиксирования информации (документов), полученной (полученных)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Фондом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реализации ПВК по ПОД/ФТ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lv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хранения информации (документов), полученной (полученных)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некредитной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финансовой организацией в результате реализации ПВК по ПОД/ФТ; </a:t>
            </a:r>
          </a:p>
          <a:p>
            <a:pPr marL="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484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34132" y="972319"/>
            <a:ext cx="102251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algn="just">
              <a:defRPr/>
            </a:pPr>
            <a:r>
              <a:rPr lang="ru-RU" sz="3200" b="1" dirty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организации </a:t>
            </a:r>
            <a:r>
              <a:rPr lang="ru-RU" sz="32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 </a:t>
            </a:r>
            <a:endParaRPr lang="ru-RU" sz="3200" b="1" dirty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34132" y="1649427"/>
            <a:ext cx="10225136" cy="5659596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с клиентами, в том числе обслуживаемыми с использованием технологий дистанционного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обслуживания;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общей структуры системы ПОД/ФТ, ее элементов (уровней), включая подразделение по ПОД/ФТ (статус (подчиненность), структура, задачи, функции, порядок организации работы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lvl="0" algn="just"/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информирования сотрудниками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Фонда,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ответственным сотрудником,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руководителя и контролера Фонда,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ставших им известными фактах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нарушений 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сфере ПОД/ФТ, допущенных сотрудниками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Фонда;</a:t>
            </a:r>
          </a:p>
          <a:p>
            <a:pPr lvl="0" algn="just"/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проверки осуществления внутреннего контроля за соблюдением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Фондом и его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сотрудниками законодательства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сфере ПОД/ФТ, ПВК по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ПОД/ФТ;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373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34132" y="972319"/>
            <a:ext cx="102251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algn="just">
              <a:defRPr/>
            </a:pPr>
            <a:r>
              <a:rPr lang="ru-RU" sz="32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осуществления внутреннего контроля</a:t>
            </a:r>
            <a:endParaRPr lang="ru-RU" sz="3200" b="1" dirty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34132" y="1649427"/>
            <a:ext cx="10225136" cy="5659596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проведения проверки  выполнения ПВК по ПОД/ФТ,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ее периодичность (не реже 1 раза в год), </a:t>
            </a:r>
          </a:p>
          <a:p>
            <a:pPr lvl="0"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письменных отчетов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0"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их представления.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895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34132" y="972319"/>
            <a:ext cx="102251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algn="just">
              <a:defRPr/>
            </a:pPr>
            <a:r>
              <a:rPr lang="ru-RU" sz="3200" b="1" dirty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организации </a:t>
            </a:r>
            <a:r>
              <a:rPr lang="ru-RU" sz="32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(4) </a:t>
            </a:r>
            <a:endParaRPr lang="ru-RU" sz="3200" b="1" dirty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34132" y="1649427"/>
            <a:ext cx="10225136" cy="5659596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специальных электронных технологий, специального программного обеспечения (программных средств, продуктов), используемых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Фондом для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осуществления внутреннего контроля в целях ПОД/ФТ (в случаях их использования), в том числе сведения об их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разработчиках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наделении уполномоченных сотрудников в сфере ПОД/ФТ правами и обязанностями ответственного сотрудника, о распределении обязанностей и порядке взаимодействия между уполномоченными сотрудниками в сфере ПОД/ФТ и ответственным сотрудником, 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координации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уполномоченных сотрудников в сфере ПОД/ ответственным сотрудником. </a:t>
            </a:r>
          </a:p>
          <a:p>
            <a:pPr lvl="0"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241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1022166" y="3584495"/>
            <a:ext cx="864906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lvl="2" algn="ctr">
              <a:spcAft>
                <a:spcPts val="1200"/>
              </a:spcAft>
              <a:tabLst>
                <a:tab pos="3317875" algn="l"/>
              </a:tabLst>
              <a:defRPr/>
            </a:pPr>
            <a:r>
              <a:rPr lang="ru-RU" sz="36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ИДЕНТИФИКАЦИИ</a:t>
            </a:r>
            <a:endParaRPr lang="en-US" sz="3600" b="1" dirty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lvl="2" algn="ctr">
              <a:spcAft>
                <a:spcPts val="1200"/>
              </a:spcAft>
              <a:tabLst>
                <a:tab pos="3317875" algn="l"/>
              </a:tabLst>
              <a:defRPr/>
            </a:pPr>
            <a:endParaRPr lang="en-US" sz="3200" b="1" dirty="0" smtClean="0">
              <a:solidFill>
                <a:srgbClr val="631A4B"/>
              </a:solidFill>
              <a:latin typeface="PT Sans" pitchFamily="34" charset="-52"/>
            </a:endParaRPr>
          </a:p>
          <a:p>
            <a:pPr marL="628650">
              <a:defRPr/>
            </a:pPr>
            <a:endParaRPr lang="en-US" sz="2000" dirty="0" smtClean="0">
              <a:solidFill>
                <a:prstClr val="black"/>
              </a:solidFill>
              <a:latin typeface="PT Sans"/>
            </a:endParaRPr>
          </a:p>
          <a:p>
            <a:pPr marL="914400" indent="-285750">
              <a:buFont typeface="Arial" panose="020B0604020202020204" pitchFamily="34" charset="0"/>
              <a:buChar char="•"/>
              <a:defRPr/>
            </a:pPr>
            <a:endParaRPr lang="en-US" dirty="0" smtClean="0">
              <a:solidFill>
                <a:prstClr val="black"/>
              </a:solidFill>
              <a:latin typeface="PT Sans"/>
            </a:endParaRPr>
          </a:p>
          <a:p>
            <a:pPr marL="896938" indent="-268288">
              <a:buFont typeface="Arial" pitchFamily="34" charset="0"/>
              <a:buChar char="•"/>
              <a:defRPr/>
            </a:pPr>
            <a:endParaRPr lang="ru-RU" dirty="0">
              <a:solidFill>
                <a:prstClr val="black"/>
              </a:solidFill>
              <a:latin typeface="PT Sans"/>
            </a:endParaRPr>
          </a:p>
          <a:p>
            <a:pPr marL="896938" indent="-268288">
              <a:buFont typeface="Arial" pitchFamily="34" charset="0"/>
              <a:buChar char="•"/>
              <a:defRPr/>
            </a:pPr>
            <a:endParaRPr lang="en-US" sz="1600" dirty="0">
              <a:solidFill>
                <a:prstClr val="black"/>
              </a:solidFill>
              <a:latin typeface="PT San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427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34132" y="972319"/>
            <a:ext cx="102251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algn="just">
              <a:defRPr/>
            </a:pPr>
            <a:r>
              <a:rPr lang="ru-RU" sz="32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Идентификация</a:t>
            </a:r>
            <a:endParaRPr lang="ru-RU" sz="3200" b="1" dirty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34132" y="1649427"/>
            <a:ext cx="10225136" cy="5659596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Сбор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сведений и документов 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целях идентификации клиента, представителя клиента, выгодоприобретателя,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бенефициарного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владельца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Фондом самостоятельно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либо с привлечением третьих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229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435118" y="972319"/>
            <a:ext cx="981823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>
              <a:defRPr/>
            </a:pPr>
            <a:endParaRPr lang="en-US" sz="1000" b="1" dirty="0">
              <a:solidFill>
                <a:srgbClr val="B33589"/>
              </a:solidFill>
              <a:latin typeface="Georgia" pitchFamily="18" charset="0"/>
            </a:endParaRPr>
          </a:p>
          <a:p>
            <a:pPr marL="447675">
              <a:defRPr/>
            </a:pPr>
            <a:r>
              <a:rPr lang="ru-RU" sz="28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нормативные акты</a:t>
            </a:r>
            <a:endParaRPr lang="en-US" sz="1400" b="1" dirty="0" smtClean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34132" y="1649427"/>
            <a:ext cx="10225136" cy="5659596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07.08.2001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115-ФЗ «О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противодействии легализации (отмыванию) доходов, полученных преступным путем, и финансированию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терроризма»</a:t>
            </a:r>
          </a:p>
          <a:p>
            <a:pPr marL="0" indent="0" algn="just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Банка России от 15.12.2014 № 445-П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требованиях к правилам внутреннего контроля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некредитных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финансовых организаций в целях противодействия легализации (отмыванию) доходов, полученных преступным путем, и финансированию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терроризма»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Указание Банка России от 05.12.2014 № 3471-У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требованиях к подготовке и обучению кадров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некредитных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финансовых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организациях»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Банка России от 12.12.2014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444-П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идентификации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некредитными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финансовыми организациями клиентов, представителей клиента, выгодоприобретателей,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бенефициарных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владельцев в целях противодействия легализации (отмыванию) доходов, полученных преступным путем, и финансированию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терроризма»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94290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34132" y="972319"/>
            <a:ext cx="102251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algn="just">
              <a:defRPr/>
            </a:pPr>
            <a:r>
              <a:rPr lang="ru-RU" sz="32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идентификации (1)</a:t>
            </a:r>
            <a:endParaRPr lang="ru-RU" sz="3200" b="1" dirty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34132" y="1649427"/>
            <a:ext cx="10225136" cy="5659596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идентификации клиента, представителя клиента (в том числе лица, осуществляющего функции единоличного исполнительного органа, как представителя клиента), выгодоприобретателя,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бенефициарного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владельца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lvl="0" indent="0" algn="just">
              <a:buNone/>
            </a:pP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проверки наличия или отсутствия в отношении клиента, представителя клиента, выгодоприобретателя 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бенефициарного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владельца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сведенийо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причастности к ЭД 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замораживании (блокировании) денежных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средств;</a:t>
            </a:r>
          </a:p>
          <a:p>
            <a:pPr marL="0" lvl="0" indent="0" algn="just">
              <a:buNone/>
            </a:pP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обязательное использование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проведении процедуры идентификации доступных на законных основаниях источников информации (с указанием источников), в том числе использование сведений, предоставляемых органами государственной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963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34132" y="972319"/>
            <a:ext cx="102251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algn="just">
              <a:defRPr/>
            </a:pPr>
            <a:r>
              <a:rPr lang="ru-RU" sz="32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</a:t>
            </a:r>
            <a:endParaRPr lang="ru-RU" sz="3200" b="1" dirty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34132" y="1649427"/>
            <a:ext cx="10225136" cy="5659596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ЕГРЮЛ;</a:t>
            </a:r>
          </a:p>
          <a:p>
            <a:pPr marL="0" indent="0" algn="just">
              <a:buNone/>
            </a:pP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сводный государственный реестр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аккредитованных на территории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 представительств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компаний;</a:t>
            </a:r>
          </a:p>
          <a:p>
            <a:pPr marL="0" indent="0" algn="just">
              <a:buNone/>
            </a:pP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реестр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филиалов иностранных юридических лиц, аккредитованных на территории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РФ;</a:t>
            </a:r>
          </a:p>
          <a:p>
            <a:pPr marL="0" indent="0" algn="just">
              <a:buNone/>
            </a:pP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об утерянных, недействительных паспортах, о паспортах умерших физических лиц, об утерянных бланках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паспортов;</a:t>
            </a:r>
          </a:p>
          <a:p>
            <a:pPr marL="0" indent="0" algn="just">
              <a:buNone/>
            </a:pP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открытых баз данных федеральных органов исполнительной власти, размещенных в информационно-телекоммуникационной сети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«Интернет»;</a:t>
            </a:r>
          </a:p>
          <a:p>
            <a:pPr marL="0" indent="0" algn="just">
              <a:buNone/>
            </a:pP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источники, доступные на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законных основаниях.</a:t>
            </a:r>
          </a:p>
          <a:p>
            <a:pPr marL="0" indent="0">
              <a:buNone/>
            </a:pPr>
            <a:endParaRPr lang="ru-RU" sz="2400" dirty="0"/>
          </a:p>
          <a:p>
            <a:pPr lvl="0"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604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34132" y="972319"/>
            <a:ext cx="102251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algn="just">
              <a:defRPr/>
            </a:pPr>
            <a:r>
              <a:rPr lang="ru-RU" sz="32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идентификации (2)</a:t>
            </a:r>
            <a:endParaRPr lang="ru-RU" sz="3200" b="1" dirty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34132" y="1649427"/>
            <a:ext cx="10225136" cy="5659596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мерах, направленных на выявление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некредитной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финансовой организацией среди физических лиц, находящихся или принимаемых на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обслуживание: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иностранных публичных должностных лиц,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должностных лиц публичных международных организаций,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лиц, замещающих (занимающих) государственные должности Российской Федерации,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должности членов Совета директоров Центрального банка Российской Федерации,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должности федеральной государственной службы, назначение на которые и освобождение от которых осуществляются Президентом Российской Федерации или Правительством Российской Федерации,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должности в Центральном банке Российской Федерации,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Должности в государственных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корпорациях и иных организациях, созданных Российской Федерацией на основании федеральных законов, включенные в перечни должностей, определяемые Президентом Российской Федерации;</a:t>
            </a:r>
          </a:p>
          <a:p>
            <a:pPr lvl="0"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363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34132" y="972319"/>
            <a:ext cx="102251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algn="just">
              <a:defRPr/>
            </a:pPr>
            <a:r>
              <a:rPr lang="ru-RU" sz="32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идентификации (4)</a:t>
            </a:r>
            <a:endParaRPr lang="ru-RU" sz="3200" b="1" dirty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34132" y="1649427"/>
            <a:ext cx="10225136" cy="5659596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мер (процедур), направленных на выявление и идентификацию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некредитной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финансовой организацией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бенефициарных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владельцев клиентов;   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 для признания физического лица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бенефициарным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владельцем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клиента;</a:t>
            </a:r>
          </a:p>
          <a:p>
            <a:pPr marL="0" lv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 для признания в качестве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бенефициарного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владельца лица, осуществляющего функции единоличного исполнительного органа клиента - юридического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лица;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249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34132" y="972319"/>
            <a:ext cx="102251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algn="just">
              <a:defRPr/>
            </a:pPr>
            <a:r>
              <a:rPr lang="ru-RU" sz="32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идентификации (5)</a:t>
            </a:r>
            <a:endParaRPr lang="ru-RU" sz="3200" b="1" dirty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34132" y="1649427"/>
            <a:ext cx="10225136" cy="5659596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процедуры идентификации выгодоприобретателя, который не был идентифицирован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Фондом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приема клиента на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обслуживание;</a:t>
            </a:r>
          </a:p>
          <a:p>
            <a:pPr lvl="0" algn="just"/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проведения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Фондом мероприятий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проверке информации 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клиенте,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представителе клиента, выгодоприобретателе,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бенефициарном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владельце;</a:t>
            </a:r>
          </a:p>
          <a:p>
            <a:pPr marL="0" indent="0" algn="just">
              <a:buNone/>
            </a:pP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обновления сведений  (информации), полученных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Фондом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 идентификации клиентов, представителей клиентов, выгодоприобретателей 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бенефициарных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владельцев, с указанием периодичности их обновления; 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указание способов взаимодействия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Фонда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клиентом при запросе сведений и документов, необходимых для проведения идентификации (обновления идентификационных сведений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lvl="0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113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34132" y="972319"/>
            <a:ext cx="102251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algn="just">
              <a:defRPr/>
            </a:pPr>
            <a:r>
              <a:rPr lang="ru-RU" sz="32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идентификации (6)</a:t>
            </a:r>
            <a:endParaRPr lang="ru-RU" sz="3200" b="1" dirty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34132" y="1649427"/>
            <a:ext cx="10225136" cy="5659596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о принимаемых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некредитной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финансовой организацией мерах, направленных на получение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 о целях сотрудничества клиентов с Фондом, а также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целей финансово-хозяйственной деятельности, финансового положения и деловой репутации клиентов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взаимодействия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НПФ с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третьими лицами, осуществляющими сбор сведений и документов в целях идентификации лиц, принимаемых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обслуживание;</a:t>
            </a:r>
          </a:p>
          <a:p>
            <a:pPr lvl="0" algn="just"/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обеспечения доступа сотрудников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некредитной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финансовой организации к информации, полученной при проведении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идентификации;</a:t>
            </a:r>
          </a:p>
          <a:p>
            <a:pPr lvl="0" algn="just"/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оценки степени (уровня) риска совершения клиентом операций в целях легализации (отмывания) доходов, полученных преступным путем, и финансирования терроризма, основания оценки такого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риска.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/>
          </a:p>
          <a:p>
            <a:pPr lvl="0"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794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1022166" y="3307496"/>
            <a:ext cx="8649066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lvl="2" algn="ctr">
              <a:spcAft>
                <a:spcPts val="1200"/>
              </a:spcAft>
              <a:tabLst>
                <a:tab pos="3317875" algn="l"/>
              </a:tabLst>
              <a:defRPr/>
            </a:pPr>
            <a:r>
              <a:rPr lang="ru-RU" sz="36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УПРАВЛЕНИЯ РИСКОМ</a:t>
            </a:r>
            <a:endParaRPr lang="en-US" sz="3600" b="1" dirty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lvl="2" algn="ctr">
              <a:spcAft>
                <a:spcPts val="1200"/>
              </a:spcAft>
              <a:tabLst>
                <a:tab pos="3317875" algn="l"/>
              </a:tabLst>
              <a:defRPr/>
            </a:pPr>
            <a:endParaRPr lang="en-US" sz="3200" b="1" dirty="0" smtClean="0">
              <a:solidFill>
                <a:srgbClr val="631A4B"/>
              </a:solidFill>
              <a:latin typeface="PT Sans" pitchFamily="34" charset="-52"/>
            </a:endParaRPr>
          </a:p>
          <a:p>
            <a:pPr marL="628650">
              <a:defRPr/>
            </a:pPr>
            <a:endParaRPr lang="en-US" sz="2000" dirty="0" smtClean="0">
              <a:solidFill>
                <a:prstClr val="black"/>
              </a:solidFill>
              <a:latin typeface="PT Sans"/>
            </a:endParaRPr>
          </a:p>
          <a:p>
            <a:pPr marL="914400" indent="-285750">
              <a:buFont typeface="Arial" panose="020B0604020202020204" pitchFamily="34" charset="0"/>
              <a:buChar char="•"/>
              <a:defRPr/>
            </a:pPr>
            <a:endParaRPr lang="en-US" dirty="0" smtClean="0">
              <a:solidFill>
                <a:prstClr val="black"/>
              </a:solidFill>
              <a:latin typeface="PT Sans"/>
            </a:endParaRPr>
          </a:p>
          <a:p>
            <a:pPr marL="896938" indent="-268288">
              <a:buFont typeface="Arial" pitchFamily="34" charset="0"/>
              <a:buChar char="•"/>
              <a:defRPr/>
            </a:pPr>
            <a:endParaRPr lang="ru-RU" dirty="0">
              <a:solidFill>
                <a:prstClr val="black"/>
              </a:solidFill>
              <a:latin typeface="PT Sans"/>
            </a:endParaRPr>
          </a:p>
          <a:p>
            <a:pPr marL="896938" indent="-268288">
              <a:buFont typeface="Arial" pitchFamily="34" charset="0"/>
              <a:buChar char="•"/>
              <a:defRPr/>
            </a:pPr>
            <a:endParaRPr lang="en-US" sz="1600" dirty="0">
              <a:solidFill>
                <a:prstClr val="black"/>
              </a:solidFill>
              <a:latin typeface="PT San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26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34132" y="972319"/>
            <a:ext cx="102251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algn="just">
              <a:defRPr/>
            </a:pPr>
            <a:r>
              <a:rPr lang="ru-RU" sz="32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риском</a:t>
            </a:r>
            <a:endParaRPr lang="ru-RU" sz="3200" b="1" dirty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34132" y="1649427"/>
            <a:ext cx="10225136" cy="5659596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совокупность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предпринимаемых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Фондом действий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направленных на оценку риска легализации (отмывания) доходов, полученных преступным путем, и финансирования терроризма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 минимизацию посредством принятия предусмотренных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законодательством,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ПВК по ПОД/ФТ, а также договором с клиентом мер, в частности, запроса дополнительных документов, их анализа, в том числе путем сопоставления содержащейся в них информации с информацией, имеющейся в распоряжении некредитной финансовой организации, отказа в выполнении распоряжения клиента о совершении операции.</a:t>
            </a:r>
            <a:endParaRPr lang="ru-RU" sz="2400" dirty="0"/>
          </a:p>
          <a:p>
            <a:pPr lvl="0"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850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34132" y="972319"/>
            <a:ext cx="102251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algn="just">
              <a:defRPr/>
            </a:pPr>
            <a:r>
              <a:rPr lang="ru-RU" sz="32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Два основных вида риска</a:t>
            </a:r>
            <a:endParaRPr lang="ru-RU" sz="3200" b="1" dirty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34132" y="1649427"/>
            <a:ext cx="10225136" cy="5659596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риск совершения клиентом недопустимых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операций;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риска вовлеченности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Фонда и его сотрудников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использование услуг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Фонда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недопустимых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целях.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067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34132" y="972319"/>
            <a:ext cx="102251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algn="just">
              <a:defRPr/>
            </a:pPr>
            <a:r>
              <a:rPr lang="ru-RU" sz="32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риска</a:t>
            </a:r>
            <a:endParaRPr lang="ru-RU" sz="3200" b="1" dirty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34132" y="1649427"/>
            <a:ext cx="10225136" cy="5659596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(уровень) риска клиента оценивается по шкале определения степени (уровня) риска клиента, которая не может состоять менее чем из двух степеней (уровней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риска клиента осуществляется по одной или по совокупности следующих категорий рисков: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риск по типу клиента и (или) бенефициарного владельца;</a:t>
            </a:r>
          </a:p>
          <a:p>
            <a:pPr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страновой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риск;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риск, связанный с проведением клиентом определенного вида операций.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472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435118" y="972319"/>
            <a:ext cx="981823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>
              <a:defRPr/>
            </a:pPr>
            <a:endParaRPr lang="en-US" sz="1000" b="1" dirty="0">
              <a:solidFill>
                <a:srgbClr val="B3358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7675">
              <a:defRPr/>
            </a:pPr>
            <a:r>
              <a:rPr lang="ru-RU" sz="28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нормативные акты и разъяснения</a:t>
            </a:r>
            <a:endParaRPr lang="en-US" sz="1400" b="1" dirty="0" smtClean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34132" y="1649427"/>
            <a:ext cx="10225136" cy="5659596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Указание Банка России от 05.12.2014 № 3470-У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квалификационных требованиях к специальным должностным лицам, ответственным за реализацию правил внутреннего контроля в целях противодействия легализации (отмыванию) доходов, полученных преступным путем, и финансированию терроризма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некредитных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финансовых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Указание Банка России от 15.12.2014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3484-У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порядке представления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некредитными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финансовыми организациями в уполномоченный орган сведений, предусмотренных Федеральным законом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противодействии легализации (отмыванию) доходов, полученных преступным путем, и финансированию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терроризма»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Банка России от 13.11.2013 № 223-Т «Об оценке правил внутреннего контроля в целях ПОД/ФТ некредитных финансовых организаций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just"/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Информационные письма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Банка России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28.03.2014 № 23 и от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29.12.2014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25 «Обобщение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практики применения Федерального закона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противодействии легализации (отмыванию) доходов, полученных преступным путем, и финансированию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терроризма»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74077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34132" y="972319"/>
            <a:ext cx="102251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6213" algn="just">
              <a:defRPr/>
            </a:pPr>
            <a:r>
              <a:rPr lang="ru-RU" sz="28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 </a:t>
            </a:r>
            <a:r>
              <a:rPr lang="ru-RU" sz="2800" b="1" dirty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типу клиента и (или) бенефициарного </a:t>
            </a:r>
            <a:r>
              <a:rPr lang="ru-RU" sz="28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владельца (1)</a:t>
            </a:r>
            <a:endParaRPr lang="ru-RU" sz="2800" b="1" dirty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34132" y="1649427"/>
            <a:ext cx="10225136" cy="5659596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наличие у клиента и (или) бенефициарного владельца статуса лица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иностранных публичных должностных лиц,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должностных лиц публичных международных организаций,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лиц, замещающих (занимающих) государственные должности Российской Федерации,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должности членов Совета директоров Центрального банка Российской Федерации,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должности федеральной государственной службы, назначение на которые и освобождение от которых осуществляются Президентом Российской Федерации или Правительством Российской Федерации,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должности в Центральном банке Российской Федерации,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государственных корпорациях и иных организациях, созданных Российской Федерацией на основании федеральных законов, включенные в перечни должностей, определяемые Президентом Российской Федерации;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752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34132" y="972319"/>
            <a:ext cx="102251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6213" algn="just">
              <a:defRPr/>
            </a:pPr>
            <a:r>
              <a:rPr lang="ru-RU" sz="28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 </a:t>
            </a:r>
            <a:r>
              <a:rPr lang="ru-RU" sz="2800" b="1" dirty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типу клиента и (или) бенефициарного </a:t>
            </a:r>
            <a:r>
              <a:rPr lang="ru-RU" sz="28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владельца (2)</a:t>
            </a:r>
            <a:endParaRPr lang="ru-RU" sz="2800" b="1" dirty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0" y="1495539"/>
            <a:ext cx="10459268" cy="5813484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оснований полагать, что представленные клиентом документы и информация, в том числе в целях идентификации, являются недостоверными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ранее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принятое в отношении клиента решение об отказе в выполнении его распоряжения о совершении операции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 о финансово-хозяйственной деятельности клиента - юридического лица в открытых источниках информации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качестве адреса юридического лица адреса, в отношении которого имеется информация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ФНС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расположении по такому адресу также иных юридических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232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34132" y="972319"/>
            <a:ext cx="102251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6213" algn="just">
              <a:defRPr/>
            </a:pPr>
            <a:r>
              <a:rPr lang="ru-RU" sz="28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 </a:t>
            </a:r>
            <a:r>
              <a:rPr lang="ru-RU" sz="2800" b="1" dirty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типу клиента и (или) бенефициарного </a:t>
            </a:r>
            <a:r>
              <a:rPr lang="ru-RU" sz="28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владельца (3)</a:t>
            </a:r>
            <a:endParaRPr lang="ru-RU" sz="2800" b="1" dirty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34132" y="1404367"/>
            <a:ext cx="10231146" cy="5643046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информации о представлении клиентом бухгалтерской отчетности с нулевыми показателями за последние четыре отчетных периода в случае, когда некредитной финансовой организации известно о совершении клиентом операций (сделок) с денежными средствами или иным имуществом;</a:t>
            </a:r>
          </a:p>
          <a:p>
            <a:pPr algn="just"/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клиента и (или) бенефициарного владельца в Перечень организаций и физических лиц;</a:t>
            </a:r>
          </a:p>
          <a:p>
            <a:pPr algn="just"/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клиента и (или) бенефициарного владельца клиента межведомственным координационным органом, осуществляющим функции по противодействию финансированию терроризма, решения о замораживании (блокировании) принадлежащих ему денежных средств или иного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имущества.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815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34132" y="972319"/>
            <a:ext cx="102251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6213" algn="just">
              <a:defRPr/>
            </a:pPr>
            <a:r>
              <a:rPr lang="ru-RU" sz="2800" b="1" dirty="0" err="1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Страновой</a:t>
            </a:r>
            <a:r>
              <a:rPr lang="ru-RU" sz="2800" b="1" dirty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риск</a:t>
            </a: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34132" y="1692400"/>
            <a:ext cx="10231146" cy="5544615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иностранном государстве (территории), в котором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зарегистрирован клиент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(место нахождения или место жительства),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зарегистрирован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бенефициарный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владелец клиента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(место жительства),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зарегистрирован контрагент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клиента (место нахождения или место жительства),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зарегистрирован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(место нахождения)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банк, обслуживающий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клиента, свидетельствующей о том, что:</a:t>
            </a:r>
          </a:p>
          <a:p>
            <a:pPr marL="530225" lvl="1" indent="-265113" algn="just">
              <a:buFont typeface="Wingdings" panose="05000000000000000000" pitchFamily="2" charset="2"/>
              <a:buChar char="Ø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этого иностранного государства (территории) применяются международные санкции, одобренные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РФ;</a:t>
            </a:r>
          </a:p>
          <a:p>
            <a:pPr marL="530225" lvl="1" indent="-265113" algn="just">
              <a:buFont typeface="Wingdings" panose="05000000000000000000" pitchFamily="2" charset="2"/>
              <a:buChar char="Ø"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отношении этого иностранного государства (территории) применяются специальные экономические меры в соответствии с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ФЗ №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281-ФЗ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специальных экономических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мерах»;</a:t>
            </a:r>
          </a:p>
          <a:p>
            <a:pPr marL="530225" lvl="1" indent="-265113" algn="just">
              <a:buFont typeface="Wingdings" panose="05000000000000000000" pitchFamily="2" charset="2"/>
              <a:buChar char="Ø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государство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включено в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государств, которые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выполняют рекомендаций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ФАТФ;</a:t>
            </a:r>
          </a:p>
          <a:p>
            <a:pPr marL="530225" lvl="1" indent="-265113" algn="just">
              <a:buFont typeface="Wingdings" panose="05000000000000000000" pitchFamily="2" charset="2"/>
              <a:buChar char="Ø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государство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отнесено международными организациями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государствам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финансирующим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поддерживающим террористическую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или к государствам с повышенным уровнем коррупции или преступной деятельности, или к государствам на в которых производятся/переправляются наркотические средства.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560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972319"/>
            <a:ext cx="1069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400" b="1" dirty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4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</a:t>
            </a:r>
            <a:r>
              <a:rPr lang="ru-RU" sz="2400" b="1" dirty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связанный с проведением клиентом определенного вида </a:t>
            </a:r>
            <a:r>
              <a:rPr lang="ru-RU" sz="24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операций (1)</a:t>
            </a:r>
            <a:endParaRPr lang="ru-RU" sz="2400" b="1" dirty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34132" y="1908422"/>
            <a:ext cx="10231146" cy="5112569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lvl="1" indent="-325438" algn="just">
              <a:buFont typeface="Wingdings" panose="05000000000000000000" pitchFamily="2" charset="2"/>
              <a:buChar char="Ø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по организации и содержанию тотализаторов и игорных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заведений,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организации и проведению лотерей, тотализаторов (взаимных пари) и иных основанных на риске игр, в том числе в электронной форме;</a:t>
            </a:r>
          </a:p>
          <a:p>
            <a:pPr marL="442913" lvl="1" indent="-325438" algn="just">
              <a:buFont typeface="Wingdings" panose="05000000000000000000" pitchFamily="2" charset="2"/>
              <a:buChar char="Ø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микрофинансовых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организаций;</a:t>
            </a:r>
          </a:p>
          <a:p>
            <a:pPr marL="442913" lvl="1" indent="-325438" algn="just">
              <a:buFont typeface="Wingdings" panose="05000000000000000000" pitchFamily="2" charset="2"/>
              <a:buChar char="Ø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ломбардов;</a:t>
            </a:r>
          </a:p>
          <a:p>
            <a:pPr marL="442913" lvl="1" indent="-325438" algn="just">
              <a:buFont typeface="Wingdings" panose="05000000000000000000" pitchFamily="2" charset="2"/>
              <a:buChar char="Ø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деятельность, связанная с реализацией, в том числе комиссионной, предметов искусства, антиквариата, мебели, транспортных средств, предметов роскоши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42913" lvl="1" indent="-325438" algn="just">
              <a:buFont typeface="Wingdings" panose="05000000000000000000" pitchFamily="2" charset="2"/>
              <a:buChar char="Ø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деятельность, связанная со скупкой, куплей-продажей драгоценных металлов, драгоценных камней, а также ювелирных изделий, содержащих драгоценные металлы и драгоценные камни, и лома таких изделий;</a:t>
            </a:r>
          </a:p>
          <a:p>
            <a:pPr marL="442913" lvl="1" indent="-325438" algn="just">
              <a:buFont typeface="Wingdings" panose="05000000000000000000" pitchFamily="2" charset="2"/>
              <a:buChar char="Ø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деятельность, связанная с совершением сделок с недвижимым имуществом и (или) оказанием посреднических услуг при совершении сделок с недвижимым имуществом;</a:t>
            </a:r>
          </a:p>
          <a:p>
            <a:pPr marL="442913" lvl="1" indent="-325438" algn="just">
              <a:buFont typeface="Wingdings" panose="05000000000000000000" pitchFamily="2" charset="2"/>
              <a:buChar char="Ø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туроператорская и турагентская деятельность, а также иная деятельность по организации путешествий (туристская деятельность);</a:t>
            </a:r>
          </a:p>
          <a:p>
            <a:pPr marL="442913" lvl="1" indent="-325438" algn="just">
              <a:buFont typeface="Wingdings" panose="05000000000000000000" pitchFamily="2" charset="2"/>
              <a:buChar char="Ø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клиента, связанная с благотворительностью;</a:t>
            </a:r>
          </a:p>
          <a:p>
            <a:pPr marL="442913" lvl="1" indent="-325438" algn="just">
              <a:buFont typeface="Wingdings" panose="05000000000000000000" pitchFamily="2" charset="2"/>
              <a:buChar char="Ø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клиента, связанная с видами нерегулируемой некоммерческой деятельности;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406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972319"/>
            <a:ext cx="1069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400" b="1" dirty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4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</a:t>
            </a:r>
            <a:r>
              <a:rPr lang="ru-RU" sz="2400" b="1" dirty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связанный с проведением клиентом определенного вида </a:t>
            </a:r>
            <a:r>
              <a:rPr lang="ru-RU" sz="24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операций (2)</a:t>
            </a:r>
            <a:endParaRPr lang="ru-RU" sz="2400" b="1" dirty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34132" y="1908422"/>
            <a:ext cx="10231146" cy="5112569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lvl="1" indent="-325438" algn="just">
              <a:buFont typeface="Wingdings" panose="05000000000000000000" pitchFamily="2" charset="2"/>
              <a:buChar char="Ø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клиента, связанная с интенсивным оборотом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наличности;</a:t>
            </a:r>
          </a:p>
          <a:p>
            <a:pPr marL="117475" lvl="1" indent="0" algn="just">
              <a:buNone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2913" lvl="1" indent="-325438" algn="just">
              <a:buFont typeface="Wingdings" panose="05000000000000000000" pitchFamily="2" charset="2"/>
              <a:buChar char="Ø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клиента, связанная с производством оружия, или посредническая деятельность клиента по реализации оружия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17475" lvl="1" indent="0" algn="just">
              <a:buNone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2913" lvl="1" indent="-325438" algn="just">
              <a:buFont typeface="Wingdings" panose="05000000000000000000" pitchFamily="2" charset="2"/>
              <a:buChar char="Ø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операции с резидентами государств (территорий), указанных в пунктах 2 и 3 приложения 1 к Указанию Банка России от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07.08.2003 № 1317-У;</a:t>
            </a:r>
          </a:p>
          <a:p>
            <a:pPr marL="117475" lvl="1" indent="0" algn="just">
              <a:buNone/>
            </a:pP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2913" lvl="1" indent="-325438" algn="just">
              <a:buFont typeface="Wingdings" panose="05000000000000000000" pitchFamily="2" charset="2"/>
              <a:buChar char="Ø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клиентом операций, являющихся в соответствии с ПВК по ПОД/ФТ операциями повышенной степени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легализации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полученных преступным путем, и финансирования терроризма, либо сделок, содержащих признаки,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необычных,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которым было принято решение о направлении сведений о них в уполномоченный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2913" lvl="1" indent="-325438" algn="just">
              <a:buFont typeface="Wingdings" panose="05000000000000000000" pitchFamily="2" charset="2"/>
              <a:buChar char="Ø"/>
            </a:pP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2913" lvl="1" indent="-325438" algn="just">
              <a:buFont typeface="Wingdings" panose="05000000000000000000" pitchFamily="2" charset="2"/>
              <a:buChar char="Ø"/>
            </a:pP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285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972319"/>
            <a:ext cx="1069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4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управления риском</a:t>
            </a:r>
            <a:endParaRPr lang="ru-RU" sz="2400" b="1" dirty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34132" y="1908422"/>
            <a:ext cx="10231146" cy="5112569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0375" lvl="1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системы управления риском;</a:t>
            </a:r>
          </a:p>
          <a:p>
            <a:pPr marL="460375" lvl="1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выявления и оценки риска;</a:t>
            </a:r>
          </a:p>
          <a:p>
            <a:pPr marL="460375" lvl="1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присвоения, порядок и сроки пересмотра степени (уровня) риска;</a:t>
            </a:r>
          </a:p>
          <a:p>
            <a:pPr marL="460375" lvl="1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учета и фиксирования результатов оценки степени (уровня) риска;</a:t>
            </a:r>
          </a:p>
          <a:p>
            <a:pPr marL="460375" lvl="1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проведения мероприятий по мониторингу, анализу и контролю за риском;</a:t>
            </a:r>
          </a:p>
          <a:p>
            <a:pPr marL="460375" lvl="1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указание способов управления риском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0375" lvl="1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мониторинга и анализа операций клиентов, относящихся к различным степеням (уровням) риска.</a:t>
            </a:r>
          </a:p>
          <a:p>
            <a:pPr marL="117475" lvl="1" indent="0" algn="just">
              <a:buNone/>
            </a:pP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560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1022166" y="3307496"/>
            <a:ext cx="8649066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lvl="2" algn="ctr">
              <a:spcAft>
                <a:spcPts val="1200"/>
              </a:spcAft>
              <a:tabLst>
                <a:tab pos="3317875" algn="l"/>
              </a:tabLst>
              <a:defRPr/>
            </a:pPr>
            <a:r>
              <a:rPr lang="ru-RU" sz="36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ВЫЯВЛЕНИЯ ОПЕРАЦИЙ</a:t>
            </a:r>
            <a:endParaRPr lang="en-US" sz="3600" b="1" dirty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lvl="2" algn="ctr">
              <a:spcAft>
                <a:spcPts val="1200"/>
              </a:spcAft>
              <a:tabLst>
                <a:tab pos="3317875" algn="l"/>
              </a:tabLst>
              <a:defRPr/>
            </a:pPr>
            <a:endParaRPr lang="en-US" sz="3200" b="1" dirty="0" smtClean="0">
              <a:solidFill>
                <a:srgbClr val="631A4B"/>
              </a:solidFill>
              <a:latin typeface="PT Sans" pitchFamily="34" charset="-52"/>
            </a:endParaRPr>
          </a:p>
          <a:p>
            <a:pPr marL="628650">
              <a:defRPr/>
            </a:pPr>
            <a:endParaRPr lang="en-US" sz="2000" dirty="0" smtClean="0">
              <a:solidFill>
                <a:prstClr val="black"/>
              </a:solidFill>
              <a:latin typeface="PT Sans"/>
            </a:endParaRPr>
          </a:p>
          <a:p>
            <a:pPr marL="914400" indent="-285750">
              <a:buFont typeface="Arial" panose="020B0604020202020204" pitchFamily="34" charset="0"/>
              <a:buChar char="•"/>
              <a:defRPr/>
            </a:pPr>
            <a:endParaRPr lang="en-US" dirty="0" smtClean="0">
              <a:solidFill>
                <a:prstClr val="black"/>
              </a:solidFill>
              <a:latin typeface="PT Sans"/>
            </a:endParaRPr>
          </a:p>
          <a:p>
            <a:pPr marL="896938" indent="-268288">
              <a:buFont typeface="Arial" pitchFamily="34" charset="0"/>
              <a:buChar char="•"/>
              <a:defRPr/>
            </a:pPr>
            <a:endParaRPr lang="ru-RU" dirty="0">
              <a:solidFill>
                <a:prstClr val="black"/>
              </a:solidFill>
              <a:latin typeface="PT Sans"/>
            </a:endParaRPr>
          </a:p>
          <a:p>
            <a:pPr marL="896938" indent="-268288">
              <a:buFont typeface="Arial" pitchFamily="34" charset="0"/>
              <a:buChar char="•"/>
              <a:defRPr/>
            </a:pPr>
            <a:endParaRPr lang="en-US" sz="1600" dirty="0">
              <a:solidFill>
                <a:prstClr val="black"/>
              </a:solidFill>
              <a:latin typeface="PT San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893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972319"/>
            <a:ext cx="1069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4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выявления операций (1)</a:t>
            </a:r>
            <a:endParaRPr lang="ru-RU" sz="2400" b="1" dirty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162124" y="1908422"/>
            <a:ext cx="10303154" cy="5544617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0375" lvl="1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признаков, указывающих на необычный характер сделки;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0375" lvl="1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между сотрудниками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Фонда,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выявляющими операции, подлежащие обязательному контролю, и подозрительные операции, и ответственным сотрудником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Фонда;</a:t>
            </a:r>
          </a:p>
          <a:p>
            <a:pPr marL="460375" lvl="1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должностном лице (должностных лицах)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Фонда,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принимающем (принимающих) решение об отнесении необычной операции к категории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подозрительных;</a:t>
            </a:r>
          </a:p>
          <a:p>
            <a:pPr marL="460375" lvl="1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сроках принятия решений о квалификации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неквалификации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операции клиента в качестве подозрительной, а также порядок фиксирования принятого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решения;</a:t>
            </a:r>
          </a:p>
          <a:p>
            <a:pPr marL="460375" lvl="1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документального фиксирования (в том числе способы фиксирования) сведений об операциях, подлежащих обязательному контролю, и операциях, в отношении которых возникают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подозрения;</a:t>
            </a:r>
          </a:p>
          <a:p>
            <a:pPr marL="460375" lvl="1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информирования (при необходимости) руководителя некредитной финансовой организации о выявлении операции, подлежащей обязательному контролю, и подозрительной операции</a:t>
            </a:r>
          </a:p>
          <a:p>
            <a:pPr marL="460375" lvl="1" indent="-342900" algn="just">
              <a:buFont typeface="Arial" panose="020B0604020202020204" pitchFamily="34" charset="0"/>
              <a:buChar char="•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7475" lvl="1" indent="0" algn="just">
              <a:buNone/>
            </a:pP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9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972319"/>
            <a:ext cx="1069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4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выявления операций (2)</a:t>
            </a:r>
            <a:endParaRPr lang="ru-RU" sz="2400" b="1" dirty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162124" y="1908422"/>
            <a:ext cx="10303154" cy="5544617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0375" lvl="1" indent="-342900" algn="just">
              <a:buFont typeface="Arial" panose="020B0604020202020204" pitchFamily="34" charset="0"/>
              <a:buChar char="•"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0375" lvl="1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мерах, которые применяются некредитной финансовой организацией исходя из программы управления риском к клиентам, осуществляющим подозрительные операции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17475" lvl="1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0375" lvl="1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выявления операций, подлежащих обязательному контролю, и подозрительных операций (сделок), осуществляемых (заключаемых) с использованием современных технологий, позволяющих клиенту дистанционно совершать операции (заключать сделки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7475" lvl="1" indent="0" algn="just">
              <a:buNone/>
            </a:pP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268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435118" y="972319"/>
            <a:ext cx="981823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>
              <a:defRPr/>
            </a:pPr>
            <a:endParaRPr lang="en-US" sz="1000" b="1" dirty="0">
              <a:solidFill>
                <a:srgbClr val="B33589"/>
              </a:solidFill>
              <a:latin typeface="Georgia" pitchFamily="18" charset="0"/>
            </a:endParaRPr>
          </a:p>
          <a:p>
            <a:pPr marL="447675">
              <a:defRPr/>
            </a:pPr>
            <a:r>
              <a:rPr lang="ru-RU" sz="2800" b="1" dirty="0">
                <a:solidFill>
                  <a:srgbClr val="631A4B"/>
                </a:solidFill>
                <a:latin typeface="PT Sans"/>
              </a:rPr>
              <a:t>ВИДЫ НПФ в целях ПОД/ФТ</a:t>
            </a:r>
            <a:endParaRPr lang="en-US" sz="1400" b="1" dirty="0" smtClean="0">
              <a:solidFill>
                <a:srgbClr val="631A4B"/>
              </a:solidFill>
              <a:latin typeface="PT Sans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34132" y="1649427"/>
            <a:ext cx="10225136" cy="5659596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20966002"/>
              </p:ext>
            </p:extLst>
          </p:nvPr>
        </p:nvGraphicFramePr>
        <p:xfrm>
          <a:off x="234131" y="1836414"/>
          <a:ext cx="10225137" cy="55342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8073"/>
                <a:gridCol w="5667646"/>
                <a:gridCol w="2231984"/>
                <a:gridCol w="1677434"/>
              </a:tblGrid>
              <a:tr h="42039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Критерий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Предельное значение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5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Микропредприятие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Малое предприятие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804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Суммарная доля участия в уставном капитале организации РФ, субъектов РФ, муниципальных образований, иностранных, общественных, религиозных организаций, фондов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25%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344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Суммарная доля участия в уставном капитале организации других организаций, не являющихся субъектами малого и среднего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предпринимательства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25%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5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Средняя численность работников за предшествующий календарный год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человек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человек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425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Выручка от реализации товаров (работ, услуг) без учета НДС за предшествующий календарный год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млн руб.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 млн руб.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4103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972319"/>
            <a:ext cx="1069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4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выявления операций (3)</a:t>
            </a:r>
            <a:endParaRPr lang="ru-RU" sz="2400" b="1" dirty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162124" y="1692399"/>
            <a:ext cx="10369152" cy="5760641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0375" lvl="1" indent="-342900" algn="just">
              <a:buFont typeface="Arial" panose="020B0604020202020204" pitchFamily="34" charset="0"/>
              <a:buChar char="•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0375" lvl="1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обязанностей между подразделениями (сотрудниками подразделений) некредитной финансовой организации по выявлению и представлению сведений об операциях, подлежащих обязательному контролю, и подозрительных операциях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60375" lvl="1" indent="-342900" algn="just">
              <a:buFont typeface="Arial" panose="020B0604020202020204" pitchFamily="34" charset="0"/>
              <a:buChar char="•"/>
            </a:pP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0375" lvl="1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и направления сотрудниками, выявляющими операции, подлежащие обязательному контролю, и необычные операции (сделки), в отношении которых возникают подозрения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ответственному сотруднику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сообщения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выявленной операции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60375" lvl="1" indent="-342900" algn="just">
              <a:buFont typeface="Arial" panose="020B0604020202020204" pitchFamily="34" charset="0"/>
              <a:buChar char="•"/>
            </a:pP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0375" lvl="1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действий при оценке соответствия операции признакам операций, подлежащих обязательному контролю, или установленным ПВК по ПОД/ФТ признакам, указывающим на необычный характер операций, выполняемых сотрудниками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Фонда,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которых возложена обязанность по выявлению таких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операций;</a:t>
            </a:r>
          </a:p>
          <a:p>
            <a:pPr marL="460375" lvl="1" indent="-342900" algn="just">
              <a:buFont typeface="Arial" panose="020B0604020202020204" pitchFamily="34" charset="0"/>
              <a:buChar char="•"/>
            </a:pP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0375" lvl="1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действий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(принимаемые некредитной финансовой организацией меры) при проведении углубленной проверки документов и информации о клиенте</a:t>
            </a:r>
          </a:p>
          <a:p>
            <a:pPr marL="460375" lvl="1" indent="-342900" algn="just">
              <a:buFont typeface="Arial" panose="020B0604020202020204" pitchFamily="34" charset="0"/>
              <a:buChar char="•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7475" lvl="1" indent="0" algn="just">
              <a:buNone/>
            </a:pP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987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972319"/>
            <a:ext cx="1069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4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Правомерность квалификации операции </a:t>
            </a:r>
            <a:endParaRPr lang="ru-RU" sz="2400" b="1" dirty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162124" y="1620391"/>
            <a:ext cx="10369152" cy="5832650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7475" lvl="1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возникновении сомнений сотрудник, выявивший операцию, составляет сообщение (и передает его ответственному сотруднику) содержащее сведения о :</a:t>
            </a:r>
          </a:p>
          <a:p>
            <a:pPr marL="460375" lvl="1" indent="-342900" algn="just"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операции:</a:t>
            </a:r>
          </a:p>
          <a:p>
            <a:pPr marL="460375" lvl="1" indent="-342900" algn="just"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операции;</a:t>
            </a:r>
          </a:p>
          <a:p>
            <a:pPr marL="460375" lvl="1" indent="-342900" algn="just"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дате, сумме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валюте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операции;</a:t>
            </a:r>
          </a:p>
          <a:p>
            <a:pPr marL="460375" lvl="1" indent="-342900" algn="just"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лице (лицах), участвующем (участвующих) в операции (стороны по операции);</a:t>
            </a:r>
          </a:p>
          <a:p>
            <a:pPr marL="460375" lvl="1" indent="-342900" algn="just"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возникших затруднениях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квалификации операции как операции, подлежащей обязательному контролю, или причины, по которым операция квалифицируется как операция, в отношении которой возникают подозрения, что она осуществляется в целях легализации (отмывания) доходов, полученных преступным путем, или финансирования терроризма;</a:t>
            </a:r>
          </a:p>
          <a:p>
            <a:pPr marL="460375" lvl="1" indent="-342900" algn="just"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сотруднике некредитной финансовой организации, составившем сообщение об операции, его подпись (собственноручная, электронная или ее аналог, установленный некредитной финансовой организацией);</a:t>
            </a:r>
          </a:p>
          <a:p>
            <a:pPr marL="460375" lvl="1" indent="-342900" algn="just"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составления сообщения об операции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60375" lvl="1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запись о решении ответственного сотрудника (руководителя Фонда), принятом в отношении сообщения об операции, с указанием даты принятия решения и его подпись </a:t>
            </a:r>
          </a:p>
          <a:p>
            <a:pPr marL="460375" lvl="1" indent="-342900" algn="just">
              <a:buFont typeface="Arial" panose="020B0604020202020204" pitchFamily="34" charset="0"/>
              <a:buChar char="•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0375" lvl="1" indent="-342900" algn="just">
              <a:buFont typeface="Arial" panose="020B0604020202020204" pitchFamily="34" charset="0"/>
              <a:buChar char="•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0375" lvl="1" indent="-342900" algn="just">
              <a:buFont typeface="Arial" panose="020B0604020202020204" pitchFamily="34" charset="0"/>
              <a:buChar char="•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7475" lvl="1" indent="0" algn="just">
              <a:buNone/>
            </a:pP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716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1022166" y="2476499"/>
            <a:ext cx="8649066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lvl="2" algn="ctr">
              <a:spcAft>
                <a:spcPts val="1200"/>
              </a:spcAft>
              <a:tabLst>
                <a:tab pos="3317875" algn="l"/>
              </a:tabLst>
              <a:defRPr/>
            </a:pPr>
            <a:r>
              <a:rPr lang="ru-RU" sz="36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ПО ЗАМОРАЖИВАНИЮ (БЛОКИРОВАНИЮ) ДЕНЕЖНЫХ СРЕДСТВ И ИНОГО ИМУЩЕСТВА И ПРОВЕДЕНИЮ ПРОВЕРКИ</a:t>
            </a:r>
            <a:endParaRPr lang="en-US" sz="3600" b="1" dirty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lvl="2" algn="ctr">
              <a:spcAft>
                <a:spcPts val="1200"/>
              </a:spcAft>
              <a:tabLst>
                <a:tab pos="3317875" algn="l"/>
              </a:tabLst>
              <a:defRPr/>
            </a:pPr>
            <a:endParaRPr lang="en-US" sz="3200" b="1" dirty="0" smtClean="0">
              <a:solidFill>
                <a:srgbClr val="631A4B"/>
              </a:solidFill>
              <a:latin typeface="PT Sans" pitchFamily="34" charset="-52"/>
            </a:endParaRPr>
          </a:p>
          <a:p>
            <a:pPr marL="628650">
              <a:defRPr/>
            </a:pPr>
            <a:endParaRPr lang="en-US" sz="2000" dirty="0" smtClean="0">
              <a:solidFill>
                <a:prstClr val="black"/>
              </a:solidFill>
              <a:latin typeface="PT Sans"/>
            </a:endParaRPr>
          </a:p>
          <a:p>
            <a:pPr marL="914400" indent="-285750">
              <a:buFont typeface="Arial" panose="020B0604020202020204" pitchFamily="34" charset="0"/>
              <a:buChar char="•"/>
              <a:defRPr/>
            </a:pPr>
            <a:endParaRPr lang="en-US" dirty="0" smtClean="0">
              <a:solidFill>
                <a:prstClr val="black"/>
              </a:solidFill>
              <a:latin typeface="PT Sans"/>
            </a:endParaRPr>
          </a:p>
          <a:p>
            <a:pPr marL="896938" indent="-268288">
              <a:buFont typeface="Arial" pitchFamily="34" charset="0"/>
              <a:buChar char="•"/>
              <a:defRPr/>
            </a:pPr>
            <a:endParaRPr lang="ru-RU" dirty="0">
              <a:solidFill>
                <a:prstClr val="black"/>
              </a:solidFill>
              <a:latin typeface="PT Sans"/>
            </a:endParaRPr>
          </a:p>
          <a:p>
            <a:pPr marL="896938" indent="-268288">
              <a:buFont typeface="Arial" pitchFamily="34" charset="0"/>
              <a:buChar char="•"/>
              <a:defRPr/>
            </a:pPr>
            <a:endParaRPr lang="en-US" sz="1600" dirty="0">
              <a:solidFill>
                <a:prstClr val="black"/>
              </a:solidFill>
              <a:latin typeface="PT San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567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972319"/>
            <a:ext cx="1069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4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замораживания (1)</a:t>
            </a:r>
            <a:endParaRPr lang="ru-RU" sz="2400" b="1" dirty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162124" y="1620391"/>
            <a:ext cx="10369152" cy="5832650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1325" lvl="1" indent="-323850" algn="just">
              <a:buNone/>
              <a:tabLst>
                <a:tab pos="441325" algn="l"/>
              </a:tabLst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порядок получения информации, размещаемой на официальном сайте уполномоченного органа в информационно-коммуникационной сети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«Интернет»;</a:t>
            </a:r>
          </a:p>
          <a:p>
            <a:pPr marL="441325" lvl="1" indent="-323850" algn="just">
              <a:buNone/>
              <a:tabLst>
                <a:tab pos="441325" algn="l"/>
              </a:tabLst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1325" lvl="1" indent="-323850" algn="just">
              <a:buNone/>
              <a:tabLst>
                <a:tab pos="441325" algn="l"/>
              </a:tabLst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порядок применения мер по замораживанию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денежных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и иного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имущества;</a:t>
            </a:r>
          </a:p>
          <a:p>
            <a:pPr marL="441325" lvl="1" indent="-323850" algn="just">
              <a:buNone/>
              <a:tabLst>
                <a:tab pos="441325" algn="l"/>
              </a:tabLst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1325" lvl="1" indent="-323850" algn="just">
              <a:buNone/>
              <a:tabLst>
                <a:tab pos="441325" algn="l"/>
              </a:tabLst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порядок фиксирования информации о примененных мерах по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замораживанию денежных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или иного имущества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клиента (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сведения о клиенте; основания применения мер по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замораживанию;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дата и время применения мер по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замораживанию;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 имущества клиента, в отношении которого применены меры по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замораживанию,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указанием идентифицирующих признаков такого имущества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441325" lvl="1" indent="-323850" algn="just">
              <a:buNone/>
              <a:tabLst>
                <a:tab pos="441325" algn="l"/>
              </a:tabLst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1325" lvl="1" indent="-323850" algn="just">
              <a:buNone/>
              <a:tabLst>
                <a:tab pos="441325" algn="l"/>
              </a:tabLst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положения о порядке и периодичности проведения проверки наличия среди своих клиентов лиц, в отношении которых применены либо должны применяться меры по замораживанию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о способах фиксирования результатов проведенной проверки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41325" lvl="1" indent="-323850" algn="just">
              <a:buNone/>
              <a:tabLst>
                <a:tab pos="441325" algn="l"/>
              </a:tabLst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1325" lvl="1" indent="-323850" algn="just">
              <a:buNone/>
              <a:tabLst>
                <a:tab pos="441325" algn="l"/>
              </a:tabLst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порядок учета и фиксирования информации о выданных денежных средствах физическим лицам, включенным в перечень организаций и физических лиц, в отношении которых имеются сведения об их причастности к экстремистской деятельности или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терроризму;</a:t>
            </a:r>
          </a:p>
          <a:p>
            <a:pPr marL="441325" lvl="1" indent="-323850" algn="just">
              <a:buNone/>
              <a:tabLst>
                <a:tab pos="441325" algn="l"/>
              </a:tabLst>
            </a:pPr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1325" lvl="1" indent="-323850" algn="just">
              <a:buNone/>
              <a:tabLst>
                <a:tab pos="441325" algn="l"/>
              </a:tabLst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0375" lvl="1" indent="-342900" algn="just">
              <a:buFont typeface="Arial" panose="020B0604020202020204" pitchFamily="34" charset="0"/>
              <a:buChar char="•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0375" lvl="1" indent="-342900" algn="just">
              <a:buFont typeface="Arial" panose="020B0604020202020204" pitchFamily="34" charset="0"/>
              <a:buChar char="•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7475" lvl="1" indent="0" algn="just">
              <a:buNone/>
            </a:pP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415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972319"/>
            <a:ext cx="1069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4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замораживания (2)</a:t>
            </a:r>
            <a:endParaRPr lang="ru-RU" sz="2400" b="1" dirty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162124" y="1620391"/>
            <a:ext cx="10369152" cy="5832650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1325" lvl="1" indent="-323850" algn="just">
              <a:buFont typeface="Arial" panose="020B0604020202020204" pitchFamily="34" charset="0"/>
              <a:buChar char="•"/>
              <a:tabLst>
                <a:tab pos="441325" algn="l"/>
              </a:tabLst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1325" lvl="1" indent="-323850" algn="just">
              <a:buFont typeface="Arial" panose="020B0604020202020204" pitchFamily="34" charset="0"/>
              <a:buChar char="•"/>
              <a:tabLst>
                <a:tab pos="441325" algn="l"/>
              </a:tabLst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информирования клиента о неосуществлении операции с денежными средствами или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иным имуществом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клиента в связи с наличием сведений о его причастности к экстремистской деятельности или терроризму;</a:t>
            </a:r>
          </a:p>
          <a:p>
            <a:pPr marL="441325" lvl="1" indent="-323850" algn="just">
              <a:buNone/>
              <a:tabLst>
                <a:tab pos="441325" algn="l"/>
              </a:tabLst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1325" lvl="1" indent="-323850" algn="just">
              <a:buNone/>
              <a:tabLst>
                <a:tab pos="441325" algn="l"/>
              </a:tabLst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порядок информирования уполномоченного органа о принятых мерах по замораживанию денежных средств или иного имущества клиента, а также о результатах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проверки;</a:t>
            </a:r>
          </a:p>
          <a:p>
            <a:pPr marL="441325" lvl="1" indent="-323850" algn="just">
              <a:buNone/>
              <a:tabLst>
                <a:tab pos="441325" algn="l"/>
              </a:tabLst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1325" lvl="1" indent="-323850" algn="just">
              <a:buFont typeface="Arial" panose="020B0604020202020204" pitchFamily="34" charset="0"/>
              <a:buChar char="•"/>
              <a:tabLst>
                <a:tab pos="441325" algn="l"/>
              </a:tabLst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прекращения действия мер по замораживанию (блокированию) денежных средств или иного имущества клиента при наличии у некредитной финансовой организации информации об исключении сведений о таком клиенте из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Перечня.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1325" lvl="1" indent="-323850" algn="just">
              <a:buNone/>
              <a:tabLst>
                <a:tab pos="441325" algn="l"/>
              </a:tabLst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0375" lvl="1" indent="-342900" algn="just">
              <a:buFont typeface="Arial" panose="020B0604020202020204" pitchFamily="34" charset="0"/>
              <a:buChar char="•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0375" lvl="1" indent="-342900" algn="just">
              <a:buFont typeface="Arial" panose="020B0604020202020204" pitchFamily="34" charset="0"/>
              <a:buChar char="•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7475" lvl="1" indent="0" algn="just">
              <a:buNone/>
            </a:pP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21528" lvl="1" indent="0" algn="just">
              <a:buNone/>
            </a:pP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46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972319"/>
            <a:ext cx="1069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4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замораживания (3)</a:t>
            </a:r>
            <a:endParaRPr lang="ru-RU" sz="2400" b="1" dirty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162124" y="1620391"/>
            <a:ext cx="10369152" cy="5832650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1325" lvl="1" indent="-323850" algn="just">
              <a:buFont typeface="Arial" panose="020B0604020202020204" pitchFamily="34" charset="0"/>
              <a:buChar char="•"/>
              <a:tabLst>
                <a:tab pos="441325" algn="l"/>
              </a:tabLst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определении лиц, осуществляющих доступ к информации уполномоченного органа и ее получение, порядок и периодичность доступа к информации уполномоченного органа и ее получения, включая фиксирование времени и даты ее получения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41325" lvl="1" indent="-323850" algn="just">
              <a:buFont typeface="Arial" panose="020B0604020202020204" pitchFamily="34" charset="0"/>
              <a:buChar char="•"/>
              <a:tabLst>
                <a:tab pos="441325" algn="l"/>
              </a:tabLst>
            </a:pP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1325" lvl="1" indent="-323850" algn="just">
              <a:buNone/>
              <a:tabLst>
                <a:tab pos="441325" algn="l"/>
              </a:tabLst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положения о лицах, уполномоченных применять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Фонде меры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замораживанию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денежных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и иного имущества, о лицах, уполномоченных проводить проверку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41325" lvl="1" indent="-323850" algn="just">
              <a:buNone/>
              <a:tabLst>
                <a:tab pos="441325" algn="l"/>
              </a:tabLst>
            </a:pPr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1325" lvl="1" indent="-323850" algn="just">
              <a:buNone/>
              <a:tabLst>
                <a:tab pos="441325" algn="l"/>
              </a:tabLst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положение об определении лиц, уполномоченных выявлять среди клиентов организации и физических лиц, в отношении денежных средств или иного имущества которых должны быть применены меры по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замораживанию, с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использованием информации уполномоченного органа, а также порядок взаимодействия указанных лиц с лицами, полномочными применять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Фонде такие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41325" lvl="1" indent="-323850" algn="just">
              <a:buNone/>
              <a:tabLst>
                <a:tab pos="441325" algn="l"/>
              </a:tabLst>
            </a:pPr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1325" lvl="1" indent="-323850" algn="just">
              <a:buNone/>
              <a:tabLst>
                <a:tab pos="441325" algn="l"/>
              </a:tabLst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порядок доведения информации о результатах проведенной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Фонде,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филиалах, проверки и информации о принятых мерах по замораживанию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денежных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или иного имущества клиента до руководителя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Фонда;</a:t>
            </a:r>
          </a:p>
          <a:p>
            <a:pPr marL="441325" lvl="1" indent="-323850" algn="just">
              <a:buNone/>
              <a:tabLst>
                <a:tab pos="441325" algn="l"/>
              </a:tabLst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0375" lvl="1" indent="-342900" algn="just">
              <a:buFont typeface="Arial" panose="020B0604020202020204" pitchFamily="34" charset="0"/>
              <a:buChar char="•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7475" lvl="1" indent="0" algn="just">
              <a:buNone/>
            </a:pP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940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1022166" y="2476499"/>
            <a:ext cx="8649066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lvl="2" algn="ctr">
              <a:spcAft>
                <a:spcPts val="1200"/>
              </a:spcAft>
              <a:tabLst>
                <a:tab pos="3317875" algn="l"/>
              </a:tabLst>
              <a:defRPr/>
            </a:pPr>
            <a:r>
              <a:rPr lang="ru-RU" sz="36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ОРГШАНИЗАЦИИ РАБОТЫ ПО ОТКАЗУ В ВЫПОЛНЕНИИ РАСПОРЯЖЕНИЯ КЛИЕНТА О СОВЕРШЕНИИ ОПЕРАЦИИ</a:t>
            </a:r>
            <a:endParaRPr lang="en-US" sz="3600" b="1" dirty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lvl="2" algn="ctr">
              <a:spcAft>
                <a:spcPts val="1200"/>
              </a:spcAft>
              <a:tabLst>
                <a:tab pos="3317875" algn="l"/>
              </a:tabLst>
              <a:defRPr/>
            </a:pPr>
            <a:endParaRPr lang="en-US" sz="3200" b="1" dirty="0" smtClean="0">
              <a:solidFill>
                <a:srgbClr val="631A4B"/>
              </a:solidFill>
              <a:latin typeface="PT Sans" pitchFamily="34" charset="-52"/>
            </a:endParaRPr>
          </a:p>
          <a:p>
            <a:pPr marL="628650">
              <a:defRPr/>
            </a:pPr>
            <a:endParaRPr lang="en-US" sz="2000" dirty="0" smtClean="0">
              <a:solidFill>
                <a:prstClr val="black"/>
              </a:solidFill>
              <a:latin typeface="PT Sans"/>
            </a:endParaRPr>
          </a:p>
          <a:p>
            <a:pPr marL="914400" indent="-285750">
              <a:buFont typeface="Arial" panose="020B0604020202020204" pitchFamily="34" charset="0"/>
              <a:buChar char="•"/>
              <a:defRPr/>
            </a:pPr>
            <a:endParaRPr lang="en-US" dirty="0" smtClean="0">
              <a:solidFill>
                <a:prstClr val="black"/>
              </a:solidFill>
              <a:latin typeface="PT Sans"/>
            </a:endParaRPr>
          </a:p>
          <a:p>
            <a:pPr marL="896938" indent="-268288">
              <a:buFont typeface="Arial" pitchFamily="34" charset="0"/>
              <a:buChar char="•"/>
              <a:defRPr/>
            </a:pPr>
            <a:endParaRPr lang="ru-RU" dirty="0">
              <a:solidFill>
                <a:prstClr val="black"/>
              </a:solidFill>
              <a:latin typeface="PT Sans"/>
            </a:endParaRPr>
          </a:p>
          <a:p>
            <a:pPr marL="896938" indent="-268288">
              <a:buFont typeface="Arial" pitchFamily="34" charset="0"/>
              <a:buChar char="•"/>
              <a:defRPr/>
            </a:pPr>
            <a:endParaRPr lang="en-US" sz="1600" dirty="0">
              <a:solidFill>
                <a:prstClr val="black"/>
              </a:solidFill>
              <a:latin typeface="PT San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795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972319"/>
            <a:ext cx="1069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4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организации работы по отказу</a:t>
            </a:r>
            <a:endParaRPr lang="ru-RU" sz="2400" b="1" dirty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162124" y="1620391"/>
            <a:ext cx="10369152" cy="5832650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 algn="just">
              <a:buFont typeface="Arial" panose="020B0604020202020204" pitchFamily="34" charset="0"/>
              <a:buChar char="•"/>
              <a:tabLst>
                <a:tab pos="441325" algn="l"/>
              </a:tabLst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оснований для отказа в выполнении распоряжения клиента о совершении операции, установленный некредитной финансовой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организацией;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tabLst>
                <a:tab pos="441325" algn="l"/>
              </a:tabLst>
            </a:pP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о факторах, влияющих на принятие решения об отказе от проведения операции, сформулированные с учетом программы управления риском и программы выявления операций, а также специфики деятельности Фонда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об определении лиц, уполномоченных принимать решения об отказе, а также порядок принятия и исполнения Фондом таких решений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информирования клиента о принятом решении об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отказе;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учета и фиксирования информации о случаях отказа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основаниях принятия решений об отказе.</a:t>
            </a:r>
          </a:p>
        </p:txBody>
      </p:sp>
    </p:spTree>
    <p:extLst>
      <p:ext uri="{BB962C8B-B14F-4D97-AF65-F5344CB8AC3E}">
        <p14:creationId xmlns:p14="http://schemas.microsoft.com/office/powerpoint/2010/main" xmlns="" val="269488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6620" y="5203998"/>
            <a:ext cx="3456384" cy="70788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000" baseline="30000" dirty="0" err="1">
                <a:solidFill>
                  <a:prstClr val="white"/>
                </a:solidFill>
                <a:latin typeface="PT Sans" pitchFamily="34" charset="-52"/>
              </a:rPr>
              <a:t>Mannerheimintie</a:t>
            </a:r>
            <a:r>
              <a:rPr lang="en-US" sz="2000" baseline="30000" dirty="0">
                <a:solidFill>
                  <a:prstClr val="white"/>
                </a:solidFill>
                <a:latin typeface="PT Sans" pitchFamily="34" charset="-52"/>
              </a:rPr>
              <a:t> 16 A </a:t>
            </a:r>
            <a:r>
              <a:rPr lang="en-US" sz="2000" baseline="30000" dirty="0" smtClean="0">
                <a:solidFill>
                  <a:prstClr val="white"/>
                </a:solidFill>
                <a:latin typeface="PT Sans" pitchFamily="34" charset="-52"/>
              </a:rPr>
              <a:t>4</a:t>
            </a:r>
          </a:p>
          <a:p>
            <a:r>
              <a:rPr lang="en-US" sz="2000" baseline="30000" dirty="0" smtClean="0">
                <a:solidFill>
                  <a:prstClr val="white"/>
                </a:solidFill>
                <a:latin typeface="PT Sans" pitchFamily="34" charset="-52"/>
              </a:rPr>
              <a:t>FIN-00100, Helsinki </a:t>
            </a:r>
          </a:p>
          <a:p>
            <a:r>
              <a:rPr lang="en-US" sz="2000" baseline="30000" dirty="0" smtClean="0">
                <a:solidFill>
                  <a:prstClr val="white"/>
                </a:solidFill>
                <a:latin typeface="PT Sans" pitchFamily="34" charset="-52"/>
              </a:rPr>
              <a:t>+358 (0) 20</a:t>
            </a:r>
            <a:r>
              <a:rPr lang="ru-RU" sz="2000" baseline="30000" dirty="0" smtClean="0">
                <a:solidFill>
                  <a:prstClr val="white"/>
                </a:solidFill>
                <a:latin typeface="PT Sans" pitchFamily="34" charset="-52"/>
              </a:rPr>
              <a:t> </a:t>
            </a:r>
            <a:r>
              <a:rPr lang="en-US" sz="2000" baseline="30000" dirty="0" smtClean="0">
                <a:solidFill>
                  <a:prstClr val="white"/>
                </a:solidFill>
                <a:latin typeface="PT Sans" pitchFamily="34" charset="-52"/>
              </a:rPr>
              <a:t>7346</a:t>
            </a:r>
            <a:r>
              <a:rPr lang="ru-RU" sz="2000" baseline="30000" dirty="0" smtClean="0">
                <a:solidFill>
                  <a:prstClr val="white"/>
                </a:solidFill>
                <a:latin typeface="PT Sans" pitchFamily="34" charset="-52"/>
              </a:rPr>
              <a:t> </a:t>
            </a:r>
            <a:r>
              <a:rPr lang="en-US" sz="2000" baseline="30000" dirty="0" smtClean="0">
                <a:solidFill>
                  <a:prstClr val="white"/>
                </a:solidFill>
                <a:latin typeface="PT Sans" pitchFamily="34" charset="-52"/>
              </a:rPr>
              <a:t>490</a:t>
            </a:r>
            <a:endParaRPr lang="en-US" sz="2000" baseline="30000" dirty="0">
              <a:solidFill>
                <a:prstClr val="white"/>
              </a:solidFill>
              <a:latin typeface="PT Sans" pitchFamily="34" charset="-5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6620" y="4038605"/>
            <a:ext cx="4248472" cy="91307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sz="2000" baseline="30000" dirty="0">
                <a:solidFill>
                  <a:prstClr val="white"/>
                </a:solidFill>
                <a:latin typeface="PT Sans" pitchFamily="34" charset="-52"/>
              </a:rPr>
              <a:t>Россия, 191186</a:t>
            </a:r>
            <a:r>
              <a:rPr lang="en-US" sz="2000" baseline="30000" dirty="0">
                <a:solidFill>
                  <a:prstClr val="white"/>
                </a:solidFill>
                <a:latin typeface="PT Sans" pitchFamily="34" charset="-52"/>
              </a:rPr>
              <a:t>,</a:t>
            </a:r>
            <a:r>
              <a:rPr lang="ru-RU" sz="2000" baseline="30000" dirty="0">
                <a:solidFill>
                  <a:prstClr val="white"/>
                </a:solidFill>
                <a:latin typeface="PT Sans" pitchFamily="34" charset="-52"/>
              </a:rPr>
              <a:t> Санкт-Петербург</a:t>
            </a:r>
            <a:endParaRPr lang="en-US" sz="2000" baseline="30000" dirty="0">
              <a:solidFill>
                <a:prstClr val="white"/>
              </a:solidFill>
              <a:latin typeface="PT Sans" pitchFamily="34" charset="-52"/>
            </a:endParaRPr>
          </a:p>
          <a:p>
            <a:r>
              <a:rPr lang="ru-RU" sz="2000" baseline="30000" dirty="0">
                <a:solidFill>
                  <a:prstClr val="white"/>
                </a:solidFill>
                <a:latin typeface="PT Sans" pitchFamily="34" charset="-52"/>
              </a:rPr>
              <a:t>ул. Итальянская, д. 17</a:t>
            </a:r>
            <a:endParaRPr lang="en-US" sz="2000" baseline="30000" dirty="0">
              <a:solidFill>
                <a:prstClr val="white"/>
              </a:solidFill>
              <a:latin typeface="PT Sans" pitchFamily="34" charset="-52"/>
            </a:endParaRPr>
          </a:p>
          <a:p>
            <a:r>
              <a:rPr lang="ru-RU" sz="2000" baseline="30000" dirty="0" smtClean="0">
                <a:solidFill>
                  <a:prstClr val="white"/>
                </a:solidFill>
                <a:latin typeface="PT Sans" pitchFamily="34" charset="-52"/>
              </a:rPr>
              <a:t>Бутик-офис </a:t>
            </a:r>
            <a:r>
              <a:rPr lang="ru-RU" sz="2000" baseline="30000" dirty="0">
                <a:solidFill>
                  <a:prstClr val="white"/>
                </a:solidFill>
                <a:latin typeface="PT Sans" pitchFamily="34" charset="-52"/>
              </a:rPr>
              <a:t>центр «Пассаж / </a:t>
            </a:r>
            <a:r>
              <a:rPr lang="ru-RU" sz="2000" baseline="30000" dirty="0" smtClean="0">
                <a:solidFill>
                  <a:prstClr val="white"/>
                </a:solidFill>
                <a:latin typeface="PT Sans" pitchFamily="34" charset="-52"/>
              </a:rPr>
              <a:t>Итальянская </a:t>
            </a:r>
            <a:r>
              <a:rPr lang="ru-RU" sz="2000" baseline="30000" dirty="0">
                <a:solidFill>
                  <a:prstClr val="white"/>
                </a:solidFill>
                <a:latin typeface="PT Sans" pitchFamily="34" charset="-52"/>
              </a:rPr>
              <a:t>17»</a:t>
            </a:r>
            <a:endParaRPr lang="en-US" sz="2000" baseline="30000" dirty="0">
              <a:solidFill>
                <a:prstClr val="white"/>
              </a:solidFill>
              <a:latin typeface="PT Sans" pitchFamily="34" charset="-52"/>
            </a:endParaRPr>
          </a:p>
          <a:p>
            <a:r>
              <a:rPr lang="en-US" sz="2000" baseline="30000" dirty="0" smtClean="0">
                <a:solidFill>
                  <a:prstClr val="white"/>
                </a:solidFill>
                <a:latin typeface="PT Sans" pitchFamily="34" charset="-52"/>
              </a:rPr>
              <a:t>+</a:t>
            </a:r>
            <a:r>
              <a:rPr lang="en-US" sz="2000" baseline="30000" dirty="0">
                <a:solidFill>
                  <a:prstClr val="white"/>
                </a:solidFill>
                <a:latin typeface="PT Sans" pitchFamily="34" charset="-52"/>
              </a:rPr>
              <a:t>7 812 346</a:t>
            </a:r>
            <a:r>
              <a:rPr lang="ru-RU" sz="2000" baseline="30000" dirty="0">
                <a:solidFill>
                  <a:prstClr val="white"/>
                </a:solidFill>
                <a:latin typeface="PT Sans" pitchFamily="34" charset="-52"/>
              </a:rPr>
              <a:t> </a:t>
            </a:r>
            <a:r>
              <a:rPr lang="en-US" sz="2000" baseline="30000" dirty="0" smtClean="0">
                <a:solidFill>
                  <a:prstClr val="white"/>
                </a:solidFill>
                <a:latin typeface="PT Sans" pitchFamily="34" charset="-52"/>
              </a:rPr>
              <a:t>79</a:t>
            </a:r>
            <a:r>
              <a:rPr lang="ru-RU" sz="2000" baseline="30000" dirty="0" smtClean="0">
                <a:solidFill>
                  <a:prstClr val="white"/>
                </a:solidFill>
                <a:latin typeface="PT Sans" pitchFamily="34" charset="-52"/>
              </a:rPr>
              <a:t> </a:t>
            </a:r>
            <a:r>
              <a:rPr lang="en-US" sz="2000" baseline="30000" dirty="0" smtClean="0">
                <a:solidFill>
                  <a:prstClr val="white"/>
                </a:solidFill>
                <a:latin typeface="PT Sans" pitchFamily="34" charset="-52"/>
              </a:rPr>
              <a:t>90</a:t>
            </a:r>
            <a:endParaRPr lang="ru-RU" sz="2000" baseline="30000" dirty="0">
              <a:solidFill>
                <a:prstClr val="white"/>
              </a:solidFill>
              <a:latin typeface="PT Sans" pitchFamily="34" charset="-5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26620" y="2895130"/>
            <a:ext cx="3168352" cy="91307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sz="2000" baseline="30000" dirty="0">
                <a:solidFill>
                  <a:prstClr val="white"/>
                </a:solidFill>
                <a:latin typeface="PT Sans" pitchFamily="34" charset="-52"/>
              </a:rPr>
              <a:t>Россия, </a:t>
            </a:r>
            <a:r>
              <a:rPr lang="en-US" sz="2000" baseline="30000" dirty="0">
                <a:solidFill>
                  <a:prstClr val="white"/>
                </a:solidFill>
                <a:latin typeface="PT Sans" pitchFamily="34" charset="-52"/>
              </a:rPr>
              <a:t>127006</a:t>
            </a:r>
            <a:r>
              <a:rPr lang="ru-RU" sz="2000" baseline="30000" dirty="0">
                <a:solidFill>
                  <a:prstClr val="white"/>
                </a:solidFill>
                <a:latin typeface="PT Sans" pitchFamily="34" charset="-52"/>
              </a:rPr>
              <a:t>,</a:t>
            </a:r>
            <a:r>
              <a:rPr lang="en-US" sz="2000" baseline="30000" dirty="0">
                <a:solidFill>
                  <a:prstClr val="white"/>
                </a:solidFill>
                <a:latin typeface="PT Sans" pitchFamily="34" charset="-52"/>
              </a:rPr>
              <a:t> </a:t>
            </a:r>
            <a:r>
              <a:rPr lang="ru-RU" sz="2000" baseline="30000" dirty="0">
                <a:solidFill>
                  <a:prstClr val="white"/>
                </a:solidFill>
                <a:latin typeface="PT Sans" pitchFamily="34" charset="-52"/>
              </a:rPr>
              <a:t>Москва</a:t>
            </a:r>
          </a:p>
          <a:p>
            <a:r>
              <a:rPr lang="ru-RU" sz="2000" baseline="30000" dirty="0">
                <a:solidFill>
                  <a:prstClr val="white"/>
                </a:solidFill>
                <a:latin typeface="PT Sans" pitchFamily="34" charset="-52"/>
              </a:rPr>
              <a:t>ул. </a:t>
            </a:r>
            <a:r>
              <a:rPr lang="ru-RU" sz="2000" baseline="30000" dirty="0" err="1">
                <a:solidFill>
                  <a:prstClr val="white"/>
                </a:solidFill>
                <a:latin typeface="PT Sans" pitchFamily="34" charset="-52"/>
              </a:rPr>
              <a:t>Долгоруковская</a:t>
            </a:r>
            <a:r>
              <a:rPr lang="ru-RU" sz="2000" baseline="30000" dirty="0">
                <a:solidFill>
                  <a:prstClr val="white"/>
                </a:solidFill>
                <a:latin typeface="PT Sans" pitchFamily="34" charset="-52"/>
              </a:rPr>
              <a:t>, д. 7 </a:t>
            </a:r>
          </a:p>
          <a:p>
            <a:r>
              <a:rPr lang="ru-RU" sz="2000" baseline="30000" dirty="0">
                <a:solidFill>
                  <a:prstClr val="white"/>
                </a:solidFill>
                <a:latin typeface="PT Sans" pitchFamily="34" charset="-52"/>
              </a:rPr>
              <a:t>БЦ «Садовая Плаза»</a:t>
            </a:r>
            <a:endParaRPr lang="en-US" sz="2000" baseline="30000" dirty="0">
              <a:solidFill>
                <a:prstClr val="white"/>
              </a:solidFill>
              <a:latin typeface="PT Sans" pitchFamily="34" charset="-52"/>
            </a:endParaRPr>
          </a:p>
          <a:p>
            <a:r>
              <a:rPr lang="en-US" sz="2000" baseline="30000" dirty="0">
                <a:solidFill>
                  <a:prstClr val="white"/>
                </a:solidFill>
                <a:latin typeface="PT Sans" pitchFamily="34" charset="-52"/>
              </a:rPr>
              <a:t>+7 495 970</a:t>
            </a:r>
            <a:r>
              <a:rPr lang="ru-RU" sz="2000" baseline="30000" dirty="0">
                <a:solidFill>
                  <a:prstClr val="white"/>
                </a:solidFill>
                <a:latin typeface="PT Sans" pitchFamily="34" charset="-52"/>
              </a:rPr>
              <a:t> </a:t>
            </a:r>
            <a:r>
              <a:rPr lang="en-US" sz="2000" baseline="30000" dirty="0" smtClean="0">
                <a:solidFill>
                  <a:prstClr val="white"/>
                </a:solidFill>
                <a:latin typeface="PT Sans" pitchFamily="34" charset="-52"/>
              </a:rPr>
              <a:t>10</a:t>
            </a:r>
            <a:r>
              <a:rPr lang="ru-RU" sz="2000" baseline="30000" dirty="0" smtClean="0">
                <a:solidFill>
                  <a:prstClr val="white"/>
                </a:solidFill>
                <a:latin typeface="PT Sans" pitchFamily="34" charset="-52"/>
              </a:rPr>
              <a:t> </a:t>
            </a:r>
            <a:r>
              <a:rPr lang="en-US" sz="2000" baseline="30000" dirty="0" smtClean="0">
                <a:solidFill>
                  <a:prstClr val="white"/>
                </a:solidFill>
                <a:latin typeface="PT Sans" pitchFamily="34" charset="-52"/>
              </a:rPr>
              <a:t>90</a:t>
            </a:r>
            <a:endParaRPr lang="ru-RU" sz="2000" baseline="30000" dirty="0">
              <a:solidFill>
                <a:prstClr val="white"/>
              </a:solidFill>
              <a:latin typeface="PT Sans" pitchFamily="34" charset="-5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90516" y="5327108"/>
            <a:ext cx="936104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r"/>
            <a:r>
              <a:rPr lang="ru-RU" sz="3600" baseline="30000" dirty="0" smtClean="0">
                <a:solidFill>
                  <a:prstClr val="white"/>
                </a:solidFill>
                <a:latin typeface="PT Sans" pitchFamily="34" charset="-52"/>
              </a:rPr>
              <a:t>ФИН</a:t>
            </a:r>
            <a:r>
              <a:rPr lang="en-US" sz="3600" baseline="30000" dirty="0" smtClean="0">
                <a:solidFill>
                  <a:prstClr val="white"/>
                </a:solidFill>
                <a:latin typeface="PT Sans" pitchFamily="34" charset="-52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90516" y="4284687"/>
            <a:ext cx="936104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r"/>
            <a:r>
              <a:rPr lang="ru-RU" sz="3600" baseline="30000" dirty="0" smtClean="0">
                <a:solidFill>
                  <a:prstClr val="white"/>
                </a:solidFill>
                <a:latin typeface="PT Sans" pitchFamily="34" charset="-52"/>
              </a:rPr>
              <a:t>СПБ</a:t>
            </a:r>
            <a:endParaRPr lang="en-US" sz="3600" baseline="30000" dirty="0" smtClean="0">
              <a:solidFill>
                <a:prstClr val="white"/>
              </a:solidFill>
              <a:latin typeface="PT Sans" pitchFamily="34" charset="-5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90516" y="3177257"/>
            <a:ext cx="936104" cy="461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600" baseline="30000" dirty="0" smtClean="0">
                <a:solidFill>
                  <a:prstClr val="white"/>
                </a:solidFill>
                <a:latin typeface="PT Sans" pitchFamily="34" charset="-52"/>
              </a:rPr>
              <a:t>МСК</a:t>
            </a:r>
            <a:endParaRPr lang="en-US" sz="3600" baseline="30000" dirty="0" smtClean="0">
              <a:solidFill>
                <a:prstClr val="white"/>
              </a:solidFill>
              <a:latin typeface="PT Sans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251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435118" y="972319"/>
            <a:ext cx="981823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>
              <a:defRPr/>
            </a:pPr>
            <a:endParaRPr lang="en-US" sz="1000" b="1" dirty="0">
              <a:solidFill>
                <a:srgbClr val="B33589"/>
              </a:solidFill>
              <a:latin typeface="Georgia" pitchFamily="18" charset="0"/>
            </a:endParaRPr>
          </a:p>
          <a:p>
            <a:pPr marL="447675">
              <a:defRPr/>
            </a:pPr>
            <a:r>
              <a:rPr lang="ru-RU" sz="28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ПВК по ПОД/ФТ</a:t>
            </a:r>
            <a:r>
              <a:rPr lang="en-US" sz="28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Цели:</a:t>
            </a:r>
            <a:endParaRPr lang="en-US" sz="1400" b="1" dirty="0" smtClean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34132" y="1649427"/>
            <a:ext cx="10225136" cy="5659596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dirty="0" smtClean="0"/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НПФ законодательства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в сфере ПОД/ФТ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поддержание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НПФ эффективности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ПОД/ФТ на уровне, достаточном для управления риском легализации (отмывания) доходов, полученных преступным путем, и финансирования терроризма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исключение вовлечения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НПФ, его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руководителей и сотрудников в осуществление легализации (отмывания) доходов, полученных преступным путем, и финансирование терроризма.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39321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435118" y="972319"/>
            <a:ext cx="981823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>
              <a:defRPr/>
            </a:pPr>
            <a:endParaRPr lang="en-US" sz="1000" b="1" dirty="0">
              <a:solidFill>
                <a:srgbClr val="B33589"/>
              </a:solidFill>
              <a:latin typeface="Georgia" pitchFamily="18" charset="0"/>
            </a:endParaRPr>
          </a:p>
          <a:p>
            <a:pPr marL="447675">
              <a:defRPr/>
            </a:pPr>
            <a:r>
              <a:rPr lang="ru-RU" sz="2800" b="1" dirty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Факторы, влияющие на содержание ПВК:</a:t>
            </a:r>
            <a:endParaRPr lang="en-US" sz="1400" b="1" dirty="0" smtClean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34132" y="1649427"/>
            <a:ext cx="10225136" cy="5659596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dirty="0" smtClean="0"/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 НФО;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масштаб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организационная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характера продуктов (услуг), предоставляемых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НФО клиентам;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риска легализации (отмывания) доходов, полученных преступным путем, и финансирования терроризма.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35821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435118" y="972319"/>
            <a:ext cx="981823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>
              <a:defRPr/>
            </a:pPr>
            <a:endParaRPr lang="en-US" sz="1000" b="1" dirty="0">
              <a:solidFill>
                <a:srgbClr val="B33589"/>
              </a:solidFill>
              <a:latin typeface="Georgia" pitchFamily="18" charset="0"/>
            </a:endParaRPr>
          </a:p>
          <a:p>
            <a:pPr marL="447675">
              <a:defRPr/>
            </a:pPr>
            <a:r>
              <a:rPr lang="ru-RU" sz="2800" b="1" dirty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Факторы, влияющие на содержание ПВК:</a:t>
            </a:r>
            <a:endParaRPr lang="en-US" sz="1400" b="1" dirty="0" smtClean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34132" y="1649427"/>
            <a:ext cx="10225136" cy="5659596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dirty="0" smtClean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разработки ПВК по ПОД/ФТ, внесения изменений в ПВК по ПОД/ФТ, их согласования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подразделениями НПФ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(при наличии подразделений) и утверждения определяется внутренними документами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НПФ.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20561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435118" y="972319"/>
            <a:ext cx="981823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>
              <a:defRPr/>
            </a:pPr>
            <a:endParaRPr lang="en-US" sz="1000" b="1" dirty="0">
              <a:solidFill>
                <a:srgbClr val="B33589"/>
              </a:solidFill>
              <a:latin typeface="Georgia" pitchFamily="18" charset="0"/>
            </a:endParaRPr>
          </a:p>
          <a:p>
            <a:pPr marL="447675">
              <a:defRPr/>
            </a:pPr>
            <a:r>
              <a:rPr lang="ru-RU" sz="2800" b="1" dirty="0" smtClean="0">
                <a:solidFill>
                  <a:srgbClr val="631A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 быть обеспечено:</a:t>
            </a:r>
            <a:endParaRPr lang="en-US" sz="1400" b="1" dirty="0" smtClean="0">
              <a:solidFill>
                <a:srgbClr val="631A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34132" y="1649427"/>
            <a:ext cx="10225136" cy="5659596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2400" dirty="0"/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процедур управления риском легализации (отмывания) доходов, полученных преступным путем, и финансирования терроризма;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документальное фиксирование сведений (информации) по вопросам ПОД/ФТ;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сохранение конфиденциальности сведений о мерах, принимаемых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некредитной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финансовой организацией в целях ПОД/ФТ;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своевременное направление сведений (информации) по вопросам ПОД/ФТ в уполномоченный орган.</a:t>
            </a: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4886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26316</TotalTime>
  <Words>3344</Words>
  <Application>Microsoft Office PowerPoint</Application>
  <PresentationFormat>Произвольный</PresentationFormat>
  <Paragraphs>598</Paragraphs>
  <Slides>58</Slides>
  <Notes>56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58</vt:i4>
      </vt:variant>
    </vt:vector>
  </HeadingPairs>
  <TitlesOfParts>
    <vt:vector size="5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  <vt:lpstr>Слайд 51</vt:lpstr>
      <vt:lpstr>Слайд 52</vt:lpstr>
      <vt:lpstr>Слайд 53</vt:lpstr>
      <vt:lpstr>Слайд 54</vt:lpstr>
      <vt:lpstr>Слайд 55</vt:lpstr>
      <vt:lpstr>Слайд 56</vt:lpstr>
      <vt:lpstr>Слайд 57</vt:lpstr>
      <vt:lpstr>Слайд 58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achaykina</dc:creator>
  <cp:lastModifiedBy>napf</cp:lastModifiedBy>
  <cp:revision>2084</cp:revision>
  <cp:lastPrinted>2014-08-04T14:24:24Z</cp:lastPrinted>
  <dcterms:created xsi:type="dcterms:W3CDTF">2012-06-11T08:41:04Z</dcterms:created>
  <dcterms:modified xsi:type="dcterms:W3CDTF">2015-04-27T15:26:44Z</dcterms:modified>
</cp:coreProperties>
</file>