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9" r:id="rId14"/>
    <p:sldId id="270" r:id="rId15"/>
    <p:sldId id="273"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22" y="-78"/>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FE631C-320D-4EEE-800B-80573DB3B7F8}" type="datetimeFigureOut">
              <a:rPr lang="ru-RU" smtClean="0"/>
              <a:pPr/>
              <a:t>15.06.2015</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3DCF07-14C4-4CFF-8540-EC5C93343158}" type="slidenum">
              <a:rPr lang="ru-RU" smtClean="0"/>
              <a:pPr/>
              <a:t>‹#›</a:t>
            </a:fld>
            <a:endParaRPr lang="ru-RU"/>
          </a:p>
        </p:txBody>
      </p:sp>
    </p:spTree>
    <p:extLst>
      <p:ext uri="{BB962C8B-B14F-4D97-AF65-F5344CB8AC3E}">
        <p14:creationId xmlns:p14="http://schemas.microsoft.com/office/powerpoint/2010/main" xmlns="" val="2793495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A3DCF07-14C4-4CFF-8540-EC5C93343158}" type="slidenum">
              <a:rPr lang="ru-RU" smtClean="0"/>
              <a:pPr/>
              <a:t>1</a:t>
            </a:fld>
            <a:endParaRPr lang="ru-RU"/>
          </a:p>
        </p:txBody>
      </p:sp>
    </p:spTree>
    <p:extLst>
      <p:ext uri="{BB962C8B-B14F-4D97-AF65-F5344CB8AC3E}">
        <p14:creationId xmlns:p14="http://schemas.microsoft.com/office/powerpoint/2010/main" xmlns="" val="2945320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A3DCF07-14C4-4CFF-8540-EC5C93343158}" type="slidenum">
              <a:rPr lang="ru-RU" smtClean="0"/>
              <a:pPr/>
              <a:t>17</a:t>
            </a:fld>
            <a:endParaRPr lang="ru-RU"/>
          </a:p>
        </p:txBody>
      </p:sp>
    </p:spTree>
    <p:extLst>
      <p:ext uri="{BB962C8B-B14F-4D97-AF65-F5344CB8AC3E}">
        <p14:creationId xmlns:p14="http://schemas.microsoft.com/office/powerpoint/2010/main" xmlns="" val="1130699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DE68B0C-4435-4160-8A37-85D55E63F122}" type="datetime1">
              <a:rPr lang="ru-RU" smtClean="0"/>
              <a:pPr/>
              <a:t>15.06.2015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4022574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0C14FD-239B-4A45-BC98-CBE583844922}" type="datetime1">
              <a:rPr lang="ru-RU" smtClean="0"/>
              <a:pPr/>
              <a:t>15.06.2015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1446549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1D9CC80-127D-4954-A53C-632016AE5B85}" type="datetime1">
              <a:rPr lang="ru-RU" smtClean="0"/>
              <a:pPr/>
              <a:t>15.06.2015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3974422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29BC6D-4B24-47C0-B78C-C394CB7FD3FA}" type="datetime1">
              <a:rPr lang="ru-RU" smtClean="0"/>
              <a:pPr/>
              <a:t>15.06.2015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1942641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A70DEE6-FAB1-454A-B192-CB12397A1FCF}" type="datetime1">
              <a:rPr lang="ru-RU" smtClean="0"/>
              <a:pPr/>
              <a:t>15.06.2015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3221051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6AB911B-9970-4D43-8301-12D516B49D37}" type="datetime1">
              <a:rPr lang="ru-RU" smtClean="0"/>
              <a:pPr/>
              <a:t>15.06.2015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2191508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985298-8EA7-4508-9AA9-04B555726989}" type="datetime1">
              <a:rPr lang="ru-RU" smtClean="0"/>
              <a:pPr/>
              <a:t>15.06.2015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265126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6B47A6-241A-453E-93E4-D4F1833BC5DA}" type="datetime1">
              <a:rPr lang="ru-RU" smtClean="0"/>
              <a:pPr/>
              <a:t>15.06.2015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413649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A2646F7-F803-41F5-8C20-9851764039F2}" type="datetime1">
              <a:rPr lang="ru-RU" smtClean="0"/>
              <a:pPr/>
              <a:t>15.06.2015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406313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306C143-9A27-418E-8864-56EB91731F1A}" type="datetime1">
              <a:rPr lang="ru-RU" smtClean="0"/>
              <a:pPr/>
              <a:t>15.06.2015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882774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FFE0C8-EB72-4C9F-9376-020EAC0FBEDD}" type="datetime1">
              <a:rPr lang="ru-RU" smtClean="0"/>
              <a:pPr/>
              <a:t>15.06.2015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2057406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8000">
              <a:schemeClr val="accent1">
                <a:lumMod val="45000"/>
                <a:lumOff val="55000"/>
              </a:schemeClr>
            </a:gs>
            <a:gs pos="17000">
              <a:schemeClr val="accent1">
                <a:lumMod val="45000"/>
                <a:lumOff val="55000"/>
              </a:schemeClr>
            </a:gs>
            <a:gs pos="26000">
              <a:schemeClr val="accent1">
                <a:alpha val="0"/>
                <a:lumMod val="9000"/>
                <a:lumOff val="91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8868E-C4EA-4E44-8FA5-EFB268AACEB0}" type="datetime1">
              <a:rPr lang="ru-RU" smtClean="0"/>
              <a:pPr/>
              <a:t>15.06.2015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A90E5-EA05-4C48-BE83-ADF956304765}" type="slidenum">
              <a:rPr lang="ru-RU" smtClean="0"/>
              <a:pPr/>
              <a:t>‹#›</a:t>
            </a:fld>
            <a:endParaRPr lang="ru-RU"/>
          </a:p>
        </p:txBody>
      </p:sp>
    </p:spTree>
    <p:extLst>
      <p:ext uri="{BB962C8B-B14F-4D97-AF65-F5344CB8AC3E}">
        <p14:creationId xmlns:p14="http://schemas.microsoft.com/office/powerpoint/2010/main" xmlns="" val="2958337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consultantplus://offline/ref=E2484708381718A24375A1F565E7B170A07FCCFCDE637A19495E892C94548D8B0D9860E12F7FD688n41A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consultantplus://offline/ref=03709DF5F151E7A93120A598106212B654BABD58B8213AA1BBC2CE418219C1E5BE74CDCEFC944310EAf5I" TargetMode="External"/><Relationship Id="rId2" Type="http://schemas.openxmlformats.org/officeDocument/2006/relationships/hyperlink" Target="consultantplus://offline/ref=03709DF5F151E7A93120A598106212B654BABD58B8213AA1BBC2CE418219C1E5BE74CDCEFC944312EAf2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consultantplus://offline/ref=A9669100A933848FC861D5C83AAB3A2865A48F91F5830B62E3005F4B9698965C9E17D97371F22F725329N" TargetMode="External"/><Relationship Id="rId2" Type="http://schemas.openxmlformats.org/officeDocument/2006/relationships/hyperlink" Target="consultantplus://offline/ref=A9669100A933848FC861D5C83AAB3A2865A48F91F5830B62E3005F4B9698965C9E17D97371F22F70532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consultantplus://offline/ref=AC667A0943CD71B3AC03075B4737E864876ED68C907AFEC2FFCFDB56A69E27D9030AC211E9AFTBE8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consultantplus://offline/ref=E2484708381718A24375A1F565E7B170A07FCCFCDE637A19495E892C94548D8B0D9860E12F7FD28En41FL" TargetMode="External"/><Relationship Id="rId2" Type="http://schemas.openxmlformats.org/officeDocument/2006/relationships/hyperlink" Target="consultantplus://offline/ref=E2484708381718A24375A1F565E7B170A07FCCFCDE637A19495E892C94548D8B0D9860E12F7FD28Cn418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smtClean="0"/>
              <a:t>Изменения в действующем законодательстве, необходимые для внедрения Дополнительного Негосударственного </a:t>
            </a:r>
            <a:r>
              <a:rPr lang="ru-RU" smtClean="0"/>
              <a:t>Пенсионного Обеспечения</a:t>
            </a:r>
            <a:endParaRPr lang="ru-RU" dirty="0"/>
          </a:p>
        </p:txBody>
      </p:sp>
      <p:sp>
        <p:nvSpPr>
          <p:cNvPr id="3" name="Подзаголовок 2"/>
          <p:cNvSpPr>
            <a:spLocks noGrp="1"/>
          </p:cNvSpPr>
          <p:nvPr>
            <p:ph idx="1"/>
          </p:nvPr>
        </p:nvSpPr>
        <p:spPr/>
        <p:txBody>
          <a:bodyPr>
            <a:normAutofit lnSpcReduction="10000"/>
          </a:bodyPr>
          <a:lstStyle/>
          <a:p>
            <a:pPr marL="0" indent="0">
              <a:buNone/>
            </a:pPr>
            <a:endParaRPr lang="ru-RU" sz="1200" dirty="0" smtClean="0"/>
          </a:p>
          <a:p>
            <a:pPr marL="0" indent="0">
              <a:buNone/>
            </a:pPr>
            <a:endParaRPr lang="ru-RU" sz="1200" dirty="0"/>
          </a:p>
          <a:p>
            <a:pPr marL="0" indent="0">
              <a:buNone/>
            </a:pPr>
            <a:endParaRPr lang="ru-RU" sz="1200" dirty="0" smtClean="0"/>
          </a:p>
          <a:p>
            <a:pPr marL="0" indent="0">
              <a:buNone/>
            </a:pPr>
            <a:endParaRPr lang="ru-RU" sz="1200" dirty="0"/>
          </a:p>
          <a:p>
            <a:pPr marL="0" indent="0">
              <a:buNone/>
            </a:pPr>
            <a:endParaRPr lang="ru-RU" sz="1200" dirty="0" smtClean="0"/>
          </a:p>
          <a:p>
            <a:pPr marL="0" indent="0">
              <a:buNone/>
            </a:pPr>
            <a:endParaRPr lang="ru-RU" sz="1200" dirty="0"/>
          </a:p>
          <a:p>
            <a:pPr marL="0" indent="0">
              <a:buNone/>
            </a:pPr>
            <a:endParaRPr lang="ru-RU" sz="1200" dirty="0" smtClean="0"/>
          </a:p>
          <a:p>
            <a:pPr marL="0" indent="0">
              <a:buNone/>
            </a:pPr>
            <a:endParaRPr lang="ru-RU" sz="1200" dirty="0"/>
          </a:p>
          <a:p>
            <a:pPr marL="0" indent="0">
              <a:buNone/>
            </a:pPr>
            <a:endParaRPr lang="ru-RU" sz="1200" dirty="0" smtClean="0"/>
          </a:p>
          <a:p>
            <a:pPr marL="0" indent="0">
              <a:buNone/>
            </a:pPr>
            <a:endParaRPr lang="ru-RU" sz="1200" dirty="0"/>
          </a:p>
          <a:p>
            <a:pPr marL="0" indent="0">
              <a:buNone/>
            </a:pPr>
            <a:endParaRPr lang="ru-RU" sz="1200" dirty="0" smtClean="0"/>
          </a:p>
          <a:p>
            <a:pPr marL="0" indent="0">
              <a:buNone/>
            </a:pPr>
            <a:endParaRPr lang="ru-RU" sz="1200" dirty="0"/>
          </a:p>
          <a:p>
            <a:pPr marL="0" indent="0">
              <a:buNone/>
            </a:pPr>
            <a:r>
              <a:rPr lang="ru-RU" sz="1200" dirty="0" smtClean="0"/>
              <a:t>Если страховщиком является Пенсионный фонд Российской Федерации, то дополнительный взнос не персонифицируется и на индивидуальном лицевом счете не учитывается. При этом размер досрочной пенсии рассчитывается с учётом фиксированного базового размера страховой части трудовой пенсии по старости и расчетного пенсионного капитала, учтённого в общей части индивидуального лицевого счёта. Если страховщиком является негосударственный пенсионный фонд, то дополнительный взнос персонифицируется и учитывается на индивидуальном лицевом счете. Однако при этом размер досрочной пенсии (в предлагаемой терминологии страховой пенсии) рассчитывается без учёта фиксированного базового размера страховой части трудовой пенсии по старости исходя из средств, учтённых на профессиональной части индивидуального лицевого счёта, т.е. условия </a:t>
            </a:r>
            <a:r>
              <a:rPr lang="ru-RU" sz="1200" dirty="0" err="1" smtClean="0"/>
              <a:t>пенсионирования</a:t>
            </a:r>
            <a:r>
              <a:rPr lang="ru-RU" sz="1200" dirty="0" smtClean="0"/>
              <a:t> работника, перешедшего из Пенсионного фонда Российской Федерации  в негосударственный пенсионный фонд для получения досрочной пенсии (в предлагаемой терминологии негосударственной пенсии) заведомо ниже, в том числе и по причине разницы в величине тарифов.</a:t>
            </a:r>
            <a:endParaRPr lang="ru-RU" sz="1200" dirty="0"/>
          </a:p>
        </p:txBody>
      </p:sp>
      <p:sp>
        <p:nvSpPr>
          <p:cNvPr id="8" name="Номер слайда 7"/>
          <p:cNvSpPr>
            <a:spLocks noGrp="1"/>
          </p:cNvSpPr>
          <p:nvPr>
            <p:ph type="sldNum" sz="quarter" idx="12"/>
          </p:nvPr>
        </p:nvSpPr>
        <p:spPr/>
        <p:txBody>
          <a:bodyPr/>
          <a:lstStyle/>
          <a:p>
            <a:fld id="{430A90E5-EA05-4C48-BE83-ADF956304765}" type="slidenum">
              <a:rPr lang="ru-RU" smtClean="0"/>
              <a:pPr/>
              <a:t>1</a:t>
            </a:fld>
            <a:endParaRPr lang="ru-RU" dirty="0"/>
          </a:p>
        </p:txBody>
      </p:sp>
    </p:spTree>
    <p:extLst>
      <p:ext uri="{BB962C8B-B14F-4D97-AF65-F5344CB8AC3E}">
        <p14:creationId xmlns:p14="http://schemas.microsoft.com/office/powerpoint/2010/main" xmlns="" val="3086638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Центральный администратор пенсионных счетов</a:t>
            </a:r>
          </a:p>
        </p:txBody>
      </p:sp>
      <p:sp>
        <p:nvSpPr>
          <p:cNvPr id="3" name="Объект 2"/>
          <p:cNvSpPr>
            <a:spLocks noGrp="1"/>
          </p:cNvSpPr>
          <p:nvPr>
            <p:ph idx="1"/>
          </p:nvPr>
        </p:nvSpPr>
        <p:spPr/>
        <p:txBody>
          <a:bodyPr>
            <a:normAutofit fontScale="70000" lnSpcReduction="20000"/>
          </a:bodyPr>
          <a:lstStyle/>
          <a:p>
            <a:r>
              <a:rPr lang="ru-RU" dirty="0" smtClean="0"/>
              <a:t>Единый реестр именных пенсионных счетов участников договоров досрочного негосударственного пенсионного обеспечения формируется в целях учета и обеспечения прав участников договоров досрочного негосударственного пенсионного обеспечения.</a:t>
            </a:r>
          </a:p>
          <a:p>
            <a:r>
              <a:rPr lang="ru-RU" dirty="0" smtClean="0"/>
              <a:t>Единый реестр именных пенсионных счетов участников договоров досрочного негосударственного пенсионного обеспечения ведет Центральный администратор пенсионных счетов в соответствии с требованиями, установленными Банком России.</a:t>
            </a:r>
          </a:p>
          <a:p>
            <a:r>
              <a:rPr lang="ru-RU" dirty="0" smtClean="0"/>
              <a:t>Правовое положение Центрального администратора пенсионных счетов устанавливается федеральным законом о гарантировании прав участников договоров досрочного негосударственного пенсионного обеспечения.</a:t>
            </a:r>
          </a:p>
          <a:p>
            <a:endParaRPr lang="ru-RU"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10</a:t>
            </a:fld>
            <a:endParaRPr lang="ru-RU"/>
          </a:p>
        </p:txBody>
      </p:sp>
    </p:spTree>
    <p:extLst>
      <p:ext uri="{BB962C8B-B14F-4D97-AF65-F5344CB8AC3E}">
        <p14:creationId xmlns:p14="http://schemas.microsoft.com/office/powerpoint/2010/main" xmlns="" val="1105142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Единовременная выплата, наследование</a:t>
            </a:r>
          </a:p>
        </p:txBody>
      </p:sp>
      <p:sp>
        <p:nvSpPr>
          <p:cNvPr id="3" name="Объект 2"/>
          <p:cNvSpPr>
            <a:spLocks noGrp="1"/>
          </p:cNvSpPr>
          <p:nvPr>
            <p:ph idx="1"/>
          </p:nvPr>
        </p:nvSpPr>
        <p:spPr/>
        <p:txBody>
          <a:bodyPr>
            <a:noAutofit/>
          </a:bodyPr>
          <a:lstStyle/>
          <a:p>
            <a:r>
              <a:rPr lang="ru-RU" sz="1600" dirty="0" smtClean="0"/>
              <a:t>В случае, если до достижения возраста, установленного </a:t>
            </a:r>
            <a:r>
              <a:rPr lang="ru-RU" sz="1600" dirty="0" smtClean="0">
                <a:hlinkClick r:id="rId2"/>
              </a:rPr>
              <a:t>статьей 8</a:t>
            </a:r>
            <a:r>
              <a:rPr lang="ru-RU" sz="1600" dirty="0" smtClean="0"/>
              <a:t> Федерального закона  «О страховых пенсиях», работник не приобрел право на получение негосударственной пенсии в системе досрочного негосударственного пенсионного обеспечения, средства, сформированные для выплаты пенсии по договору досрочного негосударственного пенсионного обеспечения, и доходы от размещения указанных средств, учтенные на его именном пенсионном счете, единовременно выплачиваются работнику по достижении им возраста, установленного </a:t>
            </a:r>
            <a:r>
              <a:rPr lang="ru-RU" sz="1600" dirty="0" smtClean="0">
                <a:hlinkClick r:id="rId2"/>
              </a:rPr>
              <a:t>статьей 8</a:t>
            </a:r>
            <a:r>
              <a:rPr lang="ru-RU" sz="1600" dirty="0" smtClean="0"/>
              <a:t> указанного Федерального закона.</a:t>
            </a:r>
          </a:p>
          <a:p>
            <a:r>
              <a:rPr lang="ru-RU" sz="1600" dirty="0" smtClean="0"/>
              <a:t>7. В случае прекращения трудового договора в связи со смертью работника, а также в случае смерти работника, не состоявшего на момент смерти в трудовых отношениях с работодателем, до назначения негосударственной пенсии, предусмотренной договором досрочного негосударственного пенсионного обеспечения, либо в случае смерти работника, которому назначена досрочная пенсия, средства, сформированные для выплаты пенсии по договору досрочного негосударственного пенсионного обеспечения, и доходы от размещения указанных средств выплачиваются правопреемникам умершего работника в порядке, предусмотренном настоящим Федеральным законом, правилами фонда и договором досрочного негосударственного пенсионного обеспечения.</a:t>
            </a:r>
          </a:p>
          <a:p>
            <a:endParaRPr lang="ru-RU" sz="1600"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11</a:t>
            </a:fld>
            <a:endParaRPr lang="ru-RU"/>
          </a:p>
        </p:txBody>
      </p:sp>
    </p:spTree>
    <p:extLst>
      <p:ext uri="{BB962C8B-B14F-4D97-AF65-F5344CB8AC3E}">
        <p14:creationId xmlns:p14="http://schemas.microsoft.com/office/powerpoint/2010/main" xmlns="" val="1395018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Назначение негосударственной пенсии</a:t>
            </a:r>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Назначение негосударственной пенсии в системе досрочного негосударственного пенсионного обеспечения осуществляется работнику со дня возникновения у работника права на указанную пенсию при наличии средств, учтенных на именном пенсионном счете работника. Размер назначаемой работнику негосударственной пенсии в системе досрочного негосударственного пенсионного обеспечения не может быть ниже размера, рассчитанного исходя из общего совокупного объема учтенных на именном пенсионном счете работника пенсионных взносов работодателя, уплаченных в пользу этого работника, взносов работников на формирование средств для выплаты указанных пенсий, уплаченных за счет доходов от заработной платы работников, дохода, полученного от размещения указанных средств и средств государственной поддержки формирования выплат по договорам досрочного негосударственного пенсионного обеспечения взносов работника.</a:t>
            </a:r>
          </a:p>
          <a:p>
            <a:endParaRPr lang="ru-RU"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12</a:t>
            </a:fld>
            <a:endParaRPr lang="ru-RU"/>
          </a:p>
        </p:txBody>
      </p:sp>
    </p:spTree>
    <p:extLst>
      <p:ext uri="{BB962C8B-B14F-4D97-AF65-F5344CB8AC3E}">
        <p14:creationId xmlns:p14="http://schemas.microsoft.com/office/powerpoint/2010/main" xmlns="" val="1201359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smtClean="0"/>
              <a:t>Договор ДНПО, коллективный договор пенсионные правила фонда, пенсионная программа работодателя</a:t>
            </a:r>
            <a:endParaRPr lang="ru-RU" sz="3200" b="1" dirty="0"/>
          </a:p>
        </p:txBody>
      </p:sp>
      <p:sp>
        <p:nvSpPr>
          <p:cNvPr id="3" name="Объект 2"/>
          <p:cNvSpPr>
            <a:spLocks noGrp="1"/>
          </p:cNvSpPr>
          <p:nvPr>
            <p:ph idx="1"/>
          </p:nvPr>
        </p:nvSpPr>
        <p:spPr/>
        <p:txBody>
          <a:bodyPr>
            <a:noAutofit/>
          </a:bodyPr>
          <a:lstStyle/>
          <a:p>
            <a:pPr marL="0" indent="0">
              <a:buNone/>
            </a:pPr>
            <a:r>
              <a:rPr lang="ru-RU" sz="1800" dirty="0" smtClean="0"/>
              <a:t>Досрочное негосударственное пенсионное обеспечение осуществляется вкладчиком, являющимся работодателем по отношению к работникам, занятым на работах, определенных </a:t>
            </a:r>
            <a:r>
              <a:rPr lang="ru-RU" sz="1800" dirty="0" smtClean="0">
                <a:hlinkClick r:id="rId2"/>
              </a:rPr>
              <a:t>пунктами 1</a:t>
            </a:r>
            <a:r>
              <a:rPr lang="ru-RU" sz="1800" dirty="0" smtClean="0"/>
              <a:t> - </a:t>
            </a:r>
            <a:r>
              <a:rPr lang="ru-RU" sz="1800" dirty="0" smtClean="0">
                <a:hlinkClick r:id="rId3"/>
              </a:rPr>
              <a:t>18 части 1 статьи 30</a:t>
            </a:r>
            <a:r>
              <a:rPr lang="ru-RU" sz="1800" dirty="0" smtClean="0"/>
              <a:t> Федерального закона  «О страховых пенсиях», на рабочих местах, условия труда на которых по результатам специальной оценки условий труда признаны вредными и (или) опасными (далее – вкладчик), на основании договора (договоров) досрочного негосударственного пенсионного обеспечения, заключаемого указанным вкладчиком с фондом (фондами), определенным пенсионной программой работодателя, в пользу этих работников в силу существующих между ними трудовых отношений и с их согласия.</a:t>
            </a:r>
          </a:p>
          <a:p>
            <a:pPr marL="0" indent="0">
              <a:buNone/>
            </a:pPr>
            <a:r>
              <a:rPr lang="ru-RU" sz="1800" dirty="0" smtClean="0"/>
              <a:t>Правовые отношения работодателя и работников, возникающие в связи с заключением договора досрочного негосударственного пенсионного обеспечения и участием в системе досрочного негосударственного пенсионного обеспечения, регулируются настоящим Федеральным законом, иными нормативными правовыми актами Российской Федерации, коллективным договором, отраслевым (межотраслевым) соглашением,  пенсионными правилами фонда, пенсионной программой работодателя, а также договором досрочного негосударственного пенсионного обеспечения.</a:t>
            </a:r>
          </a:p>
          <a:p>
            <a:endParaRPr lang="ru-RU" sz="1800"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13</a:t>
            </a:fld>
            <a:endParaRPr lang="ru-RU"/>
          </a:p>
        </p:txBody>
      </p:sp>
    </p:spTree>
    <p:extLst>
      <p:ext uri="{BB962C8B-B14F-4D97-AF65-F5344CB8AC3E}">
        <p14:creationId xmlns:p14="http://schemas.microsoft.com/office/powerpoint/2010/main" xmlns="" val="3373842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t>Пенсионная </a:t>
            </a:r>
            <a:r>
              <a:rPr lang="ru-RU" sz="3200" b="1" dirty="0"/>
              <a:t>программа работодателя</a:t>
            </a:r>
          </a:p>
        </p:txBody>
      </p:sp>
      <p:sp>
        <p:nvSpPr>
          <p:cNvPr id="3" name="Объект 2"/>
          <p:cNvSpPr>
            <a:spLocks noGrp="1"/>
          </p:cNvSpPr>
          <p:nvPr>
            <p:ph idx="1"/>
          </p:nvPr>
        </p:nvSpPr>
        <p:spPr/>
        <p:txBody>
          <a:bodyPr>
            <a:normAutofit fontScale="70000" lnSpcReduction="20000"/>
          </a:bodyPr>
          <a:lstStyle/>
          <a:p>
            <a:r>
              <a:rPr lang="ru-RU" dirty="0" smtClean="0"/>
              <a:t>Пенсионная программа разрабатывается и утверждается в порядке, установленном законодательством Российской Федерации для заключения коллективного договора. При отсутствии коллективного договора пенсионная программа работодателя утверждается локальным нормативным актом работодателя с учетом мнения представительного органа работников (при наличии такого представительного органа). Пенсионная программа работодателя регистрируется в порядке, установленном Банком России по согласованию с федеральным органом исполнительной власти, осуществляющим функции по выработке и реализации государственной политики и нормативно-правовому регулированию в сфере пенсионного обеспечения.</a:t>
            </a:r>
          </a:p>
          <a:p>
            <a:r>
              <a:rPr lang="ru-RU" dirty="0" smtClean="0"/>
              <a:t>Пенсионные программы работодателя разрабатываются на основе типовых пенсионных программ, утверждаемых Правительством Российской Федерации.</a:t>
            </a:r>
          </a:p>
          <a:p>
            <a:endParaRPr lang="ru-RU"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14</a:t>
            </a:fld>
            <a:endParaRPr lang="ru-RU"/>
          </a:p>
        </p:txBody>
      </p:sp>
    </p:spTree>
    <p:extLst>
      <p:ext uri="{BB962C8B-B14F-4D97-AF65-F5344CB8AC3E}">
        <p14:creationId xmlns:p14="http://schemas.microsoft.com/office/powerpoint/2010/main" xmlns="" val="262427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b="1" dirty="0" smtClean="0"/>
              <a:t>Федеральный закон «О государственной поддержке формирования средств для выплаты пенсий по пенсионным договорам досрочного негосударственного пенсионного обеспечения»</a:t>
            </a:r>
            <a:br>
              <a:rPr lang="ru-RU" b="1" dirty="0" smtClean="0"/>
            </a:br>
            <a:r>
              <a:rPr lang="ru-RU" b="1" dirty="0" smtClean="0"/>
              <a:t> </a:t>
            </a:r>
            <a:endParaRPr lang="ru-RU" b="1" dirty="0"/>
          </a:p>
        </p:txBody>
      </p:sp>
      <p:sp>
        <p:nvSpPr>
          <p:cNvPr id="9" name="Номер слайда 8"/>
          <p:cNvSpPr>
            <a:spLocks noGrp="1"/>
          </p:cNvSpPr>
          <p:nvPr>
            <p:ph type="sldNum" sz="quarter" idx="12"/>
          </p:nvPr>
        </p:nvSpPr>
        <p:spPr/>
        <p:txBody>
          <a:bodyPr/>
          <a:lstStyle/>
          <a:p>
            <a:fld id="{430A90E5-EA05-4C48-BE83-ADF956304765}" type="slidenum">
              <a:rPr lang="ru-RU" smtClean="0"/>
              <a:pPr/>
              <a:t>15</a:t>
            </a:fld>
            <a:endParaRPr lang="ru-RU"/>
          </a:p>
        </p:txBody>
      </p:sp>
    </p:spTree>
    <p:extLst>
      <p:ext uri="{BB962C8B-B14F-4D97-AF65-F5344CB8AC3E}">
        <p14:creationId xmlns:p14="http://schemas.microsoft.com/office/powerpoint/2010/main" xmlns="" val="2153382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Пенсионный взнос работника</a:t>
            </a:r>
          </a:p>
        </p:txBody>
      </p:sp>
      <p:sp>
        <p:nvSpPr>
          <p:cNvPr id="3" name="Объект 2"/>
          <p:cNvSpPr>
            <a:spLocks noGrp="1"/>
          </p:cNvSpPr>
          <p:nvPr>
            <p:ph idx="1"/>
          </p:nvPr>
        </p:nvSpPr>
        <p:spPr/>
        <p:txBody>
          <a:bodyPr>
            <a:noAutofit/>
          </a:bodyPr>
          <a:lstStyle/>
          <a:p>
            <a:r>
              <a:rPr lang="ru-RU" sz="2400" dirty="0" smtClean="0"/>
              <a:t>Пенсионный взнос работника по договору досрочного негосударственного пенсионного обеспечения уплачивается в размере равном:</a:t>
            </a:r>
          </a:p>
          <a:p>
            <a:r>
              <a:rPr lang="ru-RU" sz="2400" dirty="0" smtClean="0"/>
              <a:t>1) 2 процентов выплат и иных вознаграждений, начисляемых работодателем в рамках трудовых отношений в пользу работника, занятого на работах, указанных в пунктах 2-18 части 1 статьи 30 Федерального закона «О страховых пенсиях»;</a:t>
            </a:r>
          </a:p>
          <a:p>
            <a:r>
              <a:rPr lang="ru-RU" sz="2400" dirty="0" smtClean="0"/>
              <a:t>2) 4 процентов выплат и иных вознаграждений, начисляемых работодателем в рамках трудовых отношений в пользу работника, занятого на работах, указанных в пункте 1 части 1 статьи 30 Федерального закона «О страховых пенсиях».</a:t>
            </a:r>
          </a:p>
          <a:p>
            <a:endParaRPr lang="ru-RU" sz="2400"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16</a:t>
            </a:fld>
            <a:endParaRPr lang="ru-RU"/>
          </a:p>
        </p:txBody>
      </p:sp>
    </p:spTree>
    <p:extLst>
      <p:ext uri="{BB962C8B-B14F-4D97-AF65-F5344CB8AC3E}">
        <p14:creationId xmlns:p14="http://schemas.microsoft.com/office/powerpoint/2010/main" xmlns="" val="3838830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t>Размер взноса на </a:t>
            </a:r>
            <a:r>
              <a:rPr lang="ru-RU" sz="3200" b="1" dirty="0" err="1" smtClean="0"/>
              <a:t>софинансирование</a:t>
            </a:r>
            <a:endParaRPr lang="ru-RU" sz="3200" b="1" dirty="0"/>
          </a:p>
        </p:txBody>
      </p:sp>
      <p:sp>
        <p:nvSpPr>
          <p:cNvPr id="3" name="Объект 2"/>
          <p:cNvSpPr>
            <a:spLocks noGrp="1"/>
          </p:cNvSpPr>
          <p:nvPr>
            <p:ph idx="1"/>
          </p:nvPr>
        </p:nvSpPr>
        <p:spPr>
          <a:xfrm>
            <a:off x="457200" y="1268760"/>
            <a:ext cx="8229600" cy="4525963"/>
          </a:xfrm>
        </p:spPr>
        <p:txBody>
          <a:bodyPr>
            <a:noAutofit/>
          </a:bodyPr>
          <a:lstStyle/>
          <a:p>
            <a:pPr marL="0" indent="0">
              <a:buNone/>
            </a:pPr>
            <a:r>
              <a:rPr lang="ru-RU" sz="2400" dirty="0" smtClean="0"/>
              <a:t>Размер взноса на </a:t>
            </a:r>
            <a:r>
              <a:rPr lang="ru-RU" sz="2400" dirty="0" err="1" smtClean="0"/>
              <a:t>софинансирование</a:t>
            </a:r>
            <a:r>
              <a:rPr lang="ru-RU" sz="2400" dirty="0" smtClean="0"/>
              <a:t> формирования средств для выплаты пенсий по пенсионным договорам досрочного негосударственного пенсионного обеспечения указанных работников равен:</a:t>
            </a:r>
          </a:p>
          <a:p>
            <a:pPr marL="0" indent="0">
              <a:buNone/>
            </a:pPr>
            <a:r>
              <a:rPr lang="ru-RU" sz="2400" dirty="0" smtClean="0"/>
              <a:t>1) 8 процентам выплат и иных вознаграждений, начисляемых работодателем в рамках трудовых отношений в пользу работника, занятого на работах, указанных в пунктах 2-18 части 1 статьи 30 Федерального закона «О страховых пенсиях»;</a:t>
            </a:r>
          </a:p>
          <a:p>
            <a:pPr marL="0" indent="0">
              <a:buNone/>
            </a:pPr>
            <a:r>
              <a:rPr lang="ru-RU" sz="2400" dirty="0" smtClean="0"/>
              <a:t>2) 16 процентам выплат и иных вознаграждений, начисляемых работодателем в рамках трудовых отношений в пользу работника, занятого на работах, указанных в пункте 1 части 1 статьи 30 Федерального закона «О страховых пенсиях».</a:t>
            </a:r>
          </a:p>
          <a:p>
            <a:endParaRPr lang="ru-RU" sz="2400"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17</a:t>
            </a:fld>
            <a:endParaRPr lang="ru-RU"/>
          </a:p>
        </p:txBody>
      </p:sp>
    </p:spTree>
    <p:extLst>
      <p:ext uri="{BB962C8B-B14F-4D97-AF65-F5344CB8AC3E}">
        <p14:creationId xmlns:p14="http://schemas.microsoft.com/office/powerpoint/2010/main" xmlns="" val="3989463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b="1" dirty="0" smtClean="0"/>
              <a:t>Федеральный закон «О внесении изменений в отдельные законодательные акты Российской Федерации в связи с принятием Федерального закона «О государственной поддержке формирования средств для выплаты пенсий по договорам досрочного негосударственного пенсионного обеспечения» </a:t>
            </a:r>
          </a:p>
        </p:txBody>
      </p:sp>
      <p:sp>
        <p:nvSpPr>
          <p:cNvPr id="8" name="Номер слайда 7"/>
          <p:cNvSpPr>
            <a:spLocks noGrp="1"/>
          </p:cNvSpPr>
          <p:nvPr>
            <p:ph type="sldNum" sz="quarter" idx="12"/>
          </p:nvPr>
        </p:nvSpPr>
        <p:spPr/>
        <p:txBody>
          <a:bodyPr/>
          <a:lstStyle/>
          <a:p>
            <a:fld id="{430A90E5-EA05-4C48-BE83-ADF956304765}" type="slidenum">
              <a:rPr lang="ru-RU" smtClean="0"/>
              <a:pPr/>
              <a:t>2</a:t>
            </a:fld>
            <a:endParaRPr lang="ru-RU"/>
          </a:p>
        </p:txBody>
      </p:sp>
    </p:spTree>
    <p:extLst>
      <p:ext uri="{BB962C8B-B14F-4D97-AF65-F5344CB8AC3E}">
        <p14:creationId xmlns:p14="http://schemas.microsoft.com/office/powerpoint/2010/main" xmlns="" val="3865041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Система досрочного негосударственного пенсионного обеспечения</a:t>
            </a:r>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«Система досрочного негосударственного пенсионного обеспечения - система взаимоотношений между вкладчиком, участником и негосударственным пенсионным фондом в соответствии с пенсионной программой работодателя по досрочному негосударственному пенсионному обеспечению по договору досрочного негосударственного пенсионного обеспечения, устанавливающая условия и порядок уплаты участником и (или) вкладчиком пенсионных взносов в пользу участника за периоды его трудовой деятельности на определенных </a:t>
            </a:r>
            <a:r>
              <a:rPr lang="ru-RU" dirty="0" smtClean="0">
                <a:hlinkClick r:id="rId2"/>
              </a:rPr>
              <a:t>пунктами 1</a:t>
            </a:r>
            <a:r>
              <a:rPr lang="ru-RU" dirty="0" smtClean="0"/>
              <a:t> - </a:t>
            </a:r>
            <a:r>
              <a:rPr lang="ru-RU" dirty="0" smtClean="0">
                <a:hlinkClick r:id="rId3"/>
              </a:rPr>
              <a:t>18 части 1 статьи 30</a:t>
            </a:r>
            <a:r>
              <a:rPr lang="ru-RU" dirty="0" smtClean="0"/>
              <a:t> Федерального закона  «О страховых пенсиях» работах на рабочих местах, условия труда на которых по результатам специальной оценки условий труда признаны вредными и (или) опасными (профессиональный стаж), условия и порядок выплаты негосударственным пенсионным фондом назначенной досрочно негосударственной пенсии застрахованному лицу».</a:t>
            </a:r>
          </a:p>
          <a:p>
            <a:endParaRPr lang="ru-RU"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3</a:t>
            </a:fld>
            <a:endParaRPr lang="ru-RU"/>
          </a:p>
        </p:txBody>
      </p:sp>
    </p:spTree>
    <p:extLst>
      <p:ext uri="{BB962C8B-B14F-4D97-AF65-F5344CB8AC3E}">
        <p14:creationId xmlns:p14="http://schemas.microsoft.com/office/powerpoint/2010/main" xmlns="" val="2119190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a:t>Страхователи освобождаются от уплаты страховых взносов в Пенсионный фонд Российской</a:t>
            </a:r>
          </a:p>
        </p:txBody>
      </p:sp>
      <p:sp>
        <p:nvSpPr>
          <p:cNvPr id="3" name="Объект 2"/>
          <p:cNvSpPr>
            <a:spLocks noGrp="1"/>
          </p:cNvSpPr>
          <p:nvPr>
            <p:ph idx="1"/>
          </p:nvPr>
        </p:nvSpPr>
        <p:spPr/>
        <p:txBody>
          <a:bodyPr>
            <a:normAutofit/>
          </a:bodyPr>
          <a:lstStyle/>
          <a:p>
            <a:pPr marL="0" indent="0">
              <a:buNone/>
            </a:pPr>
            <a:r>
              <a:rPr lang="ru-RU" sz="2200" dirty="0" smtClean="0"/>
              <a:t>Страхователи,  указанные в пунктах 1 – 2 настоящей статьи, освобождаются от уплаты страховых взносов в Пенсионный фонд Российской Федерации по дополнительным тарифам, установленным в пунктах 1 – 2.1 настоящей статьи, в пользу застрахованных лиц, за которых страхователями уплачиваются пенсионные взносы в негосударственный пенсионный фонд по договору досрочного негосударственного пенсионного обеспечения, на условиях и в порядке, установленных Федеральным законом от 7 мая 1998 года № 75-ФЗ «О негосударственных пенсионных фондах».</a:t>
            </a:r>
          </a:p>
        </p:txBody>
      </p:sp>
      <p:sp>
        <p:nvSpPr>
          <p:cNvPr id="6" name="Номер слайда 5"/>
          <p:cNvSpPr>
            <a:spLocks noGrp="1"/>
          </p:cNvSpPr>
          <p:nvPr>
            <p:ph type="sldNum" sz="quarter" idx="12"/>
          </p:nvPr>
        </p:nvSpPr>
        <p:spPr/>
        <p:txBody>
          <a:bodyPr/>
          <a:lstStyle/>
          <a:p>
            <a:fld id="{430A90E5-EA05-4C48-BE83-ADF956304765}" type="slidenum">
              <a:rPr lang="ru-RU" smtClean="0"/>
              <a:pPr/>
              <a:t>4</a:t>
            </a:fld>
            <a:endParaRPr lang="ru-RU"/>
          </a:p>
        </p:txBody>
      </p:sp>
    </p:spTree>
    <p:extLst>
      <p:ext uri="{BB962C8B-B14F-4D97-AF65-F5344CB8AC3E}">
        <p14:creationId xmlns:p14="http://schemas.microsoft.com/office/powerpoint/2010/main" xmlns="" val="2546425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2656"/>
            <a:ext cx="8229600" cy="1143000"/>
          </a:xfrm>
        </p:spPr>
        <p:txBody>
          <a:bodyPr>
            <a:normAutofit fontScale="90000"/>
          </a:bodyPr>
          <a:lstStyle/>
          <a:p>
            <a:r>
              <a:rPr lang="ru-RU" sz="3600" b="1" dirty="0"/>
              <a:t>Общие требования к досрочному негосударственному пенсионному обеспечению</a:t>
            </a:r>
            <a:r>
              <a:rPr lang="ru-RU" dirty="0" smtClean="0"/>
              <a:t/>
            </a:r>
            <a:br>
              <a:rPr lang="ru-RU" dirty="0" smtClean="0"/>
            </a:br>
            <a:endParaRPr lang="ru-RU" dirty="0"/>
          </a:p>
        </p:txBody>
      </p:sp>
      <p:sp>
        <p:nvSpPr>
          <p:cNvPr id="3" name="Объект 2"/>
          <p:cNvSpPr>
            <a:spLocks noGrp="1"/>
          </p:cNvSpPr>
          <p:nvPr>
            <p:ph idx="1"/>
          </p:nvPr>
        </p:nvSpPr>
        <p:spPr/>
        <p:txBody>
          <a:bodyPr>
            <a:noAutofit/>
          </a:bodyPr>
          <a:lstStyle/>
          <a:p>
            <a:r>
              <a:rPr lang="ru-RU" sz="2400" dirty="0" smtClean="0"/>
              <a:t>Пенсионная программа работодателя по досрочному негосударственному пенсионному обеспечению (далее – пенсионная программа работодателя) утверждается работодателем с учетом мнения представительного органа работников в порядке, установленном </a:t>
            </a:r>
            <a:r>
              <a:rPr lang="ru-RU" sz="2400" dirty="0" smtClean="0">
                <a:hlinkClick r:id="rId2"/>
              </a:rPr>
              <a:t>статьей 372</a:t>
            </a:r>
            <a:r>
              <a:rPr lang="ru-RU" sz="2400" dirty="0" smtClean="0"/>
              <a:t> настоящего Кодекса для принятия локальных нормативных актов.</a:t>
            </a:r>
          </a:p>
          <a:p>
            <a:r>
              <a:rPr lang="ru-RU" sz="2400" dirty="0" smtClean="0"/>
              <a:t>Пенсионная программа работодателя может являться приложением к коллективному договору.</a:t>
            </a:r>
          </a:p>
        </p:txBody>
      </p:sp>
      <p:sp>
        <p:nvSpPr>
          <p:cNvPr id="6" name="Номер слайда 5"/>
          <p:cNvSpPr>
            <a:spLocks noGrp="1"/>
          </p:cNvSpPr>
          <p:nvPr>
            <p:ph type="sldNum" sz="quarter" idx="12"/>
          </p:nvPr>
        </p:nvSpPr>
        <p:spPr/>
        <p:txBody>
          <a:bodyPr/>
          <a:lstStyle/>
          <a:p>
            <a:fld id="{430A90E5-EA05-4C48-BE83-ADF956304765}" type="slidenum">
              <a:rPr lang="ru-RU" smtClean="0"/>
              <a:pPr/>
              <a:t>5</a:t>
            </a:fld>
            <a:endParaRPr lang="ru-RU"/>
          </a:p>
        </p:txBody>
      </p:sp>
    </p:spTree>
    <p:extLst>
      <p:ext uri="{BB962C8B-B14F-4D97-AF65-F5344CB8AC3E}">
        <p14:creationId xmlns:p14="http://schemas.microsoft.com/office/powerpoint/2010/main" xmlns="" val="4260090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1143000"/>
          </a:xfrm>
        </p:spPr>
        <p:txBody>
          <a:bodyPr>
            <a:normAutofit fontScale="90000"/>
          </a:bodyPr>
          <a:lstStyle/>
          <a:p>
            <a:r>
              <a:rPr lang="ru-RU" sz="3600" b="1" dirty="0"/>
              <a:t>Общие требования к досрочному негосударственному пенсионному обеспечению</a:t>
            </a:r>
            <a:r>
              <a:rPr lang="ru-RU" dirty="0" smtClean="0"/>
              <a:t/>
            </a:r>
            <a:br>
              <a:rPr lang="ru-RU" dirty="0" smtClean="0"/>
            </a:br>
            <a:endParaRPr lang="ru-RU" dirty="0"/>
          </a:p>
        </p:txBody>
      </p:sp>
      <p:sp>
        <p:nvSpPr>
          <p:cNvPr id="3" name="Объект 2"/>
          <p:cNvSpPr>
            <a:spLocks noGrp="1"/>
          </p:cNvSpPr>
          <p:nvPr>
            <p:ph idx="1"/>
          </p:nvPr>
        </p:nvSpPr>
        <p:spPr>
          <a:xfrm>
            <a:off x="457200" y="1135285"/>
            <a:ext cx="8229600" cy="4525963"/>
          </a:xfrm>
        </p:spPr>
        <p:txBody>
          <a:bodyPr>
            <a:noAutofit/>
          </a:bodyPr>
          <a:lstStyle/>
          <a:p>
            <a:pPr marL="0" indent="0">
              <a:buNone/>
            </a:pPr>
            <a:r>
              <a:rPr lang="ru-RU" sz="1600" dirty="0" smtClean="0"/>
              <a:t>Статья 36.29. Общие требования к досрочному негосударственному пенсионному обеспечению</a:t>
            </a:r>
          </a:p>
          <a:p>
            <a:pPr marL="0" indent="0">
              <a:buNone/>
            </a:pPr>
            <a:r>
              <a:rPr lang="ru-RU" sz="1600" dirty="0" smtClean="0"/>
              <a:t>1. Досрочное негосударственное пенсионное обеспечение осуществляется вкладчиком, являющимся работодателем по отношению к работникам, занятым на работах, определенных </a:t>
            </a:r>
            <a:r>
              <a:rPr lang="ru-RU" sz="1600" dirty="0" smtClean="0">
                <a:hlinkClick r:id="rId2"/>
              </a:rPr>
              <a:t>пунктами 1</a:t>
            </a:r>
            <a:r>
              <a:rPr lang="ru-RU" sz="1600" dirty="0" smtClean="0"/>
              <a:t> - </a:t>
            </a:r>
            <a:r>
              <a:rPr lang="ru-RU" sz="1600" dirty="0" smtClean="0">
                <a:hlinkClick r:id="rId3"/>
              </a:rPr>
              <a:t>18 части 1 статьи 30</a:t>
            </a:r>
            <a:r>
              <a:rPr lang="ru-RU" sz="1600" dirty="0" smtClean="0"/>
              <a:t> Федерального закона  «О страховых пенсиях», на рабочих местах, условия труда на которых по результатам специальной оценки условий труда признаны вредными и (или) опасными, на основании договора (договоров) досрочного негосударственного пенсионного обеспечения, заключаемого указанным вкладчиком с фондом (фондами), определенным пенсионной программой досрочного негосударственного пенсионного обеспечения работодателя, в пользу этих работников в силу существующих между ними трудовых отношений и с их согласия.</a:t>
            </a:r>
          </a:p>
          <a:p>
            <a:pPr marL="0" indent="0">
              <a:buNone/>
            </a:pPr>
            <a:r>
              <a:rPr lang="ru-RU" sz="1600" dirty="0" smtClean="0"/>
              <a:t>Правовые отношения работодателя и работников, возникающие в связи с заключением договора досрочного негосударственного пенсионного обеспечения и участием в системе досрочного негосударственного пенсионного обеспечения, регулируются настоящим Федеральным законом, иными нормативными правовыми актами Российской Федерации, коллективным договором, отраслевым (межотраслевым) соглашением, пенсионными правилами фонда, пенсионной программой работодателя, а также договором досрочного негосударственного пенсионного обеспечения.</a:t>
            </a:r>
          </a:p>
          <a:p>
            <a:pPr marL="0" indent="0">
              <a:buNone/>
            </a:pPr>
            <a:r>
              <a:rPr lang="ru-RU" sz="1600" dirty="0" smtClean="0"/>
              <a:t>Согласие работника на осуществление в его пользу работодателем досрочного негосударственного пенсионного обеспечения выражается путем включения в трудовой договор соответствующего положения о присоединении к пенсионной программе работодателя. </a:t>
            </a:r>
          </a:p>
        </p:txBody>
      </p:sp>
      <p:sp>
        <p:nvSpPr>
          <p:cNvPr id="6" name="Номер слайда 5"/>
          <p:cNvSpPr>
            <a:spLocks noGrp="1"/>
          </p:cNvSpPr>
          <p:nvPr>
            <p:ph type="sldNum" sz="quarter" idx="12"/>
          </p:nvPr>
        </p:nvSpPr>
        <p:spPr/>
        <p:txBody>
          <a:bodyPr/>
          <a:lstStyle/>
          <a:p>
            <a:fld id="{430A90E5-EA05-4C48-BE83-ADF956304765}" type="slidenum">
              <a:rPr lang="ru-RU" smtClean="0"/>
              <a:pPr/>
              <a:t>6</a:t>
            </a:fld>
            <a:endParaRPr lang="ru-RU"/>
          </a:p>
        </p:txBody>
      </p:sp>
    </p:spTree>
    <p:extLst>
      <p:ext uri="{BB962C8B-B14F-4D97-AF65-F5344CB8AC3E}">
        <p14:creationId xmlns:p14="http://schemas.microsoft.com/office/powerpoint/2010/main" xmlns="" val="2980290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Пенсионная программа работодателя</a:t>
            </a:r>
          </a:p>
        </p:txBody>
      </p:sp>
      <p:sp>
        <p:nvSpPr>
          <p:cNvPr id="3" name="Объект 2"/>
          <p:cNvSpPr>
            <a:spLocks noGrp="1"/>
          </p:cNvSpPr>
          <p:nvPr>
            <p:ph idx="1"/>
          </p:nvPr>
        </p:nvSpPr>
        <p:spPr/>
        <p:txBody>
          <a:bodyPr>
            <a:noAutofit/>
          </a:bodyPr>
          <a:lstStyle/>
          <a:p>
            <a:pPr marL="0" indent="0">
              <a:buNone/>
            </a:pPr>
            <a:r>
              <a:rPr lang="ru-RU" sz="2400" dirty="0" smtClean="0"/>
              <a:t>Пенсионная программа разрабатывается и утверждается в порядке, установленном законодательством Российской Федерации для заключения коллективного договора. При отсутствии коллективного договора пенсионная программа работодателя утверждается локальным нормативным актом работодателя с учетом мнения представительного органа работников (при наличии такого представительного органа). Пенсионная программа работодателя регистрируется в порядке, установленном Банком России по согласованию с федеральным органом исполнительной власти, осуществляющим функции по выработке и реализации государственной политики и нормативно-правовому регулированию в сфере пенсионного обеспечения.</a:t>
            </a:r>
          </a:p>
        </p:txBody>
      </p:sp>
      <p:sp>
        <p:nvSpPr>
          <p:cNvPr id="6" name="Номер слайда 5"/>
          <p:cNvSpPr>
            <a:spLocks noGrp="1"/>
          </p:cNvSpPr>
          <p:nvPr>
            <p:ph type="sldNum" sz="quarter" idx="12"/>
          </p:nvPr>
        </p:nvSpPr>
        <p:spPr/>
        <p:txBody>
          <a:bodyPr/>
          <a:lstStyle/>
          <a:p>
            <a:fld id="{430A90E5-EA05-4C48-BE83-ADF956304765}" type="slidenum">
              <a:rPr lang="ru-RU" smtClean="0"/>
              <a:pPr/>
              <a:t>7</a:t>
            </a:fld>
            <a:endParaRPr lang="ru-RU"/>
          </a:p>
        </p:txBody>
      </p:sp>
    </p:spTree>
    <p:extLst>
      <p:ext uri="{BB962C8B-B14F-4D97-AF65-F5344CB8AC3E}">
        <p14:creationId xmlns:p14="http://schemas.microsoft.com/office/powerpoint/2010/main" xmlns="" val="385668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Требования к фонду, осуществляющему деятельность по ДНПО</a:t>
            </a:r>
          </a:p>
        </p:txBody>
      </p:sp>
      <p:sp>
        <p:nvSpPr>
          <p:cNvPr id="3" name="Объект 2"/>
          <p:cNvSpPr>
            <a:spLocks noGrp="1"/>
          </p:cNvSpPr>
          <p:nvPr>
            <p:ph idx="1"/>
          </p:nvPr>
        </p:nvSpPr>
        <p:spPr/>
        <p:txBody>
          <a:bodyPr>
            <a:noAutofit/>
          </a:bodyPr>
          <a:lstStyle/>
          <a:p>
            <a:pPr marL="0" indent="0">
              <a:buNone/>
            </a:pPr>
            <a:r>
              <a:rPr lang="ru-RU" sz="1600" dirty="0" smtClean="0"/>
              <a:t>Статья 36.31. Требования к фонду, осуществляющему деятельность по негосударственному пенсионному обеспечению в соответствии с договорами досрочного негосударственного пенсионного обеспечения </a:t>
            </a:r>
          </a:p>
          <a:p>
            <a:pPr marL="0" indent="0">
              <a:buNone/>
            </a:pPr>
            <a:r>
              <a:rPr lang="ru-RU" sz="1600" dirty="0" smtClean="0"/>
              <a:t>1. Деятельность по негосударственному пенсионному обеспечению в соответствии с договорами досрочного негосударственного пенсионного обеспечения может осуществлять фонд, в установленном порядке получивший лицензию, зарегистрировавший в Банке России правила досрочного негосударственного пенсионного обеспечения и соответствующий требованиям, установленным пунктом 2 настоящей статьи.</a:t>
            </a:r>
          </a:p>
          <a:p>
            <a:pPr marL="0" indent="0">
              <a:buNone/>
            </a:pPr>
            <a:r>
              <a:rPr lang="ru-RU" sz="1600" dirty="0" smtClean="0"/>
              <a:t>2. Фонд, осуществляющий деятельность по негосударственному пенсионному обеспечению участников фонда в соответствии с договорами досрочного негосударственного пенсионного обеспечения, должен соответствовать следующим требованиям:</a:t>
            </a:r>
          </a:p>
          <a:p>
            <a:pPr marL="0" indent="0">
              <a:buNone/>
            </a:pPr>
            <a:r>
              <a:rPr lang="ru-RU" sz="1600" dirty="0" smtClean="0"/>
              <a:t>1) иметь опыт одновременного ведения не менее 20 тысяч именных пенсионных счетов и (или) пенсионных счетов накопительной пенсии;</a:t>
            </a:r>
          </a:p>
          <a:p>
            <a:pPr marL="0" indent="0">
              <a:buNone/>
            </a:pPr>
            <a:r>
              <a:rPr lang="ru-RU" sz="1600" dirty="0" smtClean="0"/>
              <a:t>2) иметь опыт одновременной выплаты негосударственных пенсий не менее 500 пенсионерам в течение не менее пяти лет.</a:t>
            </a:r>
          </a:p>
          <a:p>
            <a:pPr marL="0" indent="0">
              <a:buNone/>
            </a:pPr>
            <a:r>
              <a:rPr lang="ru-RU" sz="1600" dirty="0" smtClean="0"/>
              <a:t>3. Фонд получает право на осуществление деятельности по негосударственному пенсионному обеспечению с даты регистрации в Банке России правил досрочного негосударственного пенсионного обеспечения.</a:t>
            </a:r>
          </a:p>
        </p:txBody>
      </p:sp>
      <p:sp>
        <p:nvSpPr>
          <p:cNvPr id="6" name="Номер слайда 5"/>
          <p:cNvSpPr>
            <a:spLocks noGrp="1"/>
          </p:cNvSpPr>
          <p:nvPr>
            <p:ph type="sldNum" sz="quarter" idx="12"/>
          </p:nvPr>
        </p:nvSpPr>
        <p:spPr/>
        <p:txBody>
          <a:bodyPr/>
          <a:lstStyle/>
          <a:p>
            <a:fld id="{430A90E5-EA05-4C48-BE83-ADF956304765}" type="slidenum">
              <a:rPr lang="ru-RU" smtClean="0"/>
              <a:pPr/>
              <a:t>8</a:t>
            </a:fld>
            <a:endParaRPr lang="ru-RU"/>
          </a:p>
        </p:txBody>
      </p:sp>
    </p:spTree>
    <p:extLst>
      <p:ext uri="{BB962C8B-B14F-4D97-AF65-F5344CB8AC3E}">
        <p14:creationId xmlns:p14="http://schemas.microsoft.com/office/powerpoint/2010/main" xmlns="" val="228280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Размеры взносов</a:t>
            </a:r>
          </a:p>
        </p:txBody>
      </p:sp>
      <p:sp>
        <p:nvSpPr>
          <p:cNvPr id="3" name="Объект 2"/>
          <p:cNvSpPr>
            <a:spLocks noGrp="1"/>
          </p:cNvSpPr>
          <p:nvPr>
            <p:ph idx="1"/>
          </p:nvPr>
        </p:nvSpPr>
        <p:spPr/>
        <p:txBody>
          <a:bodyPr>
            <a:normAutofit fontScale="92500" lnSpcReduction="10000"/>
          </a:bodyPr>
          <a:lstStyle/>
          <a:p>
            <a:pPr marL="0" indent="0">
              <a:buNone/>
            </a:pPr>
            <a:r>
              <a:rPr lang="ru-RU" sz="2600" dirty="0" smtClean="0"/>
              <a:t>Пенсионный взнос работника по договору досрочного негосударственного пенсионного обеспечения уплачивается в размере равном:</a:t>
            </a:r>
          </a:p>
          <a:p>
            <a:pPr marL="0" indent="0">
              <a:buNone/>
            </a:pPr>
            <a:r>
              <a:rPr lang="ru-RU" sz="2600" dirty="0" smtClean="0"/>
              <a:t>1) 2 процентам выплат и иных вознаграждений, начисляемых работодателем в рамках трудовых отношений в пользу работника, занятого на работах, указанных в пунктах 2-18 части 1 статьи 30 Федерального закона «О страховых пенсиях»;</a:t>
            </a:r>
          </a:p>
          <a:p>
            <a:pPr marL="0" indent="0">
              <a:buNone/>
            </a:pPr>
            <a:r>
              <a:rPr lang="ru-RU" sz="2600" dirty="0" smtClean="0"/>
              <a:t>2) 4 процентам выплат и иных вознаграждений, начисляемых работодателем в рамках трудовых отношений в пользу работника, занятого на работах, указанных в пункте 1 части 1 статьи 30 Федерального закона «О страховых пенсиях».</a:t>
            </a:r>
          </a:p>
          <a:p>
            <a:endParaRPr lang="ru-RU" dirty="0"/>
          </a:p>
        </p:txBody>
      </p:sp>
      <p:sp>
        <p:nvSpPr>
          <p:cNvPr id="6" name="Номер слайда 5"/>
          <p:cNvSpPr>
            <a:spLocks noGrp="1"/>
          </p:cNvSpPr>
          <p:nvPr>
            <p:ph type="sldNum" sz="quarter" idx="12"/>
          </p:nvPr>
        </p:nvSpPr>
        <p:spPr/>
        <p:txBody>
          <a:bodyPr/>
          <a:lstStyle/>
          <a:p>
            <a:fld id="{430A90E5-EA05-4C48-BE83-ADF956304765}" type="slidenum">
              <a:rPr lang="ru-RU" smtClean="0"/>
              <a:pPr/>
              <a:t>9</a:t>
            </a:fld>
            <a:endParaRPr lang="ru-RU"/>
          </a:p>
        </p:txBody>
      </p:sp>
    </p:spTree>
    <p:extLst>
      <p:ext uri="{BB962C8B-B14F-4D97-AF65-F5344CB8AC3E}">
        <p14:creationId xmlns:p14="http://schemas.microsoft.com/office/powerpoint/2010/main" xmlns="" val="34102583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1708</Words>
  <Application>Microsoft Office PowerPoint</Application>
  <PresentationFormat>Экран (4:3)</PresentationFormat>
  <Paragraphs>83</Paragraphs>
  <Slides>17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     Изменения в действующем законодательстве, необходимые для внедрения Дополнительного Негосударственного Пенсионного Обеспечения</vt:lpstr>
      <vt:lpstr>Слайд 2</vt:lpstr>
      <vt:lpstr>Система досрочного негосударственного пенсионного обеспечения</vt:lpstr>
      <vt:lpstr>Страхователи освобождаются от уплаты страховых взносов в Пенсионный фонд Российской</vt:lpstr>
      <vt:lpstr>Общие требования к досрочному негосударственному пенсионному обеспечению </vt:lpstr>
      <vt:lpstr>Общие требования к досрочному негосударственному пенсионному обеспечению </vt:lpstr>
      <vt:lpstr>Пенсионная программа работодателя</vt:lpstr>
      <vt:lpstr>Требования к фонду, осуществляющему деятельность по ДНПО</vt:lpstr>
      <vt:lpstr>Размеры взносов</vt:lpstr>
      <vt:lpstr>Центральный администратор пенсионных счетов</vt:lpstr>
      <vt:lpstr>Единовременная выплата, наследование</vt:lpstr>
      <vt:lpstr>Назначение негосударственной пенсии</vt:lpstr>
      <vt:lpstr>Договор ДНПО, коллективный договор пенсионные правила фонда, пенсионная программа работодателя</vt:lpstr>
      <vt:lpstr>Пенсионная программа работодателя</vt:lpstr>
      <vt:lpstr>Слайд 15</vt:lpstr>
      <vt:lpstr>Пенсионный взнос работника</vt:lpstr>
      <vt:lpstr>Размер взноса на софинансирование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Irina</dc:creator>
  <cp:lastModifiedBy>akuzin</cp:lastModifiedBy>
  <cp:revision>14</cp:revision>
  <cp:lastPrinted>2015-06-15T08:45:44Z</cp:lastPrinted>
  <dcterms:created xsi:type="dcterms:W3CDTF">2015-06-14T12:39:14Z</dcterms:created>
  <dcterms:modified xsi:type="dcterms:W3CDTF">2015-06-15T09:06:27Z</dcterms:modified>
</cp:coreProperties>
</file>